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62" r:id="rId3"/>
    <p:sldId id="333" r:id="rId4"/>
    <p:sldId id="332" r:id="rId5"/>
    <p:sldId id="331" r:id="rId6"/>
    <p:sldId id="330" r:id="rId7"/>
    <p:sldId id="338" r:id="rId8"/>
    <p:sldId id="329" r:id="rId9"/>
    <p:sldId id="337" r:id="rId10"/>
    <p:sldId id="339" r:id="rId11"/>
    <p:sldId id="336" r:id="rId12"/>
    <p:sldId id="34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07-Apr-25</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07-Apr-25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07-Apr-25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07-Apr-25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07-Apr-25</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07-Apr-25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07-Apr-25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07-Apr-25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07-Apr-25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D0B8D63-E026-4E54-B301-C824E1BD14F3}" type="datetimeFigureOut">
              <a:rPr lang="en-US" dirty="0"/>
              <a:t>07-Apr-25</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07-Apr-25</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07-Apr-25</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sz="4400" dirty="0" smtClean="0"/>
              <a:t>ΤΟΥΡΙΣΤΙΚΟ ΔΙΚΑΙΟ (Α’ εξ.)</a:t>
            </a:r>
            <a:endParaRPr lang="en-US" sz="4400" dirty="0"/>
          </a:p>
        </p:txBody>
      </p:sp>
      <p:sp>
        <p:nvSpPr>
          <p:cNvPr id="3" name="Subtitle 2"/>
          <p:cNvSpPr>
            <a:spLocks noGrp="1"/>
          </p:cNvSpPr>
          <p:nvPr>
            <p:ph type="subTitle" idx="1"/>
          </p:nvPr>
        </p:nvSpPr>
        <p:spPr/>
        <p:txBody>
          <a:bodyPr>
            <a:normAutofit/>
          </a:bodyPr>
          <a:lstStyle/>
          <a:p>
            <a:r>
              <a:rPr lang="el-GR" sz="2400" b="1" smtClean="0">
                <a:solidFill>
                  <a:srgbClr val="C00000"/>
                </a:solidFill>
              </a:rPr>
              <a:t>Ενότητα 4η</a:t>
            </a:r>
            <a:endParaRPr lang="en-US" sz="2400" b="1" dirty="0">
              <a:solidFill>
                <a:srgbClr val="C00000"/>
              </a:solidFill>
            </a:endParaRPr>
          </a:p>
        </p:txBody>
      </p:sp>
    </p:spTree>
    <p:extLst>
      <p:ext uri="{BB962C8B-B14F-4D97-AF65-F5344CB8AC3E}">
        <p14:creationId xmlns:p14="http://schemas.microsoft.com/office/powerpoint/2010/main" val="2225895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a:solidFill>
                  <a:srgbClr val="C00000"/>
                </a:solidFill>
              </a:rPr>
              <a:t>5.  Παραδείγματα &amp; </a:t>
            </a:r>
            <a:r>
              <a:rPr lang="el-GR" sz="3200" b="1" dirty="0" smtClean="0">
                <a:solidFill>
                  <a:srgbClr val="C00000"/>
                </a:solidFill>
              </a:rPr>
              <a:t>Νομολογίες (συγκεκριμένα)</a:t>
            </a:r>
            <a:endParaRPr lang="en-US" dirty="0"/>
          </a:p>
        </p:txBody>
      </p:sp>
      <p:sp>
        <p:nvSpPr>
          <p:cNvPr id="3" name="Content Placeholder 2"/>
          <p:cNvSpPr>
            <a:spLocks noGrp="1"/>
          </p:cNvSpPr>
          <p:nvPr>
            <p:ph idx="1"/>
          </p:nvPr>
        </p:nvSpPr>
        <p:spPr>
          <a:xfrm>
            <a:off x="1066800" y="2014194"/>
            <a:ext cx="10058400" cy="3931920"/>
          </a:xfrm>
        </p:spPr>
        <p:txBody>
          <a:bodyPr>
            <a:normAutofit/>
          </a:bodyPr>
          <a:lstStyle/>
          <a:p>
            <a:r>
              <a:rPr lang="el-GR" sz="2400" dirty="0"/>
              <a:t>Ακυρώσεις ταξιδιών λόγω ανωτέρας βίας: Υπόθεση καταναλωτών που διεκδίκησαν επιστροφή χρημάτων από ταξιδιωτικό πρακτορείο μετά από ακύρωση ταξιδιού λόγω πανδημίας COVID-19, βάσει της Ευρωπαϊκής Οδηγίας 2015/2302</a:t>
            </a:r>
            <a:r>
              <a:rPr lang="el-GR" sz="2400" dirty="0" smtClean="0"/>
              <a:t>.</a:t>
            </a:r>
          </a:p>
          <a:p>
            <a:r>
              <a:rPr lang="el-GR" sz="2400" dirty="0" smtClean="0"/>
              <a:t>Αποζημιώσεις </a:t>
            </a:r>
            <a:r>
              <a:rPr lang="el-GR" sz="2400" dirty="0"/>
              <a:t>για μη εκτέλεση υπηρεσιών: Δικαστική απόφαση υπέρ ταξιδιωτών που δεν έλαβαν την υποσχεθείσα ποιότητα υπηρεσιών σε ξενοδοχείο 5 αστέρων, οδηγώντας σε μερική επιστροφή χρημάτων και αποζημίωση ηθικής βλάβης</a:t>
            </a:r>
            <a:r>
              <a:rPr lang="el-GR" sz="2400" dirty="0" smtClean="0"/>
              <a:t>.</a:t>
            </a:r>
          </a:p>
          <a:p>
            <a:r>
              <a:rPr lang="el-GR" sz="2400" dirty="0" smtClean="0"/>
              <a:t>Παρεμβάσεις </a:t>
            </a:r>
            <a:r>
              <a:rPr lang="el-GR" sz="2400" dirty="0"/>
              <a:t>καταναλωτικών οργανώσεων: Υπόθεση στην οποία η ΕΚΠΟΙΖΩ πέτυχε αποζημίωση για επιβάτες λόγω μαζικών καθυστερήσεων και ακυρώσεων πτήσεων από αεροπορική εταιρεία, επικαλούμενη τον Κανονισμό (ΕΚ) 261/2004</a:t>
            </a:r>
            <a:r>
              <a:rPr lang="el-GR" sz="2400" dirty="0" smtClean="0"/>
              <a:t>.</a:t>
            </a:r>
          </a:p>
          <a:p>
            <a:endParaRPr lang="en-US" sz="2400" dirty="0"/>
          </a:p>
        </p:txBody>
      </p:sp>
    </p:spTree>
    <p:extLst>
      <p:ext uri="{BB962C8B-B14F-4D97-AF65-F5344CB8AC3E}">
        <p14:creationId xmlns:p14="http://schemas.microsoft.com/office/powerpoint/2010/main" val="1049943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9830" y="674906"/>
            <a:ext cx="10058400" cy="1371600"/>
          </a:xfrm>
        </p:spPr>
        <p:txBody>
          <a:bodyPr>
            <a:normAutofit/>
          </a:bodyPr>
          <a:lstStyle/>
          <a:p>
            <a:r>
              <a:rPr lang="el-GR" sz="3200" b="1" dirty="0">
                <a:solidFill>
                  <a:srgbClr val="C00000"/>
                </a:solidFill>
              </a:rPr>
              <a:t>6. </a:t>
            </a:r>
            <a:r>
              <a:rPr lang="el-GR" sz="3200" b="1" dirty="0" smtClean="0">
                <a:solidFill>
                  <a:srgbClr val="C00000"/>
                </a:solidFill>
              </a:rPr>
              <a:t> Συμπεράσματα </a:t>
            </a:r>
            <a:r>
              <a:rPr lang="el-GR" sz="3200" b="1" dirty="0">
                <a:solidFill>
                  <a:srgbClr val="C00000"/>
                </a:solidFill>
              </a:rPr>
              <a:t>&amp; Συζήτηση</a:t>
            </a:r>
            <a:br>
              <a:rPr lang="el-GR" sz="3200" b="1" dirty="0">
                <a:solidFill>
                  <a:srgbClr val="C00000"/>
                </a:solidFill>
              </a:rPr>
            </a:br>
            <a:endParaRPr lang="en-US" sz="3200" b="1" dirty="0">
              <a:solidFill>
                <a:srgbClr val="C00000"/>
              </a:solidFill>
            </a:endParaRPr>
          </a:p>
        </p:txBody>
      </p:sp>
      <p:sp>
        <p:nvSpPr>
          <p:cNvPr id="3" name="Content Placeholder 2"/>
          <p:cNvSpPr>
            <a:spLocks noGrp="1"/>
          </p:cNvSpPr>
          <p:nvPr>
            <p:ph idx="1"/>
          </p:nvPr>
        </p:nvSpPr>
        <p:spPr>
          <a:xfrm>
            <a:off x="1033528" y="1711656"/>
            <a:ext cx="10331003" cy="5010411"/>
          </a:xfrm>
        </p:spPr>
        <p:txBody>
          <a:bodyPr>
            <a:normAutofit fontScale="92500"/>
          </a:bodyPr>
          <a:lstStyle/>
          <a:p>
            <a:pPr>
              <a:buFont typeface="Wingdings" panose="05000000000000000000" pitchFamily="2" charset="2"/>
              <a:buChar char="ü"/>
            </a:pPr>
            <a:r>
              <a:rPr lang="el-GR" sz="2800" b="1" dirty="0" smtClean="0"/>
              <a:t> Σημασία </a:t>
            </a:r>
            <a:r>
              <a:rPr lang="el-GR" sz="2800" b="1" dirty="0"/>
              <a:t>της σωστής κατανόησης των όρων μιας τουριστικής σύμβασης</a:t>
            </a:r>
            <a:r>
              <a:rPr lang="el-GR" sz="2800" dirty="0"/>
              <a:t>: Η πλήρης κατανόηση των όρων προστατεύει τόσο τους καταναλωτές όσο και τους παρόχους από νομικές επιπλοκές και διασφαλίζει την ομαλή παροχή υπηρεσιών.</a:t>
            </a:r>
          </a:p>
          <a:p>
            <a:pPr>
              <a:buFont typeface="Wingdings" panose="05000000000000000000" pitchFamily="2" charset="2"/>
              <a:buChar char="ü"/>
            </a:pPr>
            <a:r>
              <a:rPr lang="el-GR" sz="2800" b="1" dirty="0" smtClean="0"/>
              <a:t> Ρόλος </a:t>
            </a:r>
            <a:r>
              <a:rPr lang="el-GR" sz="2800" b="1" dirty="0"/>
              <a:t>των καταναλωτών στην προάσπιση των δικαιωμάτων τους</a:t>
            </a:r>
            <a:r>
              <a:rPr lang="el-GR" sz="2800" dirty="0"/>
              <a:t>: Οι καταναλωτές πρέπει να διαβάζουν προσεκτικά τις συμβάσεις, να αναζητούν αξιόπιστους παρόχους και να καταγγέλλουν παραβιάσεις στις αρμόδιες αρχές.</a:t>
            </a:r>
          </a:p>
          <a:p>
            <a:pPr>
              <a:buFont typeface="Wingdings" panose="05000000000000000000" pitchFamily="2" charset="2"/>
              <a:buChar char="ü"/>
            </a:pPr>
            <a:r>
              <a:rPr lang="el-GR" sz="2800" b="1" dirty="0" smtClean="0"/>
              <a:t> Συμβουλές </a:t>
            </a:r>
            <a:r>
              <a:rPr lang="el-GR" sz="2800" b="1" dirty="0"/>
              <a:t>για επιχειρήσεις και ταξιδιώτες για αποφυγή νομικών προβλημάτων</a:t>
            </a:r>
            <a:r>
              <a:rPr lang="el-GR" sz="2800" dirty="0"/>
              <a:t>: Οι επιχειρήσεις οφείλουν να διασφαλίζουν διαφάνεια στις συναλλαγές και συμμόρφωση με τη νομοθεσία, ενώ οι ταξιδιώτες να ζητούν έγγραφες επιβεβαιώσεις και να ελέγχουν τους όρους πριν την αγορά υπηρεσιών.</a:t>
            </a:r>
          </a:p>
          <a:p>
            <a:pPr>
              <a:buFont typeface="Wingdings" panose="05000000000000000000" pitchFamily="2" charset="2"/>
              <a:buChar char="ü"/>
            </a:pPr>
            <a:endParaRPr lang="el-GR" sz="2800" dirty="0"/>
          </a:p>
          <a:p>
            <a:endParaRPr lang="en-US" dirty="0"/>
          </a:p>
        </p:txBody>
      </p:sp>
    </p:spTree>
    <p:extLst>
      <p:ext uri="{BB962C8B-B14F-4D97-AF65-F5344CB8AC3E}">
        <p14:creationId xmlns:p14="http://schemas.microsoft.com/office/powerpoint/2010/main" val="38556182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46379"/>
            <a:ext cx="10058400" cy="1371600"/>
          </a:xfrm>
        </p:spPr>
        <p:txBody>
          <a:bodyPr>
            <a:normAutofit/>
          </a:bodyPr>
          <a:lstStyle/>
          <a:p>
            <a:r>
              <a:rPr lang="el-GR" sz="2800" b="1" dirty="0" smtClean="0">
                <a:solidFill>
                  <a:srgbClr val="002060"/>
                </a:solidFill>
              </a:rPr>
              <a:t>Ερώτηση ΕΟΠΠΕΠ:</a:t>
            </a:r>
            <a:br>
              <a:rPr lang="el-GR" sz="2800" b="1" dirty="0" smtClean="0">
                <a:solidFill>
                  <a:srgbClr val="002060"/>
                </a:solidFill>
              </a:rPr>
            </a:br>
            <a:r>
              <a:rPr lang="el-GR" sz="2800" dirty="0" smtClean="0">
                <a:solidFill>
                  <a:srgbClr val="002060"/>
                </a:solidFill>
              </a:rPr>
              <a:t>Τι </a:t>
            </a:r>
            <a:r>
              <a:rPr lang="el-GR" sz="2800" dirty="0">
                <a:solidFill>
                  <a:srgbClr val="002060"/>
                </a:solidFill>
              </a:rPr>
              <a:t>στοιχεία περιλαμβάνει η σύμβαση ενός τουριστικού </a:t>
            </a:r>
            <a:r>
              <a:rPr lang="el-GR" sz="2800" dirty="0" smtClean="0">
                <a:solidFill>
                  <a:srgbClr val="002060"/>
                </a:solidFill>
              </a:rPr>
              <a:t>πακέτου;</a:t>
            </a:r>
            <a:endParaRPr lang="en-US" sz="2800" b="1" dirty="0">
              <a:solidFill>
                <a:srgbClr val="002060"/>
              </a:solidFill>
            </a:endParaRPr>
          </a:p>
        </p:txBody>
      </p:sp>
      <p:sp>
        <p:nvSpPr>
          <p:cNvPr id="3" name="Content Placeholder 2"/>
          <p:cNvSpPr>
            <a:spLocks noGrp="1"/>
          </p:cNvSpPr>
          <p:nvPr>
            <p:ph idx="1"/>
          </p:nvPr>
        </p:nvSpPr>
        <p:spPr>
          <a:xfrm>
            <a:off x="965917" y="1717979"/>
            <a:ext cx="10637948" cy="4618426"/>
          </a:xfrm>
        </p:spPr>
        <p:txBody>
          <a:bodyPr>
            <a:normAutofit lnSpcReduction="10000"/>
          </a:bodyPr>
          <a:lstStyle/>
          <a:p>
            <a:pPr marL="0" indent="0">
              <a:buNone/>
            </a:pPr>
            <a:r>
              <a:rPr lang="el-GR" dirty="0"/>
              <a:t>Η </a:t>
            </a:r>
            <a:r>
              <a:rPr lang="el-GR" b="1" dirty="0"/>
              <a:t>σύμβαση οργανωμένου ταξιδιού</a:t>
            </a:r>
            <a:r>
              <a:rPr lang="el-GR" dirty="0"/>
              <a:t> (τουριστικού πακέτου) πρέπει, σύμφωνα με την </a:t>
            </a:r>
            <a:r>
              <a:rPr lang="el-GR" b="1" dirty="0"/>
              <a:t>Οδηγία (ΕΕ) 2015/2302</a:t>
            </a:r>
            <a:r>
              <a:rPr lang="el-GR" dirty="0"/>
              <a:t> και το </a:t>
            </a:r>
            <a:r>
              <a:rPr lang="el-GR" b="1" dirty="0"/>
              <a:t>Π.Δ. 7/2018</a:t>
            </a:r>
            <a:r>
              <a:rPr lang="el-GR" dirty="0"/>
              <a:t>, να περιλαμβάνει τα εξής βασικά στοιχεία:</a:t>
            </a:r>
          </a:p>
          <a:p>
            <a:pPr lvl="1"/>
            <a:r>
              <a:rPr lang="el-GR" sz="1800" b="1" dirty="0"/>
              <a:t>Περιγραφή του πακέτου</a:t>
            </a:r>
            <a:r>
              <a:rPr lang="el-GR" sz="1800" dirty="0"/>
              <a:t>: προορισμοί, ημερομηνίες, μέσα μεταφοράς, καταλύματα, διατροφή, ξεναγήσεις, δραστηριότητες.</a:t>
            </a:r>
          </a:p>
          <a:p>
            <a:pPr lvl="1"/>
            <a:r>
              <a:rPr lang="el-GR" sz="1800" b="1" dirty="0"/>
              <a:t>Στοιχεία του ταξιδιωτικού πράκτορα</a:t>
            </a:r>
            <a:r>
              <a:rPr lang="el-GR" sz="1800" dirty="0"/>
              <a:t>: επωνυμία, διεύθυνση, τηλέφωνο, email.</a:t>
            </a:r>
          </a:p>
          <a:p>
            <a:pPr lvl="1"/>
            <a:r>
              <a:rPr lang="el-GR" sz="1800" b="1" dirty="0"/>
              <a:t>Τιμή</a:t>
            </a:r>
            <a:r>
              <a:rPr lang="el-GR" sz="1800" dirty="0"/>
              <a:t> του πακέτου και </a:t>
            </a:r>
            <a:r>
              <a:rPr lang="el-GR" sz="1800" b="1" dirty="0"/>
              <a:t>όροι πληρωμής</a:t>
            </a:r>
            <a:r>
              <a:rPr lang="el-GR" sz="1800" dirty="0"/>
              <a:t> (προκαταβολή, εξόφληση, κ.λπ.).</a:t>
            </a:r>
          </a:p>
          <a:p>
            <a:pPr lvl="1"/>
            <a:r>
              <a:rPr lang="el-GR" sz="1800" b="1" dirty="0"/>
              <a:t>Δικαιώματα και υποχρεώσεις</a:t>
            </a:r>
            <a:r>
              <a:rPr lang="el-GR" sz="1800" dirty="0"/>
              <a:t> του ταξιδιώτη και του διοργανωτή.</a:t>
            </a:r>
          </a:p>
          <a:p>
            <a:pPr lvl="1"/>
            <a:r>
              <a:rPr lang="el-GR" sz="1800" b="1" dirty="0"/>
              <a:t>Πολιτική ακύρωσης</a:t>
            </a:r>
            <a:r>
              <a:rPr lang="el-GR" sz="1800" dirty="0"/>
              <a:t> και αλλαγών.</a:t>
            </a:r>
          </a:p>
          <a:p>
            <a:pPr lvl="1"/>
            <a:r>
              <a:rPr lang="el-GR" sz="1800" b="1" dirty="0"/>
              <a:t>Ασφάλεια</a:t>
            </a:r>
            <a:r>
              <a:rPr lang="el-GR" sz="1800" dirty="0"/>
              <a:t>: παροχή ή όχι ταξιδιωτικής ασφάλισης.</a:t>
            </a:r>
          </a:p>
          <a:p>
            <a:pPr lvl="1"/>
            <a:r>
              <a:rPr lang="el-GR" sz="1800" b="1" dirty="0"/>
              <a:t>Στοιχεία επικοινωνίας</a:t>
            </a:r>
            <a:r>
              <a:rPr lang="el-GR" sz="1800" dirty="0"/>
              <a:t> σε περίπτωση προβλημάτων.</a:t>
            </a:r>
          </a:p>
          <a:p>
            <a:pPr lvl="1"/>
            <a:r>
              <a:rPr lang="el-GR" sz="1800" b="1" dirty="0"/>
              <a:t>Πληροφορίες σχετικά με την ευθύνη</a:t>
            </a:r>
            <a:r>
              <a:rPr lang="el-GR" sz="1800" dirty="0"/>
              <a:t> του διοργανωτή για την ορθή εκτέλεση του πακέτου.</a:t>
            </a:r>
          </a:p>
          <a:p>
            <a:pPr lvl="1"/>
            <a:r>
              <a:rPr lang="el-GR" sz="1800" b="1" dirty="0"/>
              <a:t>Προβλέψεις για τη διασφάλιση των χρημάτων</a:t>
            </a:r>
            <a:r>
              <a:rPr lang="el-GR" sz="1800" dirty="0"/>
              <a:t> του ταξιδιώτη σε περίπτωση πτώχευσης του διοργανωτή.</a:t>
            </a:r>
          </a:p>
          <a:p>
            <a:pPr lvl="1"/>
            <a:r>
              <a:rPr lang="el-GR" sz="1800" b="1" dirty="0"/>
              <a:t>Δικαίωμα υπαναχώρησης</a:t>
            </a:r>
            <a:r>
              <a:rPr lang="el-GR" sz="1800" dirty="0"/>
              <a:t> υπό όρους.</a:t>
            </a:r>
          </a:p>
          <a:p>
            <a:pPr>
              <a:buFont typeface="Wingdings" panose="05000000000000000000" pitchFamily="2" charset="2"/>
              <a:buChar char="ü"/>
            </a:pPr>
            <a:r>
              <a:rPr lang="el-GR" dirty="0">
                <a:solidFill>
                  <a:srgbClr val="7030A0"/>
                </a:solidFill>
              </a:rPr>
              <a:t>Η σύμβαση πρέπει να παρέχεται σε </a:t>
            </a:r>
            <a:r>
              <a:rPr lang="el-GR" b="1" dirty="0">
                <a:solidFill>
                  <a:srgbClr val="7030A0"/>
                </a:solidFill>
              </a:rPr>
              <a:t>έντυπη ή ηλεκτρονική μορφή</a:t>
            </a:r>
            <a:r>
              <a:rPr lang="el-GR" dirty="0">
                <a:solidFill>
                  <a:srgbClr val="7030A0"/>
                </a:solidFill>
              </a:rPr>
              <a:t>, ώστε ο ταξιδιώτης να γνωρίζει πλήρως τα δικαιώματα και τις υποχρεώσεις του.</a:t>
            </a:r>
          </a:p>
          <a:p>
            <a:endParaRPr lang="en-US" dirty="0"/>
          </a:p>
        </p:txBody>
      </p:sp>
    </p:spTree>
    <p:extLst>
      <p:ext uri="{BB962C8B-B14F-4D97-AF65-F5344CB8AC3E}">
        <p14:creationId xmlns:p14="http://schemas.microsoft.com/office/powerpoint/2010/main" val="3716277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2587" y="242123"/>
            <a:ext cx="10058400" cy="1371600"/>
          </a:xfrm>
        </p:spPr>
        <p:txBody>
          <a:bodyPr>
            <a:normAutofit/>
          </a:bodyPr>
          <a:lstStyle/>
          <a:p>
            <a:pPr lvl="0">
              <a:lnSpc>
                <a:spcPct val="100000"/>
              </a:lnSpc>
              <a:spcBef>
                <a:spcPts val="900"/>
              </a:spcBef>
            </a:pPr>
            <a:r>
              <a:rPr lang="el-GR" sz="2800" b="1" dirty="0">
                <a:solidFill>
                  <a:prstClr val="black"/>
                </a:solidFill>
                <a:ea typeface="Times New Roman" panose="02020603050405020304" pitchFamily="18" charset="0"/>
              </a:rPr>
              <a:t>Σκοπός </a:t>
            </a:r>
            <a:r>
              <a:rPr lang="el-GR" sz="2800" b="1" dirty="0" smtClean="0">
                <a:solidFill>
                  <a:prstClr val="black"/>
                </a:solidFill>
                <a:ea typeface="Times New Roman" panose="02020603050405020304" pitchFamily="18" charset="0"/>
              </a:rPr>
              <a:t>– Μαθησιακά </a:t>
            </a:r>
            <a:r>
              <a:rPr lang="el-GR" sz="2800" b="1" dirty="0">
                <a:solidFill>
                  <a:prstClr val="black"/>
                </a:solidFill>
                <a:ea typeface="Times New Roman" panose="02020603050405020304" pitchFamily="18" charset="0"/>
              </a:rPr>
              <a:t>Αποτελέσματα</a:t>
            </a:r>
            <a:r>
              <a:rPr lang="el-GR" sz="2800" b="1" dirty="0" smtClean="0">
                <a:solidFill>
                  <a:prstClr val="black"/>
                </a:solidFill>
                <a:ea typeface="Times New Roman" panose="02020603050405020304" pitchFamily="18" charset="0"/>
              </a:rPr>
              <a:t>:</a:t>
            </a:r>
            <a:endParaRPr lang="en-US" sz="2800" dirty="0"/>
          </a:p>
        </p:txBody>
      </p:sp>
      <p:sp>
        <p:nvSpPr>
          <p:cNvPr id="3" name="Content Placeholder 2"/>
          <p:cNvSpPr>
            <a:spLocks noGrp="1"/>
          </p:cNvSpPr>
          <p:nvPr>
            <p:ph idx="1"/>
          </p:nvPr>
        </p:nvSpPr>
        <p:spPr>
          <a:xfrm>
            <a:off x="837126" y="1403798"/>
            <a:ext cx="10753861" cy="5030488"/>
          </a:xfrm>
        </p:spPr>
        <p:txBody>
          <a:bodyPr>
            <a:normAutofit/>
          </a:bodyPr>
          <a:lstStyle/>
          <a:p>
            <a:pPr marL="0" indent="0">
              <a:lnSpc>
                <a:spcPct val="120000"/>
              </a:lnSpc>
              <a:buNone/>
            </a:pPr>
            <a:r>
              <a:rPr lang="el-GR" sz="2000" b="1" dirty="0" smtClean="0"/>
              <a:t>Σκοπός </a:t>
            </a:r>
            <a:r>
              <a:rPr lang="el-GR" sz="2000" b="1" dirty="0"/>
              <a:t>της μαθησιακής ενότητας </a:t>
            </a:r>
            <a:r>
              <a:rPr lang="el-GR" sz="2000" dirty="0"/>
              <a:t>είναι να κατανοήσουν οι εκπαιδευόμενοι/ες τις βασικές έννοιες της ποιοτικής εξυπηρέτησης πελατών, καθώς και τις τεχνικές προώθησης των πωλήσεων. Εκπαιδεύονται στις αρχές της προσωπικής πώλησης, στα στάδια και στη διαχείριση αντιρρήσεων, στις ενέργειες μετά την πώληση και, γενικότερα, στις τεχνικές προώθησης πωλήσεων. Αποκτούν τις απαραίτητες γνώσεις σχετικά με τη σημασία της ποιότητας στην αγοραστική εμπειρία των καταναλωτών και στην ανάδειξή της ως ένα ισχυρό ανταγωνιστικό πλεονέκτημα στις τουριστικές επιχειρήσεις, στο ανθρώπινο δυναμικό των οποίων θα ενταχθούν με την πρόσληψή τους. </a:t>
            </a:r>
          </a:p>
          <a:p>
            <a:pPr marL="0" indent="0">
              <a:lnSpc>
                <a:spcPct val="120000"/>
              </a:lnSpc>
              <a:buNone/>
            </a:pPr>
            <a:r>
              <a:rPr lang="el-GR" sz="2000" b="1" dirty="0" smtClean="0"/>
              <a:t>Όταν </a:t>
            </a:r>
            <a:r>
              <a:rPr lang="el-GR" sz="2000" b="1" dirty="0"/>
              <a:t>ολοκληρώσουν τη μαθησιακή ενότητα, οι εκπαιδευόμενοι/ες θα είναι ικανοί/ές να: </a:t>
            </a:r>
            <a:r>
              <a:rPr lang="el-GR" sz="2000" dirty="0"/>
              <a:t>o αναγνωρίζουν τη σημασία της ποιότητας στην εξυπηρέτηση πελατών, o δίνουν παραδείγματα ποιοτικής εξυπηρέτησης πελατών, o εξηγούν τα βασικά σημεία στη διαδικασία των πωλήσεων, o κατανοούν τον ρόλο τους ως πωλητές/τριες παροχής υπηρεσιών, o επιλέγουν τις κατάλληλες τεχνικές πωλήσεων, o εφαρμόζουν επιτυχημένες τεχνικές προσωπικών πωλήσεων, o διαχειρίζονται διάφορους τύπους πελατών/ισσών, και o αντιμετωπίζουν αποτελεσματικά αντιρρήσεις και παράπονα.</a:t>
            </a:r>
            <a:endParaRPr lang="en-US" sz="2000" dirty="0">
              <a:ea typeface="Times New Roman" panose="02020603050405020304" pitchFamily="18" charset="0"/>
            </a:endParaRPr>
          </a:p>
        </p:txBody>
      </p:sp>
    </p:spTree>
    <p:extLst>
      <p:ext uri="{BB962C8B-B14F-4D97-AF65-F5344CB8AC3E}">
        <p14:creationId xmlns:p14="http://schemas.microsoft.com/office/powerpoint/2010/main" val="2878492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04712"/>
            <a:ext cx="10058400" cy="1371600"/>
          </a:xfrm>
        </p:spPr>
        <p:txBody>
          <a:bodyPr>
            <a:normAutofit/>
          </a:bodyPr>
          <a:lstStyle/>
          <a:p>
            <a:r>
              <a:rPr lang="el-GR" sz="2800" b="1" dirty="0" smtClean="0"/>
              <a:t>Περιεχόμενα</a:t>
            </a:r>
            <a:endParaRPr lang="en-US" sz="2800" b="1" dirty="0"/>
          </a:p>
        </p:txBody>
      </p:sp>
      <p:sp>
        <p:nvSpPr>
          <p:cNvPr id="3" name="Content Placeholder 2"/>
          <p:cNvSpPr>
            <a:spLocks noGrp="1"/>
          </p:cNvSpPr>
          <p:nvPr>
            <p:ph idx="1"/>
          </p:nvPr>
        </p:nvSpPr>
        <p:spPr>
          <a:xfrm>
            <a:off x="1066800" y="1326524"/>
            <a:ext cx="10058400" cy="4984124"/>
          </a:xfrm>
        </p:spPr>
        <p:txBody>
          <a:bodyPr>
            <a:normAutofit lnSpcReduction="10000"/>
          </a:bodyPr>
          <a:lstStyle/>
          <a:p>
            <a:pPr marL="342900" indent="-342900">
              <a:buFont typeface="+mj-lt"/>
              <a:buAutoNum type="arabicPeriod"/>
            </a:pPr>
            <a:r>
              <a:rPr lang="el-GR" dirty="0"/>
              <a:t>Εισαγωγή στο Τουριστικό Δίκαιο – Ορισμός, σημασία και βασικές αρχές</a:t>
            </a:r>
          </a:p>
          <a:p>
            <a:pPr marL="342900" indent="-342900">
              <a:buFont typeface="+mj-lt"/>
              <a:buAutoNum type="arabicPeriod"/>
            </a:pPr>
            <a:r>
              <a:rPr lang="el-GR" dirty="0"/>
              <a:t>Νομικό Πλαίσιο Τουριστικής Δραστηριότητας – Ελληνική και διεθνής νομοθεσία</a:t>
            </a:r>
          </a:p>
          <a:p>
            <a:pPr marL="342900" indent="-342900">
              <a:buFont typeface="+mj-lt"/>
              <a:buAutoNum type="arabicPeriod"/>
            </a:pPr>
            <a:r>
              <a:rPr lang="el-GR" dirty="0"/>
              <a:t>Τουριστικές Επιχειρήσεις &amp; Νομική Υπόσταση – Ξενοδοχεία, τουριστικά γραφεία, πρακτορεία</a:t>
            </a:r>
          </a:p>
          <a:p>
            <a:pPr marL="342900" indent="-342900">
              <a:buFont typeface="+mj-lt"/>
              <a:buAutoNum type="arabicPeriod"/>
            </a:pPr>
            <a:r>
              <a:rPr lang="el-GR" b="1" dirty="0">
                <a:solidFill>
                  <a:srgbClr val="C00000"/>
                </a:solidFill>
              </a:rPr>
              <a:t>Σύμβαση Παροχής Τουριστικών Υπηρεσιών – Δικαιώματα &amp; υποχρεώσεις των συμβαλλομένων</a:t>
            </a:r>
          </a:p>
          <a:p>
            <a:pPr marL="342900" indent="-342900">
              <a:buFont typeface="+mj-lt"/>
              <a:buAutoNum type="arabicPeriod"/>
            </a:pPr>
            <a:r>
              <a:rPr lang="el-GR" dirty="0"/>
              <a:t>Δικαίωμα των Καταναλωτών στον Τουρισμό – Προστασία, ακυρώσεις, αποζημιώσεις</a:t>
            </a:r>
          </a:p>
          <a:p>
            <a:pPr marL="342900" indent="-342900">
              <a:buFont typeface="+mj-lt"/>
              <a:buAutoNum type="arabicPeriod"/>
            </a:pPr>
            <a:r>
              <a:rPr lang="el-GR" dirty="0"/>
              <a:t>Νομικό Πλαίσιο για την Ξενοδοχειακή Βιομηχανία – Άδειες, κανονισμοί, υποχρεώσεις</a:t>
            </a:r>
          </a:p>
          <a:p>
            <a:pPr marL="342900" indent="-342900">
              <a:buFont typeface="+mj-lt"/>
              <a:buAutoNum type="arabicPeriod"/>
            </a:pPr>
            <a:r>
              <a:rPr lang="el-GR" dirty="0"/>
              <a:t>Τουριστικές Μεταφορές &amp; Νομικό Καθεστώς – Αερομεταφορές, ακτοπλοΐα, χερσαίες μεταφορές</a:t>
            </a:r>
          </a:p>
          <a:p>
            <a:pPr marL="342900" indent="-342900">
              <a:buFont typeface="+mj-lt"/>
              <a:buAutoNum type="arabicPeriod"/>
            </a:pPr>
            <a:r>
              <a:rPr lang="el-GR" dirty="0"/>
              <a:t>Προστασία Πολιτιστικής &amp; Περιβαλλοντικής Κληρονομιάς – Νομοθεσία για βιώσιμο τουρισμό</a:t>
            </a:r>
          </a:p>
          <a:p>
            <a:pPr marL="342900" indent="-342900">
              <a:buFont typeface="+mj-lt"/>
              <a:buAutoNum type="arabicPeriod"/>
            </a:pPr>
            <a:r>
              <a:rPr lang="el-GR" dirty="0"/>
              <a:t>Εργασιακό Δίκαιο στον Τουριστικό Κλάδο – Συμβάσεις, δικαιώματα εργαζομένων</a:t>
            </a:r>
          </a:p>
          <a:p>
            <a:pPr marL="342900" indent="-342900">
              <a:buFont typeface="+mj-lt"/>
              <a:buAutoNum type="arabicPeriod"/>
            </a:pPr>
            <a:r>
              <a:rPr lang="el-GR" dirty="0"/>
              <a:t>Φορολογία &amp; Τουριστικές Επιχειρήσεις – Ειδικά φορολογικά καθεστώτα</a:t>
            </a:r>
          </a:p>
          <a:p>
            <a:pPr marL="342900" indent="-342900">
              <a:buFont typeface="+mj-lt"/>
              <a:buAutoNum type="arabicPeriod"/>
            </a:pPr>
            <a:r>
              <a:rPr lang="el-GR" dirty="0"/>
              <a:t>Ηλεκτρονικός Τουρισμός &amp; Νομικές Προκλήσεις – GDPR, online κρατήσεις, πλατφόρμες</a:t>
            </a:r>
          </a:p>
          <a:p>
            <a:pPr marL="342900" indent="-342900">
              <a:buFont typeface="+mj-lt"/>
              <a:buAutoNum type="arabicPeriod"/>
            </a:pPr>
            <a:r>
              <a:rPr lang="el-GR" dirty="0"/>
              <a:t>Διαχείριση Κρίσεων &amp; Τουριστικό Δίκαιο – Ακραία καιρικά φαινόμενα, πανδημίες, force majeure</a:t>
            </a:r>
          </a:p>
          <a:p>
            <a:pPr marL="342900" indent="-342900">
              <a:buFont typeface="+mj-lt"/>
              <a:buAutoNum type="arabicPeriod"/>
            </a:pPr>
            <a:r>
              <a:rPr lang="el-GR" dirty="0"/>
              <a:t>Διεθνείς Συμφωνίες &amp; Οργανισμοί για τον Τουρισμό – EU, UNWTO, </a:t>
            </a:r>
            <a:r>
              <a:rPr lang="el-GR" dirty="0" smtClean="0"/>
              <a:t>IATA</a:t>
            </a:r>
          </a:p>
          <a:p>
            <a:pPr marL="342900" indent="-342900">
              <a:buFont typeface="+mj-lt"/>
              <a:buAutoNum type="arabicPeriod"/>
            </a:pPr>
            <a:endParaRPr lang="el-GR" dirty="0"/>
          </a:p>
        </p:txBody>
      </p:sp>
    </p:spTree>
    <p:extLst>
      <p:ext uri="{BB962C8B-B14F-4D97-AF65-F5344CB8AC3E}">
        <p14:creationId xmlns:p14="http://schemas.microsoft.com/office/powerpoint/2010/main" val="35280677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3097" y="513805"/>
            <a:ext cx="10305245" cy="1371600"/>
          </a:xfrm>
        </p:spPr>
        <p:txBody>
          <a:bodyPr>
            <a:normAutofit/>
          </a:bodyPr>
          <a:lstStyle/>
          <a:p>
            <a:pPr lvl="0">
              <a:lnSpc>
                <a:spcPct val="100000"/>
              </a:lnSpc>
              <a:spcBef>
                <a:spcPts val="900"/>
              </a:spcBef>
              <a:buClr>
                <a:prstClr val="black">
                  <a:lumMod val="85000"/>
                  <a:lumOff val="15000"/>
                </a:prstClr>
              </a:buClr>
            </a:pPr>
            <a:r>
              <a:rPr lang="el-GR" sz="3200" b="1" dirty="0">
                <a:solidFill>
                  <a:srgbClr val="C00000"/>
                </a:solidFill>
              </a:rPr>
              <a:t>1</a:t>
            </a:r>
            <a:r>
              <a:rPr lang="el-GR" sz="3200" b="1" dirty="0" smtClean="0">
                <a:solidFill>
                  <a:srgbClr val="C00000"/>
                </a:solidFill>
              </a:rPr>
              <a:t>.  </a:t>
            </a:r>
            <a:r>
              <a:rPr lang="el-GR" sz="3200" b="1" dirty="0">
                <a:solidFill>
                  <a:srgbClr val="C00000"/>
                </a:solidFill>
              </a:rPr>
              <a:t>Εισαγωγή</a:t>
            </a:r>
          </a:p>
        </p:txBody>
      </p:sp>
      <p:sp>
        <p:nvSpPr>
          <p:cNvPr id="3" name="Content Placeholder 2"/>
          <p:cNvSpPr>
            <a:spLocks noGrp="1"/>
          </p:cNvSpPr>
          <p:nvPr>
            <p:ph idx="1"/>
          </p:nvPr>
        </p:nvSpPr>
        <p:spPr>
          <a:xfrm>
            <a:off x="1203097" y="1403797"/>
            <a:ext cx="10168947" cy="6262352"/>
          </a:xfrm>
        </p:spPr>
        <p:txBody>
          <a:bodyPr>
            <a:normAutofit/>
          </a:bodyPr>
          <a:lstStyle/>
          <a:p>
            <a:pPr marL="0" indent="0">
              <a:buNone/>
            </a:pPr>
            <a:endParaRPr lang="el-GR" sz="2400" dirty="0"/>
          </a:p>
          <a:p>
            <a:pPr>
              <a:buFont typeface="Arial" panose="020B0604020202020204" pitchFamily="34" charset="0"/>
              <a:buChar char="•"/>
            </a:pPr>
            <a:r>
              <a:rPr lang="el-GR" sz="2400" b="1" dirty="0" smtClean="0"/>
              <a:t>Ορισμός </a:t>
            </a:r>
            <a:r>
              <a:rPr lang="el-GR" sz="2400" b="1" dirty="0"/>
              <a:t>της Σύμβασης Παροχής Τουριστικών Υπηρεσιών</a:t>
            </a:r>
            <a:r>
              <a:rPr lang="el-GR" sz="2400" dirty="0"/>
              <a:t>: Πρόκειται για μια συμφωνία μεταξύ παρόχου τουριστικών υπηρεσιών (τουριστικό γραφείο, ξενοδοχείο, αεροπορική εταιρεία, πρακτορείο κ.λπ.) και καταναλωτή, η οποία ρυθμίζει τις υποχρεώσεις και τα δικαιώματα κάθε μέρους.</a:t>
            </a:r>
          </a:p>
          <a:p>
            <a:pPr>
              <a:buFont typeface="Arial" panose="020B0604020202020204" pitchFamily="34" charset="0"/>
              <a:buChar char="•"/>
            </a:pPr>
            <a:r>
              <a:rPr lang="el-GR" sz="2400" b="1" dirty="0"/>
              <a:t>Σημασία της σύμβασης στον τουριστικό τομέα</a:t>
            </a:r>
            <a:r>
              <a:rPr lang="el-GR" sz="2400" dirty="0"/>
              <a:t>: Εξασφαλίζει τη σαφήνεια των όρων παροχής υπηρεσιών, προστατεύει τα δικαιώματα των καταναλωτών και διασφαλίζει τη νομιμότητα των συναλλαγών.</a:t>
            </a:r>
          </a:p>
          <a:p>
            <a:pPr>
              <a:buFont typeface="Arial" panose="020B0604020202020204" pitchFamily="34" charset="0"/>
              <a:buChar char="•"/>
            </a:pPr>
            <a:r>
              <a:rPr lang="el-GR" sz="2400" b="1" dirty="0"/>
              <a:t>Νομικό πλαίσιο</a:t>
            </a:r>
            <a:r>
              <a:rPr lang="el-GR" sz="2400" dirty="0"/>
              <a:t>: Εθνική και Ευρωπαϊκή νομοθεσία, με κύρια αναφορά στην Οδηγία (ΕΕ) 2015/2302 περί οργανωμένων ταξιδιών και συνδυασμένων τουριστικών διακανονισμών.</a:t>
            </a:r>
          </a:p>
          <a:p>
            <a:pPr marL="0" indent="0">
              <a:buNone/>
            </a:pPr>
            <a:endParaRPr lang="el-GR" sz="2000" dirty="0" smtClean="0"/>
          </a:p>
        </p:txBody>
      </p:sp>
    </p:spTree>
    <p:extLst>
      <p:ext uri="{BB962C8B-B14F-4D97-AF65-F5344CB8AC3E}">
        <p14:creationId xmlns:p14="http://schemas.microsoft.com/office/powerpoint/2010/main" val="2975805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3554" y="620540"/>
            <a:ext cx="10305245" cy="1371600"/>
          </a:xfrm>
        </p:spPr>
        <p:txBody>
          <a:bodyPr>
            <a:normAutofit/>
          </a:bodyPr>
          <a:lstStyle/>
          <a:p>
            <a:pPr lvl="0">
              <a:lnSpc>
                <a:spcPct val="100000"/>
              </a:lnSpc>
              <a:spcBef>
                <a:spcPts val="900"/>
              </a:spcBef>
              <a:buClr>
                <a:prstClr val="black">
                  <a:lumMod val="85000"/>
                  <a:lumOff val="15000"/>
                </a:prstClr>
              </a:buClr>
            </a:pPr>
            <a:r>
              <a:rPr lang="el-GR" sz="3200" b="1" dirty="0">
                <a:solidFill>
                  <a:srgbClr val="C00000"/>
                </a:solidFill>
              </a:rPr>
              <a:t>2</a:t>
            </a:r>
            <a:r>
              <a:rPr lang="el-GR" sz="3200" b="1" dirty="0" smtClean="0">
                <a:solidFill>
                  <a:srgbClr val="C00000"/>
                </a:solidFill>
              </a:rPr>
              <a:t>.  </a:t>
            </a:r>
            <a:r>
              <a:rPr lang="el-GR" sz="3200" b="1" dirty="0">
                <a:solidFill>
                  <a:srgbClr val="C00000"/>
                </a:solidFill>
              </a:rPr>
              <a:t>Βασικά Χαρακτηριστικά της Σύμβασης</a:t>
            </a:r>
          </a:p>
        </p:txBody>
      </p:sp>
      <p:sp>
        <p:nvSpPr>
          <p:cNvPr id="3" name="Content Placeholder 2"/>
          <p:cNvSpPr>
            <a:spLocks noGrp="1"/>
          </p:cNvSpPr>
          <p:nvPr>
            <p:ph idx="1"/>
          </p:nvPr>
        </p:nvSpPr>
        <p:spPr>
          <a:xfrm>
            <a:off x="1022794" y="1489379"/>
            <a:ext cx="10465161" cy="5484530"/>
          </a:xfrm>
        </p:spPr>
        <p:txBody>
          <a:bodyPr>
            <a:normAutofit/>
          </a:bodyPr>
          <a:lstStyle/>
          <a:p>
            <a:pPr marL="0" indent="0">
              <a:buNone/>
            </a:pPr>
            <a:endParaRPr lang="el-GR" sz="2400" dirty="0"/>
          </a:p>
          <a:p>
            <a:pPr marL="0" indent="0">
              <a:buNone/>
            </a:pPr>
            <a:endParaRPr lang="el-GR" sz="2000" dirty="0" smtClean="0"/>
          </a:p>
        </p:txBody>
      </p:sp>
      <p:sp>
        <p:nvSpPr>
          <p:cNvPr id="4" name="Rectangle 3"/>
          <p:cNvSpPr/>
          <p:nvPr/>
        </p:nvSpPr>
        <p:spPr>
          <a:xfrm>
            <a:off x="1473554" y="2136339"/>
            <a:ext cx="9624505" cy="3785652"/>
          </a:xfrm>
          <a:prstGeom prst="rect">
            <a:avLst/>
          </a:prstGeom>
        </p:spPr>
        <p:txBody>
          <a:bodyPr wrap="square">
            <a:spAutoFit/>
          </a:bodyPr>
          <a:lstStyle/>
          <a:p>
            <a:r>
              <a:rPr lang="el-GR" sz="2400" b="1" dirty="0" smtClean="0"/>
              <a:t>Συμβαλλόμενα </a:t>
            </a:r>
            <a:r>
              <a:rPr lang="el-GR" sz="2400" b="1" dirty="0"/>
              <a:t>μέρη</a:t>
            </a:r>
            <a:r>
              <a:rPr lang="el-GR" sz="2400" dirty="0"/>
              <a:t>:</a:t>
            </a:r>
          </a:p>
          <a:p>
            <a:pPr marL="800100" lvl="1" indent="-342900">
              <a:buFont typeface="Wingdings" panose="05000000000000000000" pitchFamily="2" charset="2"/>
              <a:buChar char="Ø"/>
            </a:pPr>
            <a:r>
              <a:rPr lang="el-GR" sz="2400" dirty="0"/>
              <a:t>Πάροχος τουριστικών υπηρεσιών (ταξιδιωτικά γραφεία, ξενοδοχεία, μεταφορικές εταιρείες κ.λπ.)</a:t>
            </a:r>
          </a:p>
          <a:p>
            <a:pPr marL="800100" lvl="1" indent="-342900">
              <a:buFont typeface="Wingdings" panose="05000000000000000000" pitchFamily="2" charset="2"/>
              <a:buChar char="Ø"/>
            </a:pPr>
            <a:r>
              <a:rPr lang="el-GR" sz="2400" dirty="0"/>
              <a:t>Καταναλωτής (ταξιδιώτης, τουρίστας</a:t>
            </a:r>
            <a:r>
              <a:rPr lang="el-GR" sz="2400" dirty="0" smtClean="0"/>
              <a:t>)</a:t>
            </a:r>
          </a:p>
          <a:p>
            <a:pPr lvl="1"/>
            <a:endParaRPr lang="el-GR" sz="2400" dirty="0"/>
          </a:p>
          <a:p>
            <a:r>
              <a:rPr lang="el-GR" sz="2400" b="1" dirty="0"/>
              <a:t>Περιεχόμενο της σύμβασης</a:t>
            </a:r>
            <a:r>
              <a:rPr lang="el-GR" sz="2400" dirty="0"/>
              <a:t>:</a:t>
            </a:r>
          </a:p>
          <a:p>
            <a:pPr marL="800100" lvl="1" indent="-342900">
              <a:buFont typeface="Wingdings" panose="05000000000000000000" pitchFamily="2" charset="2"/>
              <a:buChar char="q"/>
            </a:pPr>
            <a:r>
              <a:rPr lang="el-GR" sz="2400" dirty="0"/>
              <a:t>Παρεχόμενες υπηρεσίες (διαμονή, μεταφορά, δραστηριότητες κ.λπ.)</a:t>
            </a:r>
          </a:p>
          <a:p>
            <a:pPr marL="800100" lvl="1" indent="-342900">
              <a:buFont typeface="Wingdings" panose="05000000000000000000" pitchFamily="2" charset="2"/>
              <a:buChar char="q"/>
            </a:pPr>
            <a:r>
              <a:rPr lang="el-GR" sz="2400" dirty="0"/>
              <a:t>Όροι πληρωμής και ακύρωσης</a:t>
            </a:r>
          </a:p>
          <a:p>
            <a:pPr marL="800100" lvl="1" indent="-342900">
              <a:buFont typeface="Wingdings" panose="05000000000000000000" pitchFamily="2" charset="2"/>
              <a:buChar char="q"/>
            </a:pPr>
            <a:r>
              <a:rPr lang="el-GR" sz="2400" dirty="0"/>
              <a:t>Δικαιώματα και υποχρεώσεις των συμβαλλομένων</a:t>
            </a:r>
          </a:p>
          <a:p>
            <a:endParaRPr lang="el-GR" sz="2400" dirty="0"/>
          </a:p>
        </p:txBody>
      </p:sp>
    </p:spTree>
    <p:extLst>
      <p:ext uri="{BB962C8B-B14F-4D97-AF65-F5344CB8AC3E}">
        <p14:creationId xmlns:p14="http://schemas.microsoft.com/office/powerpoint/2010/main" val="391306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4515" y="148108"/>
            <a:ext cx="10305245" cy="1371600"/>
          </a:xfrm>
        </p:spPr>
        <p:txBody>
          <a:bodyPr>
            <a:normAutofit/>
          </a:bodyPr>
          <a:lstStyle/>
          <a:p>
            <a:pPr lvl="0" algn="ctr">
              <a:lnSpc>
                <a:spcPct val="100000"/>
              </a:lnSpc>
              <a:spcBef>
                <a:spcPts val="900"/>
              </a:spcBef>
              <a:buClr>
                <a:prstClr val="black">
                  <a:lumMod val="85000"/>
                  <a:lumOff val="15000"/>
                </a:prstClr>
              </a:buClr>
            </a:pPr>
            <a:r>
              <a:rPr lang="el-GR" sz="3200" b="1" dirty="0">
                <a:solidFill>
                  <a:srgbClr val="C00000"/>
                </a:solidFill>
              </a:rPr>
              <a:t>3. Δικαιώματα και Υποχρεώσεις των Συμβαλλομένων</a:t>
            </a:r>
          </a:p>
        </p:txBody>
      </p:sp>
      <p:sp>
        <p:nvSpPr>
          <p:cNvPr id="3" name="Content Placeholder 2"/>
          <p:cNvSpPr>
            <a:spLocks noGrp="1"/>
          </p:cNvSpPr>
          <p:nvPr>
            <p:ph idx="1"/>
          </p:nvPr>
        </p:nvSpPr>
        <p:spPr>
          <a:xfrm>
            <a:off x="832834" y="1171979"/>
            <a:ext cx="11028608" cy="5998731"/>
          </a:xfrm>
        </p:spPr>
        <p:txBody>
          <a:bodyPr>
            <a:normAutofit/>
          </a:bodyPr>
          <a:lstStyle/>
          <a:p>
            <a:pPr marL="0" indent="0">
              <a:buNone/>
            </a:pPr>
            <a:r>
              <a:rPr lang="el-GR" sz="2200" b="1" dirty="0"/>
              <a:t>Υποχρεώσεις </a:t>
            </a:r>
            <a:r>
              <a:rPr lang="el-GR" sz="2200" b="1" dirty="0">
                <a:solidFill>
                  <a:srgbClr val="00B050"/>
                </a:solidFill>
              </a:rPr>
              <a:t>Παρόχου</a:t>
            </a:r>
          </a:p>
          <a:p>
            <a:pPr lvl="1"/>
            <a:r>
              <a:rPr lang="el-GR" sz="2200" dirty="0"/>
              <a:t>Παροχή των συμφωνημένων υπηρεσιών όπως περιγράφονται στη σύμβαση.</a:t>
            </a:r>
          </a:p>
          <a:p>
            <a:pPr lvl="1"/>
            <a:r>
              <a:rPr lang="el-GR" sz="2200" dirty="0"/>
              <a:t>Διαφάνεια και ακριβής πληροφόρηση για τις υπηρεσίες.</a:t>
            </a:r>
          </a:p>
          <a:p>
            <a:pPr lvl="1"/>
            <a:r>
              <a:rPr lang="el-GR" sz="2200" dirty="0"/>
              <a:t>Αντιμετώπιση προβλημάτων ή ανωτέρας βίας (ακυρώσεις, αλλαγές προγραμμάτων κ.λπ.).</a:t>
            </a:r>
          </a:p>
          <a:p>
            <a:pPr lvl="1"/>
            <a:r>
              <a:rPr lang="el-GR" sz="2200" dirty="0"/>
              <a:t>Ευθύνη για την ποιότητα και την εκτέλεση των υπηρεσιών</a:t>
            </a:r>
            <a:r>
              <a:rPr lang="el-GR" sz="2200" dirty="0" smtClean="0"/>
              <a:t>.</a:t>
            </a:r>
          </a:p>
          <a:p>
            <a:pPr lvl="1"/>
            <a:endParaRPr lang="el-GR" sz="2200" dirty="0"/>
          </a:p>
          <a:p>
            <a:pPr marL="0" indent="0">
              <a:buNone/>
            </a:pPr>
            <a:r>
              <a:rPr lang="el-GR" sz="2200" b="1" dirty="0"/>
              <a:t>Δικαιώματα </a:t>
            </a:r>
            <a:r>
              <a:rPr lang="el-GR" sz="2200" b="1" dirty="0">
                <a:solidFill>
                  <a:srgbClr val="00B050"/>
                </a:solidFill>
              </a:rPr>
              <a:t>Παρόχου</a:t>
            </a:r>
          </a:p>
          <a:p>
            <a:pPr lvl="1"/>
            <a:r>
              <a:rPr lang="el-GR" sz="2200" dirty="0"/>
              <a:t>Δικαίωμα λήψης έγκαιρης πληρωμής για τις παρεχόμενες υπηρεσίες.</a:t>
            </a:r>
          </a:p>
          <a:p>
            <a:pPr lvl="1"/>
            <a:r>
              <a:rPr lang="el-GR" sz="2200" dirty="0"/>
              <a:t>Δικαίωμα επιβολής όρων και προϋποθέσεων που αφορούν την ακύρωση και τροποποίηση των κρατήσεων.</a:t>
            </a:r>
          </a:p>
          <a:p>
            <a:pPr lvl="1"/>
            <a:r>
              <a:rPr lang="el-GR" sz="2200" dirty="0"/>
              <a:t>Δικαίωμα άρνησης παροχής υπηρεσιών σε περίπτωση μη τήρησης των όρων από τον καταναλωτή.</a:t>
            </a:r>
          </a:p>
          <a:p>
            <a:pPr lvl="1"/>
            <a:r>
              <a:rPr lang="el-GR" sz="2200" dirty="0"/>
              <a:t>Δικαίωμα λήψης αποζημίωσης σε περιπτώσεις αδικαιολόγητης ακύρωσης ή παραβίασης της σύμβασης από τον καταναλωτή.</a:t>
            </a:r>
          </a:p>
          <a:p>
            <a:pPr marL="0" indent="0">
              <a:buNone/>
            </a:pPr>
            <a:endParaRPr lang="el-GR" sz="2400" dirty="0" smtClean="0"/>
          </a:p>
        </p:txBody>
      </p:sp>
    </p:spTree>
    <p:extLst>
      <p:ext uri="{BB962C8B-B14F-4D97-AF65-F5344CB8AC3E}">
        <p14:creationId xmlns:p14="http://schemas.microsoft.com/office/powerpoint/2010/main" val="14039967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459" y="264017"/>
            <a:ext cx="10305245" cy="1371600"/>
          </a:xfrm>
        </p:spPr>
        <p:txBody>
          <a:bodyPr>
            <a:normAutofit/>
          </a:bodyPr>
          <a:lstStyle/>
          <a:p>
            <a:pPr lvl="0" algn="ctr">
              <a:lnSpc>
                <a:spcPct val="100000"/>
              </a:lnSpc>
              <a:spcBef>
                <a:spcPts val="900"/>
              </a:spcBef>
              <a:buClr>
                <a:prstClr val="black">
                  <a:lumMod val="85000"/>
                  <a:lumOff val="15000"/>
                </a:prstClr>
              </a:buClr>
            </a:pPr>
            <a:r>
              <a:rPr lang="el-GR" sz="3200" b="1" dirty="0">
                <a:solidFill>
                  <a:srgbClr val="C00000"/>
                </a:solidFill>
              </a:rPr>
              <a:t>3. Δικαιώματα και Υποχρεώσεις των Συμβαλλομένων</a:t>
            </a:r>
          </a:p>
        </p:txBody>
      </p:sp>
      <p:sp>
        <p:nvSpPr>
          <p:cNvPr id="3" name="Content Placeholder 2"/>
          <p:cNvSpPr>
            <a:spLocks noGrp="1"/>
          </p:cNvSpPr>
          <p:nvPr>
            <p:ph idx="1"/>
          </p:nvPr>
        </p:nvSpPr>
        <p:spPr>
          <a:xfrm>
            <a:off x="884349" y="1532586"/>
            <a:ext cx="11307651" cy="5998731"/>
          </a:xfrm>
        </p:spPr>
        <p:txBody>
          <a:bodyPr>
            <a:normAutofit/>
          </a:bodyPr>
          <a:lstStyle/>
          <a:p>
            <a:r>
              <a:rPr lang="el-GR" sz="2400" b="1" dirty="0"/>
              <a:t>Υποχρεώσεις </a:t>
            </a:r>
            <a:r>
              <a:rPr lang="el-GR" sz="2400" b="1" dirty="0">
                <a:solidFill>
                  <a:srgbClr val="00B0F0"/>
                </a:solidFill>
              </a:rPr>
              <a:t>Καταναλωτή</a:t>
            </a:r>
          </a:p>
          <a:p>
            <a:pPr lvl="1"/>
            <a:r>
              <a:rPr lang="el-GR" sz="2400" dirty="0"/>
              <a:t>Τήρηση των όρων της σύμβασης (πληρωμές, τήρηση προθεσμιών, συμμόρφωση με κανονισμούς).</a:t>
            </a:r>
          </a:p>
          <a:p>
            <a:pPr lvl="1"/>
            <a:r>
              <a:rPr lang="el-GR" sz="2400" dirty="0"/>
              <a:t>Ενημέρωση του παρόχου για ειδικές ανάγκες ή απαιτήσεις (π.χ. αλλεργίες, ανάγκες πρόσβασης).</a:t>
            </a:r>
          </a:p>
          <a:p>
            <a:pPr lvl="1"/>
            <a:r>
              <a:rPr lang="el-GR" sz="2400" dirty="0"/>
              <a:t>Συμμόρφωση με κανόνες συμπεριφοράς και ασφάλειας κατά τη διάρκεια του ταξιδιού</a:t>
            </a:r>
            <a:r>
              <a:rPr lang="el-GR" sz="2400" dirty="0" smtClean="0"/>
              <a:t>.</a:t>
            </a:r>
          </a:p>
          <a:p>
            <a:pPr lvl="1"/>
            <a:endParaRPr lang="el-GR" sz="2400" dirty="0"/>
          </a:p>
          <a:p>
            <a:r>
              <a:rPr lang="el-GR" sz="2400" b="1" dirty="0"/>
              <a:t>Δικαιώματα </a:t>
            </a:r>
            <a:r>
              <a:rPr lang="el-GR" sz="2400" b="1" dirty="0">
                <a:solidFill>
                  <a:srgbClr val="00B0F0"/>
                </a:solidFill>
              </a:rPr>
              <a:t>Καταναλωτή</a:t>
            </a:r>
          </a:p>
          <a:p>
            <a:pPr lvl="1"/>
            <a:r>
              <a:rPr lang="el-GR" sz="2400" dirty="0"/>
              <a:t>Δικαίωμα υπαναχώρησης εντός προκαθορισμένου χρονικού διαστήματος.</a:t>
            </a:r>
          </a:p>
          <a:p>
            <a:pPr lvl="1"/>
            <a:r>
              <a:rPr lang="el-GR" sz="2400" dirty="0"/>
              <a:t>Αποζημίωση σε περίπτωση μη εκτέλεσης της υπηρεσίας.</a:t>
            </a:r>
          </a:p>
          <a:p>
            <a:pPr lvl="1"/>
            <a:r>
              <a:rPr lang="el-GR" sz="2400" dirty="0"/>
              <a:t>Προστασία από αθέμιτες και παραπλανητικές πρακτικές.</a:t>
            </a:r>
          </a:p>
          <a:p>
            <a:pPr marL="0" indent="0">
              <a:buNone/>
            </a:pPr>
            <a:endParaRPr lang="el-GR" sz="2400" dirty="0" smtClean="0"/>
          </a:p>
        </p:txBody>
      </p:sp>
    </p:spTree>
    <p:extLst>
      <p:ext uri="{BB962C8B-B14F-4D97-AF65-F5344CB8AC3E}">
        <p14:creationId xmlns:p14="http://schemas.microsoft.com/office/powerpoint/2010/main" val="20876758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2368" y="343646"/>
            <a:ext cx="10726490" cy="1371600"/>
          </a:xfrm>
        </p:spPr>
        <p:txBody>
          <a:bodyPr>
            <a:normAutofit/>
          </a:bodyPr>
          <a:lstStyle/>
          <a:p>
            <a:pPr lvl="0">
              <a:lnSpc>
                <a:spcPct val="100000"/>
              </a:lnSpc>
              <a:spcBef>
                <a:spcPts val="900"/>
              </a:spcBef>
              <a:buClr>
                <a:prstClr val="black">
                  <a:lumMod val="85000"/>
                  <a:lumOff val="15000"/>
                </a:prstClr>
              </a:buClr>
            </a:pPr>
            <a:r>
              <a:rPr lang="el-GR" sz="3200" b="1" dirty="0">
                <a:solidFill>
                  <a:srgbClr val="C00000"/>
                </a:solidFill>
              </a:rPr>
              <a:t>4. Προστασία του Καταναλωτή &amp; Ευρωπαϊκή Νομοθεσία</a:t>
            </a:r>
          </a:p>
        </p:txBody>
      </p:sp>
      <p:sp>
        <p:nvSpPr>
          <p:cNvPr id="3" name="Content Placeholder 2"/>
          <p:cNvSpPr>
            <a:spLocks noGrp="1"/>
          </p:cNvSpPr>
          <p:nvPr>
            <p:ph idx="1"/>
          </p:nvPr>
        </p:nvSpPr>
        <p:spPr>
          <a:xfrm>
            <a:off x="1447412" y="1884998"/>
            <a:ext cx="10444766" cy="5484530"/>
          </a:xfrm>
        </p:spPr>
        <p:txBody>
          <a:bodyPr>
            <a:normAutofit/>
          </a:bodyPr>
          <a:lstStyle/>
          <a:p>
            <a:pPr>
              <a:buFont typeface="Wingdings" panose="05000000000000000000" pitchFamily="2" charset="2"/>
              <a:buChar char="Ø"/>
            </a:pPr>
            <a:r>
              <a:rPr lang="el-GR" sz="2800" b="1" dirty="0" smtClean="0"/>
              <a:t> Οδηγία </a:t>
            </a:r>
            <a:r>
              <a:rPr lang="el-GR" sz="2800" b="1" dirty="0"/>
              <a:t>(ΕΕ) 2015/2302</a:t>
            </a:r>
            <a:r>
              <a:rPr lang="el-GR" sz="2800" dirty="0"/>
              <a:t>:</a:t>
            </a:r>
          </a:p>
          <a:p>
            <a:pPr lvl="2"/>
            <a:r>
              <a:rPr lang="el-GR" sz="2600" dirty="0"/>
              <a:t>Ρυθμίζει τις οργανωμένες ταξιδιωτικές υπηρεσίες στην Ευρώπη.</a:t>
            </a:r>
          </a:p>
          <a:p>
            <a:pPr lvl="2"/>
            <a:r>
              <a:rPr lang="el-GR" sz="2600" dirty="0"/>
              <a:t>Καθορίζει τις υποχρεώσεις παρόχων και τα δικαιώματα των καταναλωτών</a:t>
            </a:r>
            <a:r>
              <a:rPr lang="el-GR" sz="2600" dirty="0" smtClean="0"/>
              <a:t>.</a:t>
            </a:r>
          </a:p>
          <a:p>
            <a:pPr lvl="2"/>
            <a:endParaRPr lang="el-GR" sz="2600" dirty="0"/>
          </a:p>
          <a:p>
            <a:pPr>
              <a:buFont typeface="Wingdings" panose="05000000000000000000" pitchFamily="2" charset="2"/>
              <a:buChar char="Ø"/>
            </a:pPr>
            <a:r>
              <a:rPr lang="el-GR" sz="2800" b="1" dirty="0" smtClean="0"/>
              <a:t> Ελεγκτικοί </a:t>
            </a:r>
            <a:r>
              <a:rPr lang="el-GR" sz="2800" b="1" dirty="0"/>
              <a:t>μηχανισμοί</a:t>
            </a:r>
            <a:r>
              <a:rPr lang="el-GR" sz="2800" dirty="0"/>
              <a:t>:</a:t>
            </a:r>
          </a:p>
          <a:p>
            <a:pPr lvl="2"/>
            <a:r>
              <a:rPr lang="el-GR" sz="2600" dirty="0"/>
              <a:t>Τουριστικοί οργανισμοί, ΕΚΠΟΙΖΩ, Συνήγορος του Καταναλωτή</a:t>
            </a:r>
            <a:r>
              <a:rPr lang="el-GR" sz="2600" dirty="0" smtClean="0"/>
              <a:t>.</a:t>
            </a:r>
          </a:p>
          <a:p>
            <a:pPr lvl="2"/>
            <a:endParaRPr lang="el-GR" sz="2600" dirty="0"/>
          </a:p>
          <a:p>
            <a:pPr>
              <a:buFont typeface="Wingdings" panose="05000000000000000000" pitchFamily="2" charset="2"/>
              <a:buChar char="Ø"/>
            </a:pPr>
            <a:r>
              <a:rPr lang="el-GR" sz="2800" b="1" dirty="0" smtClean="0"/>
              <a:t> Διαδικασίες </a:t>
            </a:r>
            <a:r>
              <a:rPr lang="el-GR" sz="2800" b="1" dirty="0"/>
              <a:t>καταγγελίας &amp; αποζημίωσης</a:t>
            </a:r>
            <a:r>
              <a:rPr lang="el-GR" sz="2800" dirty="0"/>
              <a:t>.</a:t>
            </a:r>
          </a:p>
          <a:p>
            <a:pPr marL="0" indent="0">
              <a:buNone/>
            </a:pPr>
            <a:endParaRPr lang="el-GR" sz="2200" dirty="0"/>
          </a:p>
        </p:txBody>
      </p:sp>
    </p:spTree>
    <p:extLst>
      <p:ext uri="{BB962C8B-B14F-4D97-AF65-F5344CB8AC3E}">
        <p14:creationId xmlns:p14="http://schemas.microsoft.com/office/powerpoint/2010/main" val="2299055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983" y="562323"/>
            <a:ext cx="10058400" cy="1371600"/>
          </a:xfrm>
        </p:spPr>
        <p:txBody>
          <a:bodyPr>
            <a:normAutofit/>
          </a:bodyPr>
          <a:lstStyle/>
          <a:p>
            <a:pPr lvl="0">
              <a:lnSpc>
                <a:spcPct val="100000"/>
              </a:lnSpc>
              <a:spcBef>
                <a:spcPts val="900"/>
              </a:spcBef>
              <a:buClr>
                <a:prstClr val="black">
                  <a:lumMod val="85000"/>
                  <a:lumOff val="15000"/>
                </a:prstClr>
              </a:buClr>
            </a:pPr>
            <a:r>
              <a:rPr lang="el-GR" sz="3200" b="1" dirty="0">
                <a:solidFill>
                  <a:srgbClr val="C00000"/>
                </a:solidFill>
              </a:rPr>
              <a:t>5. </a:t>
            </a:r>
            <a:r>
              <a:rPr lang="el-GR" sz="3200" b="1" dirty="0" smtClean="0">
                <a:solidFill>
                  <a:srgbClr val="C00000"/>
                </a:solidFill>
              </a:rPr>
              <a:t> Παραδείγματα </a:t>
            </a:r>
            <a:r>
              <a:rPr lang="el-GR" sz="3200" b="1" dirty="0">
                <a:solidFill>
                  <a:srgbClr val="C00000"/>
                </a:solidFill>
              </a:rPr>
              <a:t>&amp; Νομολογίες</a:t>
            </a:r>
          </a:p>
        </p:txBody>
      </p:sp>
      <p:sp>
        <p:nvSpPr>
          <p:cNvPr id="3" name="Content Placeholder 2"/>
          <p:cNvSpPr>
            <a:spLocks noGrp="1"/>
          </p:cNvSpPr>
          <p:nvPr>
            <p:ph idx="1"/>
          </p:nvPr>
        </p:nvSpPr>
        <p:spPr>
          <a:xfrm>
            <a:off x="1138707" y="1779377"/>
            <a:ext cx="10300952" cy="5010411"/>
          </a:xfrm>
        </p:spPr>
        <p:txBody>
          <a:bodyPr>
            <a:normAutofit/>
          </a:bodyPr>
          <a:lstStyle/>
          <a:p>
            <a:r>
              <a:rPr lang="el-GR" sz="2800" dirty="0" smtClean="0"/>
              <a:t>Συγκεκριμένα </a:t>
            </a:r>
            <a:r>
              <a:rPr lang="el-GR" sz="2800" dirty="0"/>
              <a:t>παραδείγματα δικαστικών αποφάσεων για ακυρώσεις ταξιδιών λόγω ανωτέρας βίας, όπως φυσικές καταστροφές, πανδημίες ή πολιτική αστάθεια</a:t>
            </a:r>
            <a:r>
              <a:rPr lang="el-GR" sz="2800" dirty="0" smtClean="0"/>
              <a:t>.</a:t>
            </a:r>
          </a:p>
          <a:p>
            <a:r>
              <a:rPr lang="el-GR" sz="2800" dirty="0" smtClean="0"/>
              <a:t>Περιπτώσεις </a:t>
            </a:r>
            <a:r>
              <a:rPr lang="el-GR" sz="2800" dirty="0"/>
              <a:t>όπου καταναλωτές διεκδίκησαν και έλαβαν αποζημιώσεις για μη εκτέλεση συμφωνημένων υπηρεσιών, λόγω π.χ. υπεράριθμων κρατήσεων ή ανεπαρκών παροχών</a:t>
            </a:r>
            <a:r>
              <a:rPr lang="el-GR" sz="2800" dirty="0" smtClean="0"/>
              <a:t>.</a:t>
            </a:r>
          </a:p>
          <a:p>
            <a:r>
              <a:rPr lang="el-GR" sz="2800" dirty="0" smtClean="0"/>
              <a:t>Παρεμβάσεις </a:t>
            </a:r>
            <a:r>
              <a:rPr lang="el-GR" sz="2800" dirty="0"/>
              <a:t>από καταναλωτικές οργανώσεις και το ρόλο τους στη διαμόρφωση </a:t>
            </a:r>
            <a:r>
              <a:rPr lang="el-GR" sz="2800" dirty="0" smtClean="0"/>
              <a:t>νομολογίας για την προστασία των ταξιδιωτών, </a:t>
            </a:r>
            <a:r>
              <a:rPr lang="el-GR" sz="2800" dirty="0"/>
              <a:t>όπως αγωγές εναντίον πρακτορείων ή ξενοδοχείων που παραβίασαν όρους συμβάσεων</a:t>
            </a:r>
            <a:r>
              <a:rPr lang="el-GR" sz="2800" dirty="0" smtClean="0"/>
              <a:t>.</a:t>
            </a:r>
          </a:p>
          <a:p>
            <a:endParaRPr lang="el-GR" sz="2800" dirty="0" smtClean="0"/>
          </a:p>
          <a:p>
            <a:pPr marL="0" indent="0">
              <a:buNone/>
            </a:pPr>
            <a:endParaRPr lang="el-GR" sz="2000" dirty="0"/>
          </a:p>
          <a:p>
            <a:endParaRPr lang="en-US" dirty="0"/>
          </a:p>
        </p:txBody>
      </p:sp>
    </p:spTree>
    <p:extLst>
      <p:ext uri="{BB962C8B-B14F-4D97-AF65-F5344CB8AC3E}">
        <p14:creationId xmlns:p14="http://schemas.microsoft.com/office/powerpoint/2010/main" val="31904581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5668</TotalTime>
  <Words>1158</Words>
  <Application>Microsoft Office PowerPoint</Application>
  <PresentationFormat>Widescreen</PresentationFormat>
  <Paragraphs>90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Garamond</vt:lpstr>
      <vt:lpstr>Times New Roman</vt:lpstr>
      <vt:lpstr>Wingdings</vt:lpstr>
      <vt:lpstr>Savon</vt:lpstr>
      <vt:lpstr>ΤΟΥΡΙΣΤΙΚΟ ΔΙΚΑΙΟ (Α’ εξ.)</vt:lpstr>
      <vt:lpstr>Σκοπός – Μαθησιακά Αποτελέσματα:</vt:lpstr>
      <vt:lpstr>Περιεχόμενα</vt:lpstr>
      <vt:lpstr>1.  Εισαγωγή</vt:lpstr>
      <vt:lpstr>2.  Βασικά Χαρακτηριστικά της Σύμβασης</vt:lpstr>
      <vt:lpstr>3. Δικαιώματα και Υποχρεώσεις των Συμβαλλομένων</vt:lpstr>
      <vt:lpstr>3. Δικαιώματα και Υποχρεώσεις των Συμβαλλομένων</vt:lpstr>
      <vt:lpstr>4. Προστασία του Καταναλωτή &amp; Ευρωπαϊκή Νομοθεσία</vt:lpstr>
      <vt:lpstr>5.  Παραδείγματα &amp; Νομολογίες</vt:lpstr>
      <vt:lpstr>5.  Παραδείγματα &amp; Νομολογίες (συγκεκριμένα)</vt:lpstr>
      <vt:lpstr>6.  Συμπεράσματα &amp; Συζήτηση </vt:lpstr>
      <vt:lpstr>Ερώτηση ΕΟΠΠΕΠ: Τι στοιχεία περιλαμβάνει η σύμβαση ενός τουριστικού πακέτου;</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Μπουκίου Μαρία-Μαρίνα</dc:creator>
  <cp:lastModifiedBy>Μπουκίου Μαρία-Μαρίνα</cp:lastModifiedBy>
  <cp:revision>97</cp:revision>
  <dcterms:created xsi:type="dcterms:W3CDTF">2022-03-02T12:48:16Z</dcterms:created>
  <dcterms:modified xsi:type="dcterms:W3CDTF">2025-04-07T14:03:08Z</dcterms:modified>
</cp:coreProperties>
</file>