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2" r:id="rId3"/>
    <p:sldId id="333" r:id="rId4"/>
    <p:sldId id="332" r:id="rId5"/>
    <p:sldId id="331" r:id="rId6"/>
    <p:sldId id="330" r:id="rId7"/>
    <p:sldId id="338" r:id="rId8"/>
    <p:sldId id="345" r:id="rId9"/>
    <p:sldId id="341" r:id="rId10"/>
    <p:sldId id="342" r:id="rId11"/>
    <p:sldId id="329" r:id="rId12"/>
    <p:sldId id="33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08-May-25</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08-May-25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08-May-25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08-May-25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08-May-25</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08-May-25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08-May-25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08-May-25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08-May-25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08-May-25</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08-May-25</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08-May-25</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sz="4400" dirty="0" smtClean="0"/>
              <a:t>ΤΟΥΡΙΣΤΙΚΟ ΔΙΚΑΙΟ (Α’ εξ.)</a:t>
            </a:r>
            <a:endParaRPr lang="en-US" sz="4400" dirty="0"/>
          </a:p>
        </p:txBody>
      </p:sp>
      <p:sp>
        <p:nvSpPr>
          <p:cNvPr id="3" name="Subtitle 2"/>
          <p:cNvSpPr>
            <a:spLocks noGrp="1"/>
          </p:cNvSpPr>
          <p:nvPr>
            <p:ph type="subTitle" idx="1"/>
          </p:nvPr>
        </p:nvSpPr>
        <p:spPr/>
        <p:txBody>
          <a:bodyPr>
            <a:normAutofit/>
          </a:bodyPr>
          <a:lstStyle/>
          <a:p>
            <a:r>
              <a:rPr lang="el-GR" sz="2400" b="1" smtClean="0">
                <a:solidFill>
                  <a:srgbClr val="C00000"/>
                </a:solidFill>
              </a:rPr>
              <a:t>Ενότητα 6η</a:t>
            </a:r>
            <a:endParaRPr lang="en-US" sz="2400" b="1" dirty="0">
              <a:solidFill>
                <a:srgbClr val="C00000"/>
              </a:solidFill>
            </a:endParaRPr>
          </a:p>
        </p:txBody>
      </p:sp>
    </p:spTree>
    <p:extLst>
      <p:ext uri="{BB962C8B-B14F-4D97-AF65-F5344CB8AC3E}">
        <p14:creationId xmlns:p14="http://schemas.microsoft.com/office/powerpoint/2010/main" val="2225895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028163" y="1961453"/>
            <a:ext cx="10058400" cy="3931920"/>
          </a:xfrm>
        </p:spPr>
        <p:txBody>
          <a:bodyPr>
            <a:normAutofit/>
          </a:bodyPr>
          <a:lstStyle/>
          <a:p>
            <a:pPr>
              <a:buFont typeface="Wingdings" panose="05000000000000000000" pitchFamily="2" charset="2"/>
              <a:buChar char="Ø"/>
            </a:pPr>
            <a:r>
              <a:rPr lang="el-GR" sz="2800" b="1" dirty="0" smtClean="0"/>
              <a:t> Διοικητικά </a:t>
            </a:r>
            <a:r>
              <a:rPr lang="el-GR" sz="2800" b="1" dirty="0"/>
              <a:t>Πρόστιμα</a:t>
            </a:r>
            <a:r>
              <a:rPr lang="el-GR" sz="2800" b="1" dirty="0" smtClean="0"/>
              <a:t>: </a:t>
            </a:r>
            <a:r>
              <a:rPr lang="el-GR" sz="2800" dirty="0" smtClean="0"/>
              <a:t>Από </a:t>
            </a:r>
            <a:r>
              <a:rPr lang="el-GR" sz="2800" dirty="0"/>
              <a:t>500€ έως 50.000€, ανάλογα με την παράβαση</a:t>
            </a:r>
            <a:r>
              <a:rPr lang="el-GR" sz="2800" dirty="0" smtClean="0"/>
              <a:t>.</a:t>
            </a:r>
          </a:p>
          <a:p>
            <a:pPr>
              <a:buFont typeface="Wingdings" panose="05000000000000000000" pitchFamily="2" charset="2"/>
              <a:buChar char="Ø"/>
            </a:pPr>
            <a:r>
              <a:rPr lang="el-GR" sz="2800" b="1" dirty="0" smtClean="0"/>
              <a:t> Αναστολή </a:t>
            </a:r>
            <a:r>
              <a:rPr lang="el-GR" sz="2800" b="1" dirty="0"/>
              <a:t>ή Ανάκληση Άδειας Λειτουργίας</a:t>
            </a:r>
            <a:r>
              <a:rPr lang="el-GR" sz="2800" b="1" dirty="0" smtClean="0"/>
              <a:t>: </a:t>
            </a:r>
            <a:r>
              <a:rPr lang="el-GR" sz="2800" dirty="0" smtClean="0"/>
              <a:t>Σε </a:t>
            </a:r>
            <a:r>
              <a:rPr lang="el-GR" sz="2800" dirty="0"/>
              <a:t>περίπτωση σοβαρών ή επανειλημμένων παραβάσεων</a:t>
            </a:r>
            <a:r>
              <a:rPr lang="el-GR" sz="2800" dirty="0" smtClean="0"/>
              <a:t>.</a:t>
            </a:r>
          </a:p>
          <a:p>
            <a:pPr>
              <a:buFont typeface="Wingdings" panose="05000000000000000000" pitchFamily="2" charset="2"/>
              <a:buChar char="Ø"/>
            </a:pPr>
            <a:r>
              <a:rPr lang="el-GR" sz="2800" b="1" dirty="0" smtClean="0"/>
              <a:t> Ποινικές </a:t>
            </a:r>
            <a:r>
              <a:rPr lang="el-GR" sz="2800" b="1" dirty="0"/>
              <a:t>Ευθύνες</a:t>
            </a:r>
            <a:r>
              <a:rPr lang="el-GR" sz="2800" b="1" dirty="0" smtClean="0"/>
              <a:t>: </a:t>
            </a:r>
            <a:r>
              <a:rPr lang="el-GR" sz="2800" dirty="0" smtClean="0"/>
              <a:t>Παραβάσεις </a:t>
            </a:r>
            <a:r>
              <a:rPr lang="el-GR" sz="2800" dirty="0"/>
              <a:t>υγειονομικού ή πυρασφαλείας κανονισμού</a:t>
            </a:r>
            <a:r>
              <a:rPr lang="el-GR" sz="2800" dirty="0" smtClean="0"/>
              <a:t>.</a:t>
            </a:r>
          </a:p>
          <a:p>
            <a:pPr>
              <a:buFont typeface="Wingdings" panose="05000000000000000000" pitchFamily="2" charset="2"/>
              <a:buChar char="Ø"/>
            </a:pPr>
            <a:r>
              <a:rPr lang="el-GR" sz="2800" b="1" dirty="0" smtClean="0"/>
              <a:t> Αστικές </a:t>
            </a:r>
            <a:r>
              <a:rPr lang="el-GR" sz="2800" b="1" dirty="0"/>
              <a:t>Ευθύνες</a:t>
            </a:r>
            <a:r>
              <a:rPr lang="el-GR" sz="2800" b="1" dirty="0" smtClean="0"/>
              <a:t>: </a:t>
            </a:r>
            <a:r>
              <a:rPr lang="el-GR" sz="2800" dirty="0" smtClean="0"/>
              <a:t>Αποζημίωση </a:t>
            </a:r>
            <a:r>
              <a:rPr lang="el-GR" sz="2800" dirty="0"/>
              <a:t>πελατών σε περίπτωση ατυχήματος ή ζημίας.</a:t>
            </a:r>
            <a:endParaRPr lang="en-US" sz="2800" dirty="0"/>
          </a:p>
        </p:txBody>
      </p:sp>
      <p:sp>
        <p:nvSpPr>
          <p:cNvPr id="3" name="TextBox 2"/>
          <p:cNvSpPr txBox="1"/>
          <p:nvPr/>
        </p:nvSpPr>
        <p:spPr>
          <a:xfrm>
            <a:off x="2794716" y="1004552"/>
            <a:ext cx="6737742" cy="584775"/>
          </a:xfrm>
          <a:prstGeom prst="rect">
            <a:avLst/>
          </a:prstGeom>
          <a:noFill/>
        </p:spPr>
        <p:txBody>
          <a:bodyPr wrap="none" rtlCol="0">
            <a:spAutoFit/>
          </a:bodyPr>
          <a:lstStyle/>
          <a:p>
            <a:r>
              <a:rPr lang="el-GR" sz="3200" b="1" dirty="0">
                <a:solidFill>
                  <a:srgbClr val="C00000"/>
                </a:solidFill>
              </a:rPr>
              <a:t>Κυρώσεις για Παράβαση των Διατάξεων</a:t>
            </a:r>
          </a:p>
        </p:txBody>
      </p:sp>
    </p:spTree>
    <p:extLst>
      <p:ext uri="{BB962C8B-B14F-4D97-AF65-F5344CB8AC3E}">
        <p14:creationId xmlns:p14="http://schemas.microsoft.com/office/powerpoint/2010/main" val="636839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695" y="320215"/>
            <a:ext cx="10726490" cy="1371600"/>
          </a:xfrm>
        </p:spPr>
        <p:txBody>
          <a:bodyPr>
            <a:normAutofit/>
          </a:bodyPr>
          <a:lstStyle/>
          <a:p>
            <a:pPr lvl="0" algn="ctr">
              <a:lnSpc>
                <a:spcPct val="100000"/>
              </a:lnSpc>
              <a:spcBef>
                <a:spcPts val="900"/>
              </a:spcBef>
              <a:buClr>
                <a:prstClr val="black">
                  <a:lumMod val="85000"/>
                  <a:lumOff val="15000"/>
                </a:prstClr>
              </a:buClr>
            </a:pPr>
            <a:r>
              <a:rPr lang="el-GR" sz="3200" b="1" dirty="0" smtClean="0">
                <a:solidFill>
                  <a:srgbClr val="C00000"/>
                </a:solidFill>
              </a:rPr>
              <a:t>Σύγχρονες Εξελίξεις</a:t>
            </a:r>
            <a:endParaRPr lang="el-GR" sz="3200" b="1" dirty="0">
              <a:solidFill>
                <a:srgbClr val="C00000"/>
              </a:solidFill>
            </a:endParaRPr>
          </a:p>
        </p:txBody>
      </p:sp>
      <p:sp>
        <p:nvSpPr>
          <p:cNvPr id="3" name="Content Placeholder 2"/>
          <p:cNvSpPr>
            <a:spLocks noGrp="1"/>
          </p:cNvSpPr>
          <p:nvPr>
            <p:ph idx="1"/>
          </p:nvPr>
        </p:nvSpPr>
        <p:spPr>
          <a:xfrm>
            <a:off x="1184857" y="1511510"/>
            <a:ext cx="9839460" cy="5484530"/>
          </a:xfrm>
        </p:spPr>
        <p:txBody>
          <a:bodyPr>
            <a:normAutofit/>
          </a:bodyPr>
          <a:lstStyle/>
          <a:p>
            <a:pPr>
              <a:buFont typeface="Wingdings" panose="05000000000000000000" pitchFamily="2" charset="2"/>
              <a:buChar char="q"/>
            </a:pPr>
            <a:r>
              <a:rPr lang="el-GR" sz="2800" dirty="0" smtClean="0"/>
              <a:t> </a:t>
            </a:r>
            <a:r>
              <a:rPr lang="el-GR" sz="2800" b="1" dirty="0" smtClean="0">
                <a:solidFill>
                  <a:srgbClr val="00B050"/>
                </a:solidFill>
              </a:rPr>
              <a:t>Ηλεκτρονική </a:t>
            </a:r>
            <a:r>
              <a:rPr lang="el-GR" sz="2800" b="1" dirty="0">
                <a:solidFill>
                  <a:srgbClr val="00B050"/>
                </a:solidFill>
              </a:rPr>
              <a:t>Διαχείριση</a:t>
            </a:r>
            <a:r>
              <a:rPr lang="el-GR" sz="2800" b="1" dirty="0" smtClean="0">
                <a:solidFill>
                  <a:srgbClr val="00B050"/>
                </a:solidFill>
              </a:rPr>
              <a:t>: </a:t>
            </a:r>
            <a:r>
              <a:rPr lang="el-GR" sz="2800" dirty="0" smtClean="0"/>
              <a:t>Υποχρεωτική </a:t>
            </a:r>
            <a:r>
              <a:rPr lang="el-GR" sz="2800" dirty="0"/>
              <a:t>ηλεκτρονική αδειοδότηση και δήλωση στοιχείων στο gov.gr</a:t>
            </a:r>
            <a:r>
              <a:rPr lang="el-GR" sz="2800" dirty="0" smtClean="0"/>
              <a:t>.</a:t>
            </a:r>
          </a:p>
          <a:p>
            <a:pPr>
              <a:buFont typeface="Wingdings" panose="05000000000000000000" pitchFamily="2" charset="2"/>
              <a:buChar char="q"/>
            </a:pPr>
            <a:endParaRPr lang="el-GR" sz="2800" dirty="0" smtClean="0"/>
          </a:p>
          <a:p>
            <a:pPr>
              <a:buFont typeface="Wingdings" panose="05000000000000000000" pitchFamily="2" charset="2"/>
              <a:buChar char="q"/>
            </a:pPr>
            <a:r>
              <a:rPr lang="el-GR" sz="2800" b="1" dirty="0">
                <a:solidFill>
                  <a:srgbClr val="00B050"/>
                </a:solidFill>
              </a:rPr>
              <a:t> Εθνικό Μητρώο Τουριστικών Επιχειρήσεων: </a:t>
            </a:r>
            <a:r>
              <a:rPr lang="el-GR" sz="2800" dirty="0" smtClean="0"/>
              <a:t>Διαφάνεια </a:t>
            </a:r>
            <a:r>
              <a:rPr lang="el-GR" sz="2800" dirty="0"/>
              <a:t>και άμεση πρόσβαση στις πληροφορίες</a:t>
            </a:r>
            <a:r>
              <a:rPr lang="el-GR" sz="2800" dirty="0" smtClean="0"/>
              <a:t>.</a:t>
            </a:r>
          </a:p>
          <a:p>
            <a:pPr>
              <a:buFont typeface="Wingdings" panose="05000000000000000000" pitchFamily="2" charset="2"/>
              <a:buChar char="q"/>
            </a:pPr>
            <a:endParaRPr lang="el-GR" sz="2800" dirty="0" smtClean="0"/>
          </a:p>
          <a:p>
            <a:pPr>
              <a:buFont typeface="Wingdings" panose="05000000000000000000" pitchFamily="2" charset="2"/>
              <a:buChar char="q"/>
            </a:pPr>
            <a:r>
              <a:rPr lang="el-GR" sz="2800" dirty="0" smtClean="0"/>
              <a:t> </a:t>
            </a:r>
            <a:r>
              <a:rPr lang="el-GR" sz="2800" b="1" dirty="0">
                <a:solidFill>
                  <a:srgbClr val="00B050"/>
                </a:solidFill>
              </a:rPr>
              <a:t>Πράσινα Ξενοδοχεία: </a:t>
            </a:r>
            <a:r>
              <a:rPr lang="el-GR" sz="2800" dirty="0" smtClean="0"/>
              <a:t>Προγράμματα </a:t>
            </a:r>
            <a:r>
              <a:rPr lang="el-GR" sz="2800" dirty="0"/>
              <a:t>βιώσιμης ανάπτυξης</a:t>
            </a:r>
            <a:r>
              <a:rPr lang="el-GR" sz="2800" dirty="0" smtClean="0"/>
              <a:t>.</a:t>
            </a:r>
          </a:p>
          <a:p>
            <a:pPr>
              <a:buFont typeface="Wingdings" panose="05000000000000000000" pitchFamily="2" charset="2"/>
              <a:buChar char="q"/>
            </a:pPr>
            <a:endParaRPr lang="el-GR" sz="2800" dirty="0" smtClean="0"/>
          </a:p>
          <a:p>
            <a:pPr>
              <a:buFont typeface="Wingdings" panose="05000000000000000000" pitchFamily="2" charset="2"/>
              <a:buChar char="q"/>
            </a:pPr>
            <a:r>
              <a:rPr lang="el-GR" sz="2800" dirty="0" smtClean="0"/>
              <a:t> </a:t>
            </a:r>
            <a:r>
              <a:rPr lang="el-GR" sz="2800" b="1" dirty="0">
                <a:solidFill>
                  <a:srgbClr val="00B050"/>
                </a:solidFill>
              </a:rPr>
              <a:t>Περιβαλλοντικά σήματα </a:t>
            </a:r>
            <a:r>
              <a:rPr lang="el-GR" sz="2800" dirty="0"/>
              <a:t>(π.χ. Green Key, EU Ecolabel)</a:t>
            </a:r>
          </a:p>
        </p:txBody>
      </p:sp>
    </p:spTree>
    <p:extLst>
      <p:ext uri="{BB962C8B-B14F-4D97-AF65-F5344CB8AC3E}">
        <p14:creationId xmlns:p14="http://schemas.microsoft.com/office/powerpoint/2010/main" val="2299055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704" y="665355"/>
            <a:ext cx="10058400" cy="1371600"/>
          </a:xfrm>
        </p:spPr>
        <p:txBody>
          <a:bodyPr>
            <a:normAutofit/>
          </a:bodyPr>
          <a:lstStyle/>
          <a:p>
            <a:pPr lvl="0" algn="ctr">
              <a:lnSpc>
                <a:spcPct val="100000"/>
              </a:lnSpc>
              <a:spcBef>
                <a:spcPts val="900"/>
              </a:spcBef>
              <a:buClr>
                <a:prstClr val="black">
                  <a:lumMod val="85000"/>
                  <a:lumOff val="15000"/>
                </a:prstClr>
              </a:buClr>
            </a:pPr>
            <a:r>
              <a:rPr lang="el-GR" sz="3200" b="1" dirty="0" smtClean="0">
                <a:solidFill>
                  <a:srgbClr val="C00000"/>
                </a:solidFill>
              </a:rPr>
              <a:t>Συμπεράσματα</a:t>
            </a:r>
            <a:endParaRPr lang="el-GR" sz="3200" b="1" dirty="0">
              <a:solidFill>
                <a:srgbClr val="C00000"/>
              </a:solidFill>
            </a:endParaRPr>
          </a:p>
        </p:txBody>
      </p:sp>
      <p:sp>
        <p:nvSpPr>
          <p:cNvPr id="3" name="Content Placeholder 2"/>
          <p:cNvSpPr>
            <a:spLocks noGrp="1"/>
          </p:cNvSpPr>
          <p:nvPr>
            <p:ph idx="1"/>
          </p:nvPr>
        </p:nvSpPr>
        <p:spPr>
          <a:xfrm>
            <a:off x="1259983" y="2036955"/>
            <a:ext cx="9893121" cy="5010411"/>
          </a:xfrm>
        </p:spPr>
        <p:txBody>
          <a:bodyPr>
            <a:normAutofit/>
          </a:bodyPr>
          <a:lstStyle/>
          <a:p>
            <a:pPr>
              <a:buFont typeface="Wingdings" panose="05000000000000000000" pitchFamily="2" charset="2"/>
              <a:buChar char="ü"/>
            </a:pPr>
            <a:r>
              <a:rPr lang="el-GR" sz="2800" dirty="0" smtClean="0"/>
              <a:t> </a:t>
            </a:r>
            <a:r>
              <a:rPr lang="el-GR" sz="2800" b="1" dirty="0" smtClean="0"/>
              <a:t>Η τήρηση του νομικού πλαισίου διασφαλίζει: </a:t>
            </a:r>
          </a:p>
          <a:p>
            <a:pPr lvl="2">
              <a:buFont typeface="Arial" panose="020B0604020202020204" pitchFamily="34" charset="0"/>
              <a:buChar char="•"/>
            </a:pPr>
            <a:r>
              <a:rPr lang="el-GR" sz="2800" dirty="0" smtClean="0"/>
              <a:t>Ομαλή </a:t>
            </a:r>
            <a:r>
              <a:rPr lang="el-GR" sz="2800" dirty="0"/>
              <a:t>λειτουργία και καλή φήμη της επιχείρησης</a:t>
            </a:r>
            <a:r>
              <a:rPr lang="el-GR" sz="2800" dirty="0" smtClean="0"/>
              <a:t>.</a:t>
            </a:r>
          </a:p>
          <a:p>
            <a:pPr lvl="2">
              <a:buFont typeface="Arial" panose="020B0604020202020204" pitchFamily="34" charset="0"/>
              <a:buChar char="•"/>
            </a:pPr>
            <a:r>
              <a:rPr lang="el-GR" sz="2800" dirty="0" smtClean="0"/>
              <a:t>Προστασία </a:t>
            </a:r>
            <a:r>
              <a:rPr lang="el-GR" sz="2800" dirty="0"/>
              <a:t>επενδυτή και πελάτη</a:t>
            </a:r>
            <a:r>
              <a:rPr lang="el-GR" sz="2800" dirty="0" smtClean="0"/>
              <a:t>.</a:t>
            </a:r>
          </a:p>
          <a:p>
            <a:pPr lvl="2">
              <a:buFont typeface="Arial" panose="020B0604020202020204" pitchFamily="34" charset="0"/>
              <a:buChar char="•"/>
            </a:pPr>
            <a:r>
              <a:rPr lang="el-GR" sz="2800" dirty="0" smtClean="0"/>
              <a:t>Εξέλιξη </a:t>
            </a:r>
            <a:r>
              <a:rPr lang="el-GR" sz="2800" dirty="0"/>
              <a:t>και προσαρμογή στο νέο τουριστικό περιβάλλον</a:t>
            </a:r>
            <a:r>
              <a:rPr lang="el-GR" sz="2800" dirty="0" smtClean="0"/>
              <a:t>.</a:t>
            </a:r>
          </a:p>
          <a:p>
            <a:pPr marL="0" indent="0">
              <a:buNone/>
            </a:pPr>
            <a:endParaRPr lang="el-GR" sz="2800" dirty="0"/>
          </a:p>
          <a:p>
            <a:pPr>
              <a:buFont typeface="Wingdings" panose="05000000000000000000" pitchFamily="2" charset="2"/>
              <a:buChar char="ü"/>
            </a:pPr>
            <a:r>
              <a:rPr lang="el-GR" sz="2800" dirty="0" smtClean="0"/>
              <a:t> </a:t>
            </a:r>
            <a:r>
              <a:rPr lang="el-GR" sz="2800" b="1" dirty="0" smtClean="0"/>
              <a:t>Η </a:t>
            </a:r>
            <a:r>
              <a:rPr lang="el-GR" sz="2800" b="1" dirty="0"/>
              <a:t>γνώση και η συνεχής ενημέρωση είναι απαραίτητη για κάθε ξενοδόχο.</a:t>
            </a:r>
            <a:endParaRPr lang="el-GR" sz="2800" b="1" dirty="0" smtClean="0"/>
          </a:p>
          <a:p>
            <a:pPr marL="0" indent="0">
              <a:buNone/>
            </a:pPr>
            <a:endParaRPr lang="el-GR" sz="2000" dirty="0"/>
          </a:p>
          <a:p>
            <a:endParaRPr lang="en-US" dirty="0"/>
          </a:p>
        </p:txBody>
      </p:sp>
    </p:spTree>
    <p:extLst>
      <p:ext uri="{BB962C8B-B14F-4D97-AF65-F5344CB8AC3E}">
        <p14:creationId xmlns:p14="http://schemas.microsoft.com/office/powerpoint/2010/main" val="3190458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2587" y="242123"/>
            <a:ext cx="10058400" cy="1371600"/>
          </a:xfrm>
        </p:spPr>
        <p:txBody>
          <a:bodyPr>
            <a:normAutofit/>
          </a:bodyPr>
          <a:lstStyle/>
          <a:p>
            <a:pPr lvl="0">
              <a:lnSpc>
                <a:spcPct val="100000"/>
              </a:lnSpc>
              <a:spcBef>
                <a:spcPts val="900"/>
              </a:spcBef>
            </a:pPr>
            <a:r>
              <a:rPr lang="el-GR" sz="2800" b="1" dirty="0">
                <a:solidFill>
                  <a:prstClr val="black"/>
                </a:solidFill>
                <a:ea typeface="Times New Roman" panose="02020603050405020304" pitchFamily="18" charset="0"/>
              </a:rPr>
              <a:t>Σκοπός </a:t>
            </a:r>
            <a:r>
              <a:rPr lang="el-GR" sz="2800" b="1" dirty="0" smtClean="0">
                <a:solidFill>
                  <a:prstClr val="black"/>
                </a:solidFill>
                <a:ea typeface="Times New Roman" panose="02020603050405020304" pitchFamily="18" charset="0"/>
              </a:rPr>
              <a:t>– Μαθησιακά </a:t>
            </a:r>
            <a:r>
              <a:rPr lang="el-GR" sz="2800" b="1" dirty="0">
                <a:solidFill>
                  <a:prstClr val="black"/>
                </a:solidFill>
                <a:ea typeface="Times New Roman" panose="02020603050405020304" pitchFamily="18" charset="0"/>
              </a:rPr>
              <a:t>Αποτελέσματα</a:t>
            </a:r>
            <a:r>
              <a:rPr lang="el-GR" sz="2800" b="1" dirty="0" smtClean="0">
                <a:solidFill>
                  <a:prstClr val="black"/>
                </a:solidFill>
                <a:ea typeface="Times New Roman" panose="02020603050405020304" pitchFamily="18" charset="0"/>
              </a:rPr>
              <a:t>:</a:t>
            </a:r>
            <a:endParaRPr lang="en-US" sz="2800" dirty="0"/>
          </a:p>
        </p:txBody>
      </p:sp>
      <p:sp>
        <p:nvSpPr>
          <p:cNvPr id="3" name="Content Placeholder 2"/>
          <p:cNvSpPr>
            <a:spLocks noGrp="1"/>
          </p:cNvSpPr>
          <p:nvPr>
            <p:ph idx="1"/>
          </p:nvPr>
        </p:nvSpPr>
        <p:spPr>
          <a:xfrm>
            <a:off x="837126" y="1403798"/>
            <a:ext cx="10753861" cy="5030488"/>
          </a:xfrm>
        </p:spPr>
        <p:txBody>
          <a:bodyPr>
            <a:normAutofit/>
          </a:bodyPr>
          <a:lstStyle/>
          <a:p>
            <a:pPr marL="0" indent="0">
              <a:lnSpc>
                <a:spcPct val="120000"/>
              </a:lnSpc>
              <a:buNone/>
            </a:pPr>
            <a:r>
              <a:rPr lang="el-GR" sz="2000" b="1" dirty="0" smtClean="0"/>
              <a:t>Σκοπός </a:t>
            </a:r>
            <a:r>
              <a:rPr lang="el-GR" sz="2000" b="1" dirty="0"/>
              <a:t>της μαθησιακής ενότητας </a:t>
            </a:r>
            <a:r>
              <a:rPr lang="el-GR" sz="2000" dirty="0"/>
              <a:t>είναι να κατανοήσουν οι εκπαιδευόμενοι/ες τις βασικές έννοιες της ποιοτικής εξυπηρέτησης πελατών, καθώς και τις τεχνικές προώθησης των πωλήσεων. Εκπαιδεύονται στις αρχές της προσωπικής πώλησης, στα στάδια και στη διαχείριση αντιρρήσεων, στις ενέργειες μετά την πώληση και, γενικότερα, στις τεχνικές προώθησης πωλήσεων. Αποκτούν τις απαραίτητες γνώσεις σχετικά με τη σημασία της ποιότητας στην αγοραστική εμπειρία των καταναλωτών και στην ανάδειξή της ως ένα ισχυρό ανταγωνιστικό πλεονέκτημα στις τουριστικές επιχειρήσεις, στο ανθρώπινο δυναμικό των οποίων θα ενταχθούν με την πρόσληψή τους. </a:t>
            </a:r>
          </a:p>
          <a:p>
            <a:pPr marL="0" indent="0">
              <a:lnSpc>
                <a:spcPct val="120000"/>
              </a:lnSpc>
              <a:buNone/>
            </a:pPr>
            <a:r>
              <a:rPr lang="el-GR" sz="2000" b="1" dirty="0" smtClean="0"/>
              <a:t>Όταν </a:t>
            </a:r>
            <a:r>
              <a:rPr lang="el-GR" sz="2000" b="1" dirty="0"/>
              <a:t>ολοκληρώσουν τη μαθησιακή ενότητα, οι εκπαιδευόμενοι/ες θα είναι ικανοί/ές να: </a:t>
            </a:r>
            <a:r>
              <a:rPr lang="el-GR" sz="2000" dirty="0"/>
              <a:t>o αναγνωρίζουν τη σημασία της ποιότητας στην εξυπηρέτηση πελατών, o δίνουν παραδείγματα ποιοτικής εξυπηρέτησης πελατών, o εξηγούν τα βασικά σημεία στη διαδικασία των πωλήσεων, o κατανοούν τον ρόλο τους ως πωλητές/τριες παροχής υπηρεσιών, o επιλέγουν τις κατάλληλες τεχνικές πωλήσεων, o εφαρμόζουν επιτυχημένες τεχνικές προσωπικών πωλήσεων, o διαχειρίζονται διάφορους τύπους πελατών/ισσών, και o αντιμετωπίζουν αποτελεσματικά αντιρρήσεις και παράπονα.</a:t>
            </a:r>
            <a:endParaRPr lang="en-US" sz="2000" dirty="0">
              <a:ea typeface="Times New Roman" panose="02020603050405020304" pitchFamily="18" charset="0"/>
            </a:endParaRPr>
          </a:p>
        </p:txBody>
      </p:sp>
    </p:spTree>
    <p:extLst>
      <p:ext uri="{BB962C8B-B14F-4D97-AF65-F5344CB8AC3E}">
        <p14:creationId xmlns:p14="http://schemas.microsoft.com/office/powerpoint/2010/main" val="2878492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04712"/>
            <a:ext cx="10058400" cy="1371600"/>
          </a:xfrm>
        </p:spPr>
        <p:txBody>
          <a:bodyPr>
            <a:normAutofit/>
          </a:bodyPr>
          <a:lstStyle/>
          <a:p>
            <a:r>
              <a:rPr lang="el-GR" sz="2800" b="1" dirty="0" smtClean="0"/>
              <a:t>Περιεχόμενα</a:t>
            </a:r>
            <a:endParaRPr lang="en-US" sz="2800" b="1" dirty="0"/>
          </a:p>
        </p:txBody>
      </p:sp>
      <p:sp>
        <p:nvSpPr>
          <p:cNvPr id="3" name="Content Placeholder 2"/>
          <p:cNvSpPr>
            <a:spLocks noGrp="1"/>
          </p:cNvSpPr>
          <p:nvPr>
            <p:ph idx="1"/>
          </p:nvPr>
        </p:nvSpPr>
        <p:spPr>
          <a:xfrm>
            <a:off x="1066800" y="1326524"/>
            <a:ext cx="10058400" cy="4984124"/>
          </a:xfrm>
        </p:spPr>
        <p:txBody>
          <a:bodyPr>
            <a:normAutofit lnSpcReduction="10000"/>
          </a:bodyPr>
          <a:lstStyle/>
          <a:p>
            <a:pPr marL="342900" indent="-342900">
              <a:buFont typeface="+mj-lt"/>
              <a:buAutoNum type="arabicPeriod"/>
            </a:pPr>
            <a:r>
              <a:rPr lang="el-GR" dirty="0"/>
              <a:t>Εισαγωγή στο Τουριστικό Δίκαιο – Ορισμός, σημασία και βασικές αρχές</a:t>
            </a:r>
          </a:p>
          <a:p>
            <a:pPr marL="342900" indent="-342900">
              <a:buFont typeface="+mj-lt"/>
              <a:buAutoNum type="arabicPeriod"/>
            </a:pPr>
            <a:r>
              <a:rPr lang="el-GR" dirty="0"/>
              <a:t>Νομικό Πλαίσιο Τουριστικής Δραστηριότητας – Ελληνική και διεθνής νομοθεσία</a:t>
            </a:r>
          </a:p>
          <a:p>
            <a:pPr marL="342900" indent="-342900">
              <a:buFont typeface="+mj-lt"/>
              <a:buAutoNum type="arabicPeriod"/>
            </a:pPr>
            <a:r>
              <a:rPr lang="el-GR" dirty="0"/>
              <a:t>Τουριστικές Επιχειρήσεις &amp; Νομική Υπόσταση – Ξενοδοχεία, τουριστικά γραφεία, πρακτορεία</a:t>
            </a:r>
          </a:p>
          <a:p>
            <a:pPr marL="342900" indent="-342900">
              <a:buFont typeface="+mj-lt"/>
              <a:buAutoNum type="arabicPeriod"/>
            </a:pPr>
            <a:r>
              <a:rPr lang="el-GR" dirty="0"/>
              <a:t>Σύμβαση Παροχής Τουριστικών Υπηρεσιών – Δικαιώματα &amp; υποχρεώσεις των συμβαλλομένων</a:t>
            </a:r>
          </a:p>
          <a:p>
            <a:pPr marL="342900" indent="-342900">
              <a:buFont typeface="+mj-lt"/>
              <a:buAutoNum type="arabicPeriod"/>
            </a:pPr>
            <a:r>
              <a:rPr lang="el-GR" dirty="0"/>
              <a:t>Δικαίωμα των Καταναλωτών στον Τουρισμό – Προστασία, ακυρώσεις, αποζημιώσεις</a:t>
            </a:r>
          </a:p>
          <a:p>
            <a:pPr marL="342900" indent="-342900">
              <a:buFont typeface="+mj-lt"/>
              <a:buAutoNum type="arabicPeriod"/>
            </a:pPr>
            <a:r>
              <a:rPr lang="el-GR" b="1" dirty="0">
                <a:solidFill>
                  <a:srgbClr val="C00000"/>
                </a:solidFill>
              </a:rPr>
              <a:t>Νομικό Πλαίσιο για την Ξενοδοχειακή Βιομηχανία – Άδειες, κανονισμοί, υποχρεώσεις</a:t>
            </a:r>
          </a:p>
          <a:p>
            <a:pPr marL="342900" indent="-342900">
              <a:buFont typeface="+mj-lt"/>
              <a:buAutoNum type="arabicPeriod"/>
            </a:pPr>
            <a:r>
              <a:rPr lang="el-GR" dirty="0"/>
              <a:t>Τουριστικές Μεταφορές &amp; Νομικό Καθεστώς – Αερομεταφορές, ακτοπλοΐα, χερσαίες μεταφορές</a:t>
            </a:r>
          </a:p>
          <a:p>
            <a:pPr marL="342900" indent="-342900">
              <a:buFont typeface="+mj-lt"/>
              <a:buAutoNum type="arabicPeriod"/>
            </a:pPr>
            <a:r>
              <a:rPr lang="el-GR" dirty="0"/>
              <a:t>Προστασία Πολιτιστικής &amp; Περιβαλλοντικής Κληρονομιάς – Νομοθεσία για βιώσιμο τουρισμό</a:t>
            </a:r>
          </a:p>
          <a:p>
            <a:pPr marL="342900" indent="-342900">
              <a:buFont typeface="+mj-lt"/>
              <a:buAutoNum type="arabicPeriod"/>
            </a:pPr>
            <a:r>
              <a:rPr lang="el-GR" dirty="0"/>
              <a:t>Εργασιακό Δίκαιο στον Τουριστικό Κλάδο – Συμβάσεις, δικαιώματα εργαζομένων</a:t>
            </a:r>
          </a:p>
          <a:p>
            <a:pPr marL="342900" indent="-342900">
              <a:buFont typeface="+mj-lt"/>
              <a:buAutoNum type="arabicPeriod"/>
            </a:pPr>
            <a:r>
              <a:rPr lang="el-GR" dirty="0"/>
              <a:t>Φορολογία &amp; Τουριστικές Επιχειρήσεις – Ειδικά φορολογικά καθεστώτα</a:t>
            </a:r>
          </a:p>
          <a:p>
            <a:pPr marL="342900" indent="-342900">
              <a:buFont typeface="+mj-lt"/>
              <a:buAutoNum type="arabicPeriod"/>
            </a:pPr>
            <a:r>
              <a:rPr lang="el-GR" dirty="0"/>
              <a:t>Ηλεκτρονικός Τουρισμός &amp; Νομικές Προκλήσεις – GDPR, online κρατήσεις, πλατφόρμες</a:t>
            </a:r>
          </a:p>
          <a:p>
            <a:pPr marL="342900" indent="-342900">
              <a:buFont typeface="+mj-lt"/>
              <a:buAutoNum type="arabicPeriod"/>
            </a:pPr>
            <a:r>
              <a:rPr lang="el-GR" dirty="0"/>
              <a:t>Διαχείριση Κρίσεων &amp; Τουριστικό Δίκαιο – Ακραία καιρικά φαινόμενα, πανδημίες, force majeure</a:t>
            </a:r>
          </a:p>
          <a:p>
            <a:pPr marL="342900" indent="-342900">
              <a:buFont typeface="+mj-lt"/>
              <a:buAutoNum type="arabicPeriod"/>
            </a:pPr>
            <a:r>
              <a:rPr lang="el-GR" dirty="0"/>
              <a:t>Διεθνείς Συμφωνίες &amp; Οργανισμοί για τον Τουρισμό – EU, UNWTO, </a:t>
            </a:r>
            <a:r>
              <a:rPr lang="el-GR" dirty="0" smtClean="0"/>
              <a:t>IATA</a:t>
            </a:r>
          </a:p>
          <a:p>
            <a:pPr marL="342900" indent="-342900">
              <a:buFont typeface="+mj-lt"/>
              <a:buAutoNum type="arabicPeriod"/>
            </a:pPr>
            <a:endParaRPr lang="el-GR" dirty="0"/>
          </a:p>
        </p:txBody>
      </p:sp>
    </p:spTree>
    <p:extLst>
      <p:ext uri="{BB962C8B-B14F-4D97-AF65-F5344CB8AC3E}">
        <p14:creationId xmlns:p14="http://schemas.microsoft.com/office/powerpoint/2010/main" val="3528067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097" y="405685"/>
            <a:ext cx="10305245" cy="1371600"/>
          </a:xfrm>
        </p:spPr>
        <p:txBody>
          <a:bodyPr>
            <a:normAutofit/>
          </a:bodyPr>
          <a:lstStyle/>
          <a:p>
            <a:pPr lvl="0">
              <a:lnSpc>
                <a:spcPct val="100000"/>
              </a:lnSpc>
              <a:spcBef>
                <a:spcPts val="900"/>
              </a:spcBef>
              <a:buClr>
                <a:prstClr val="black">
                  <a:lumMod val="85000"/>
                  <a:lumOff val="15000"/>
                </a:prstClr>
              </a:buClr>
            </a:pPr>
            <a:r>
              <a:rPr lang="el-GR" sz="3200" b="1" dirty="0" smtClean="0">
                <a:solidFill>
                  <a:srgbClr val="C00000"/>
                </a:solidFill>
              </a:rPr>
              <a:t>Εισαγωγή</a:t>
            </a:r>
            <a:endParaRPr lang="el-GR" sz="3200" b="1" dirty="0">
              <a:solidFill>
                <a:srgbClr val="C00000"/>
              </a:solidFill>
            </a:endParaRPr>
          </a:p>
        </p:txBody>
      </p:sp>
      <p:sp>
        <p:nvSpPr>
          <p:cNvPr id="3" name="Content Placeholder 2"/>
          <p:cNvSpPr>
            <a:spLocks noGrp="1"/>
          </p:cNvSpPr>
          <p:nvPr>
            <p:ph idx="1"/>
          </p:nvPr>
        </p:nvSpPr>
        <p:spPr>
          <a:xfrm>
            <a:off x="1203097" y="1777285"/>
            <a:ext cx="10168947" cy="6262352"/>
          </a:xfrm>
        </p:spPr>
        <p:txBody>
          <a:bodyPr>
            <a:normAutofit/>
          </a:bodyPr>
          <a:lstStyle/>
          <a:p>
            <a:pPr>
              <a:buFont typeface="Wingdings" panose="05000000000000000000" pitchFamily="2" charset="2"/>
              <a:buChar char="ü"/>
            </a:pPr>
            <a:r>
              <a:rPr lang="el-GR" sz="2600" b="1" dirty="0" smtClean="0"/>
              <a:t> Η </a:t>
            </a:r>
            <a:r>
              <a:rPr lang="el-GR" sz="2600" b="1" dirty="0"/>
              <a:t>ξενοδοχειακή βιομηχανία αποτελεί βασικό κλάδο της ελληνικής οικονομίας</a:t>
            </a:r>
            <a:r>
              <a:rPr lang="el-GR" sz="2600" b="1" dirty="0" smtClean="0"/>
              <a:t>.</a:t>
            </a:r>
          </a:p>
          <a:p>
            <a:pPr>
              <a:buFont typeface="Wingdings" panose="05000000000000000000" pitchFamily="2" charset="2"/>
              <a:buChar char="ü"/>
            </a:pPr>
            <a:endParaRPr lang="el-GR" sz="2600" b="1" dirty="0" smtClean="0"/>
          </a:p>
          <a:p>
            <a:pPr marL="0" indent="0">
              <a:buNone/>
            </a:pPr>
            <a:r>
              <a:rPr lang="el-GR" sz="2600" b="1" dirty="0" smtClean="0"/>
              <a:t>Η </a:t>
            </a:r>
            <a:r>
              <a:rPr lang="el-GR" sz="2600" b="1" dirty="0"/>
              <a:t>τήρηση του νομικού πλαισίου εξασφαλίζει</a:t>
            </a:r>
            <a:r>
              <a:rPr lang="el-GR" sz="2600" b="1" dirty="0" smtClean="0"/>
              <a:t>: </a:t>
            </a:r>
          </a:p>
          <a:p>
            <a:pPr>
              <a:buFont typeface="Wingdings" panose="05000000000000000000" pitchFamily="2" charset="2"/>
              <a:buChar char="Ø"/>
            </a:pPr>
            <a:r>
              <a:rPr lang="el-GR" sz="2600" dirty="0" smtClean="0"/>
              <a:t> Ορθή </a:t>
            </a:r>
            <a:r>
              <a:rPr lang="el-GR" sz="2600" dirty="0"/>
              <a:t>λειτουργία </a:t>
            </a:r>
            <a:r>
              <a:rPr lang="el-GR" sz="2600" dirty="0" smtClean="0"/>
              <a:t>επιχειρήσεων</a:t>
            </a:r>
          </a:p>
          <a:p>
            <a:pPr>
              <a:buFont typeface="Wingdings" panose="05000000000000000000" pitchFamily="2" charset="2"/>
              <a:buChar char="Ø"/>
            </a:pPr>
            <a:r>
              <a:rPr lang="el-GR" sz="2600" dirty="0" smtClean="0"/>
              <a:t> Προστασία </a:t>
            </a:r>
            <a:r>
              <a:rPr lang="el-GR" sz="2600" dirty="0"/>
              <a:t>πελατών και </a:t>
            </a:r>
            <a:r>
              <a:rPr lang="el-GR" sz="2600" dirty="0" smtClean="0"/>
              <a:t>επενδυτών</a:t>
            </a:r>
          </a:p>
          <a:p>
            <a:pPr>
              <a:buFont typeface="Wingdings" panose="05000000000000000000" pitchFamily="2" charset="2"/>
              <a:buChar char="Ø"/>
            </a:pPr>
            <a:r>
              <a:rPr lang="el-GR" sz="2600" dirty="0" smtClean="0"/>
              <a:t> Ανάπτυξη </a:t>
            </a:r>
            <a:r>
              <a:rPr lang="el-GR" sz="2600" dirty="0"/>
              <a:t>και βιωσιμότητα του τουριστικού </a:t>
            </a:r>
            <a:r>
              <a:rPr lang="el-GR" sz="2600" dirty="0" smtClean="0"/>
              <a:t>προϊόντος</a:t>
            </a:r>
          </a:p>
          <a:p>
            <a:pPr>
              <a:buFont typeface="Wingdings" panose="05000000000000000000" pitchFamily="2" charset="2"/>
              <a:buChar char="Ø"/>
            </a:pPr>
            <a:r>
              <a:rPr lang="el-GR" sz="2600" dirty="0" smtClean="0"/>
              <a:t> Το </a:t>
            </a:r>
            <a:r>
              <a:rPr lang="el-GR" sz="2600" dirty="0"/>
              <a:t>νομοθετικό πλαίσιο καλύπτει από την ίδρυση μέχρι και τη λειτουργία των μονάδων.</a:t>
            </a:r>
            <a:endParaRPr lang="el-GR" sz="2600" dirty="0" smtClean="0"/>
          </a:p>
        </p:txBody>
      </p:sp>
    </p:spTree>
    <p:extLst>
      <p:ext uri="{BB962C8B-B14F-4D97-AF65-F5344CB8AC3E}">
        <p14:creationId xmlns:p14="http://schemas.microsoft.com/office/powerpoint/2010/main" val="2975805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8084" y="299591"/>
            <a:ext cx="10305245" cy="1371600"/>
          </a:xfrm>
        </p:spPr>
        <p:txBody>
          <a:bodyPr>
            <a:normAutofit/>
          </a:bodyPr>
          <a:lstStyle/>
          <a:p>
            <a:pPr lvl="0" algn="ctr">
              <a:lnSpc>
                <a:spcPct val="100000"/>
              </a:lnSpc>
              <a:spcBef>
                <a:spcPts val="900"/>
              </a:spcBef>
              <a:buClr>
                <a:prstClr val="black">
                  <a:lumMod val="85000"/>
                  <a:lumOff val="15000"/>
                </a:prstClr>
              </a:buClr>
            </a:pPr>
            <a:r>
              <a:rPr lang="el-GR" sz="3200" b="1" dirty="0">
                <a:solidFill>
                  <a:srgbClr val="C00000"/>
                </a:solidFill>
              </a:rPr>
              <a:t>Νομική Βάση - Γενικές Αρχές</a:t>
            </a:r>
          </a:p>
        </p:txBody>
      </p:sp>
      <p:sp>
        <p:nvSpPr>
          <p:cNvPr id="3" name="Content Placeholder 2"/>
          <p:cNvSpPr>
            <a:spLocks noGrp="1"/>
          </p:cNvSpPr>
          <p:nvPr>
            <p:ph idx="1"/>
          </p:nvPr>
        </p:nvSpPr>
        <p:spPr>
          <a:xfrm>
            <a:off x="1038084" y="1515138"/>
            <a:ext cx="10841334" cy="5484530"/>
          </a:xfrm>
        </p:spPr>
        <p:txBody>
          <a:bodyPr>
            <a:normAutofit/>
          </a:bodyPr>
          <a:lstStyle/>
          <a:p>
            <a:pPr>
              <a:buFont typeface="Wingdings" panose="05000000000000000000" pitchFamily="2" charset="2"/>
              <a:buChar char="q"/>
            </a:pPr>
            <a:r>
              <a:rPr lang="el-GR" sz="2400" dirty="0" smtClean="0"/>
              <a:t> </a:t>
            </a:r>
            <a:r>
              <a:rPr lang="el-GR" sz="2400" b="1" dirty="0" smtClean="0"/>
              <a:t>Σύνταγμα </a:t>
            </a:r>
            <a:r>
              <a:rPr lang="el-GR" sz="2400" b="1" dirty="0"/>
              <a:t>της Ελλάδας: </a:t>
            </a:r>
            <a:endParaRPr lang="el-GR" sz="2400" b="1" dirty="0" smtClean="0"/>
          </a:p>
          <a:p>
            <a:pPr lvl="1">
              <a:buFontTx/>
              <a:buChar char="-"/>
            </a:pPr>
            <a:r>
              <a:rPr lang="el-GR" sz="2200" dirty="0" smtClean="0"/>
              <a:t>Διασφαλίζει </a:t>
            </a:r>
            <a:r>
              <a:rPr lang="el-GR" sz="2200" dirty="0"/>
              <a:t>την οικονομική ελευθερία (Άρθρο 5</a:t>
            </a:r>
            <a:r>
              <a:rPr lang="el-GR" sz="2200" dirty="0" smtClean="0"/>
              <a:t>).</a:t>
            </a:r>
          </a:p>
          <a:p>
            <a:pPr lvl="1">
              <a:buFontTx/>
              <a:buChar char="-"/>
            </a:pPr>
            <a:endParaRPr lang="el-GR" sz="2200" dirty="0" smtClean="0"/>
          </a:p>
          <a:p>
            <a:pPr>
              <a:buFont typeface="Wingdings" panose="05000000000000000000" pitchFamily="2" charset="2"/>
              <a:buChar char="q"/>
            </a:pPr>
            <a:r>
              <a:rPr lang="el-GR" sz="2400" dirty="0" smtClean="0"/>
              <a:t> </a:t>
            </a:r>
            <a:r>
              <a:rPr lang="el-GR" sz="2400" b="1" dirty="0" smtClean="0"/>
              <a:t>Ειδική </a:t>
            </a:r>
            <a:r>
              <a:rPr lang="el-GR" sz="2400" b="1" dirty="0"/>
              <a:t>Νομοθεσία για τον Τουρισμό</a:t>
            </a:r>
            <a:r>
              <a:rPr lang="el-GR" sz="2400" b="1" dirty="0" smtClean="0"/>
              <a:t>:</a:t>
            </a:r>
          </a:p>
          <a:p>
            <a:pPr marL="274320" lvl="1" indent="0">
              <a:buNone/>
            </a:pPr>
            <a:r>
              <a:rPr lang="el-GR" sz="2200" dirty="0" smtClean="0"/>
              <a:t>- Νόμος 4276/2014: </a:t>
            </a:r>
            <a:r>
              <a:rPr lang="el-GR" sz="2200" dirty="0"/>
              <a:t>Αναδιοργάνωση του Ελληνικού Οργανισμού Τουρισμού (ΕΟΤ) και αδειοδότηση τουριστικών επιχειρήσεων</a:t>
            </a:r>
            <a:r>
              <a:rPr lang="el-GR" sz="2200" dirty="0" smtClean="0"/>
              <a:t>.</a:t>
            </a:r>
          </a:p>
          <a:p>
            <a:pPr lvl="1">
              <a:buFontTx/>
              <a:buChar char="-"/>
            </a:pPr>
            <a:r>
              <a:rPr lang="el-GR" sz="2200" dirty="0" smtClean="0"/>
              <a:t>Νόμος 4582/2018: </a:t>
            </a:r>
            <a:r>
              <a:rPr lang="el-GR" sz="2200" dirty="0"/>
              <a:t>Ρύθμιση θεμάτων τουριστικών καταλυμάτων και τουριστικής εκπαίδευσης</a:t>
            </a:r>
            <a:r>
              <a:rPr lang="el-GR" sz="2200" dirty="0" smtClean="0"/>
              <a:t>.</a:t>
            </a:r>
          </a:p>
          <a:p>
            <a:pPr lvl="1">
              <a:buFontTx/>
              <a:buChar char="-"/>
            </a:pPr>
            <a:endParaRPr lang="el-GR" sz="2200" b="1" dirty="0" smtClean="0"/>
          </a:p>
          <a:p>
            <a:pPr>
              <a:buFont typeface="Wingdings" panose="05000000000000000000" pitchFamily="2" charset="2"/>
              <a:buChar char="q"/>
            </a:pPr>
            <a:r>
              <a:rPr lang="el-GR" sz="2400" b="1" dirty="0" smtClean="0"/>
              <a:t> Δίκαιο </a:t>
            </a:r>
            <a:r>
              <a:rPr lang="el-GR" sz="2400" b="1" dirty="0"/>
              <a:t>Επιχειρήσεων</a:t>
            </a:r>
            <a:r>
              <a:rPr lang="el-GR" sz="2400" b="1" dirty="0" smtClean="0"/>
              <a:t>:</a:t>
            </a:r>
          </a:p>
          <a:p>
            <a:pPr marL="274320" lvl="1" indent="0">
              <a:buNone/>
            </a:pPr>
            <a:r>
              <a:rPr lang="el-GR" sz="2200" dirty="0" smtClean="0"/>
              <a:t>- Αστικό </a:t>
            </a:r>
            <a:r>
              <a:rPr lang="el-GR" sz="2200" dirty="0"/>
              <a:t>και Εμπορικό Δίκαιο για συμβάσεις και συναλλαγές</a:t>
            </a:r>
            <a:r>
              <a:rPr lang="el-GR" sz="2200" dirty="0" smtClean="0"/>
              <a:t>.</a:t>
            </a:r>
          </a:p>
          <a:p>
            <a:pPr marL="274320" lvl="1" indent="0">
              <a:buNone/>
            </a:pPr>
            <a:r>
              <a:rPr lang="el-GR" sz="2200" dirty="0" smtClean="0"/>
              <a:t>- Διοικητικό </a:t>
            </a:r>
            <a:r>
              <a:rPr lang="el-GR" sz="2200" dirty="0"/>
              <a:t>Δίκαιο για αδειοδοτήσεις και ελέγχους.</a:t>
            </a:r>
          </a:p>
        </p:txBody>
      </p:sp>
    </p:spTree>
    <p:extLst>
      <p:ext uri="{BB962C8B-B14F-4D97-AF65-F5344CB8AC3E}">
        <p14:creationId xmlns:p14="http://schemas.microsoft.com/office/powerpoint/2010/main" val="391306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481" y="547354"/>
            <a:ext cx="10305245" cy="1371600"/>
          </a:xfrm>
        </p:spPr>
        <p:txBody>
          <a:bodyPr>
            <a:normAutofit/>
          </a:bodyPr>
          <a:lstStyle/>
          <a:p>
            <a:pPr lvl="0" algn="ctr">
              <a:lnSpc>
                <a:spcPct val="100000"/>
              </a:lnSpc>
              <a:spcBef>
                <a:spcPts val="900"/>
              </a:spcBef>
              <a:buClr>
                <a:prstClr val="black">
                  <a:lumMod val="85000"/>
                  <a:lumOff val="15000"/>
                </a:prstClr>
              </a:buClr>
            </a:pPr>
            <a:r>
              <a:rPr lang="el-GR" sz="3200" b="1" dirty="0" smtClean="0">
                <a:solidFill>
                  <a:srgbClr val="C00000"/>
                </a:solidFill>
              </a:rPr>
              <a:t>Άδειες Λειτουργίας Ξενοδοχείων</a:t>
            </a:r>
            <a:endParaRPr lang="el-GR" sz="3200" b="1" dirty="0">
              <a:solidFill>
                <a:srgbClr val="C00000"/>
              </a:solidFill>
            </a:endParaRPr>
          </a:p>
        </p:txBody>
      </p:sp>
      <p:sp>
        <p:nvSpPr>
          <p:cNvPr id="3" name="Content Placeholder 2"/>
          <p:cNvSpPr>
            <a:spLocks noGrp="1"/>
          </p:cNvSpPr>
          <p:nvPr>
            <p:ph idx="1"/>
          </p:nvPr>
        </p:nvSpPr>
        <p:spPr>
          <a:xfrm>
            <a:off x="1014211" y="1803044"/>
            <a:ext cx="11028608" cy="5998731"/>
          </a:xfrm>
        </p:spPr>
        <p:txBody>
          <a:bodyPr>
            <a:normAutofit/>
          </a:bodyPr>
          <a:lstStyle/>
          <a:p>
            <a:pPr>
              <a:buFont typeface="Wingdings" panose="05000000000000000000" pitchFamily="2" charset="2"/>
              <a:buChar char="§"/>
            </a:pPr>
            <a:r>
              <a:rPr lang="el-GR" sz="2600" b="1" dirty="0" smtClean="0"/>
              <a:t> Άδεια </a:t>
            </a:r>
            <a:r>
              <a:rPr lang="el-GR" sz="2600" b="1" dirty="0"/>
              <a:t>Ίδρυσης και Λειτουργίας</a:t>
            </a:r>
            <a:r>
              <a:rPr lang="el-GR" sz="2600" dirty="0"/>
              <a:t>: Υποχρεωτική πριν την έναρξη δραστηριότητας.</a:t>
            </a:r>
          </a:p>
          <a:p>
            <a:pPr>
              <a:buFont typeface="Wingdings" panose="05000000000000000000" pitchFamily="2" charset="2"/>
              <a:buChar char="§"/>
            </a:pPr>
            <a:r>
              <a:rPr lang="el-GR" sz="2600" b="1" dirty="0"/>
              <a:t> </a:t>
            </a:r>
            <a:r>
              <a:rPr lang="el-GR" sz="2600" b="1" dirty="0" smtClean="0"/>
              <a:t>Αρμόδιοι </a:t>
            </a:r>
            <a:r>
              <a:rPr lang="el-GR" sz="2600" b="1" dirty="0"/>
              <a:t>Φορείς</a:t>
            </a:r>
            <a:r>
              <a:rPr lang="el-GR" sz="2600" dirty="0"/>
              <a:t>:</a:t>
            </a:r>
          </a:p>
          <a:p>
            <a:pPr lvl="2">
              <a:buFont typeface="Wingdings" panose="05000000000000000000" pitchFamily="2" charset="2"/>
              <a:buChar char="Ø"/>
            </a:pPr>
            <a:r>
              <a:rPr lang="el-GR" sz="2600" dirty="0"/>
              <a:t>Ελληνικός Οργανισμός Τουρισμού (ΕΟΤ)</a:t>
            </a:r>
          </a:p>
          <a:p>
            <a:pPr lvl="2">
              <a:buFont typeface="Wingdings" panose="05000000000000000000" pitchFamily="2" charset="2"/>
              <a:buChar char="Ø"/>
            </a:pPr>
            <a:r>
              <a:rPr lang="el-GR" sz="2600" dirty="0"/>
              <a:t>Περιφερειακές Διοικήσεις</a:t>
            </a:r>
          </a:p>
          <a:p>
            <a:pPr>
              <a:buFont typeface="Wingdings" panose="05000000000000000000" pitchFamily="2" charset="2"/>
              <a:buChar char="§"/>
            </a:pPr>
            <a:r>
              <a:rPr lang="el-GR" sz="2600" b="1" dirty="0" smtClean="0"/>
              <a:t> Διαδικασία</a:t>
            </a:r>
            <a:r>
              <a:rPr lang="el-GR" sz="2600" dirty="0"/>
              <a:t>:</a:t>
            </a:r>
          </a:p>
          <a:p>
            <a:pPr lvl="2">
              <a:buFont typeface="Wingdings" panose="05000000000000000000" pitchFamily="2" charset="2"/>
              <a:buChar char="Ø"/>
            </a:pPr>
            <a:r>
              <a:rPr lang="el-GR" sz="2600" dirty="0"/>
              <a:t>Υποβολή φακέλου δικαιολογητικών.</a:t>
            </a:r>
          </a:p>
          <a:p>
            <a:pPr lvl="2">
              <a:buFont typeface="Wingdings" panose="05000000000000000000" pitchFamily="2" charset="2"/>
              <a:buChar char="Ø"/>
            </a:pPr>
            <a:r>
              <a:rPr lang="el-GR" sz="2600" dirty="0"/>
              <a:t>Αυτοψία από αρμόδιες υπηρεσίες.</a:t>
            </a:r>
          </a:p>
          <a:p>
            <a:pPr lvl="2">
              <a:buFont typeface="Wingdings" panose="05000000000000000000" pitchFamily="2" charset="2"/>
              <a:buChar char="Ø"/>
            </a:pPr>
            <a:r>
              <a:rPr lang="el-GR" sz="2600" dirty="0"/>
              <a:t>Ένταξη στο </a:t>
            </a:r>
            <a:r>
              <a:rPr lang="el-GR" sz="2600" b="1" dirty="0"/>
              <a:t>ΜΗ.Τ.Ε.</a:t>
            </a:r>
            <a:r>
              <a:rPr lang="el-GR" sz="2600" dirty="0"/>
              <a:t> (Μητρώο Τουριστικών Επιχειρήσεων).</a:t>
            </a:r>
          </a:p>
          <a:p>
            <a:pPr>
              <a:buFont typeface="Wingdings" panose="05000000000000000000" pitchFamily="2" charset="2"/>
              <a:buChar char="§"/>
            </a:pPr>
            <a:r>
              <a:rPr lang="el-GR" sz="2600" b="1" dirty="0" smtClean="0"/>
              <a:t> Ηλεκτρονική </a:t>
            </a:r>
            <a:r>
              <a:rPr lang="el-GR" sz="2600" b="1" dirty="0"/>
              <a:t>Πλατφόρμα</a:t>
            </a:r>
            <a:r>
              <a:rPr lang="el-GR" sz="2600" dirty="0"/>
              <a:t>: Ενιαία Ψηφιακή Πύλη gov.gr.</a:t>
            </a:r>
          </a:p>
          <a:p>
            <a:pPr marL="0" indent="0">
              <a:buNone/>
            </a:pPr>
            <a:endParaRPr lang="el-GR" sz="2400" dirty="0" smtClean="0"/>
          </a:p>
        </p:txBody>
      </p:sp>
    </p:spTree>
    <p:extLst>
      <p:ext uri="{BB962C8B-B14F-4D97-AF65-F5344CB8AC3E}">
        <p14:creationId xmlns:p14="http://schemas.microsoft.com/office/powerpoint/2010/main" val="1403996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349" y="341290"/>
            <a:ext cx="10305245" cy="1371600"/>
          </a:xfrm>
        </p:spPr>
        <p:txBody>
          <a:bodyPr>
            <a:normAutofit/>
          </a:bodyPr>
          <a:lstStyle/>
          <a:p>
            <a:pPr lvl="0" algn="ctr">
              <a:lnSpc>
                <a:spcPct val="100000"/>
              </a:lnSpc>
              <a:spcBef>
                <a:spcPts val="900"/>
              </a:spcBef>
              <a:buClr>
                <a:prstClr val="black">
                  <a:lumMod val="85000"/>
                  <a:lumOff val="15000"/>
                </a:prstClr>
              </a:buClr>
            </a:pPr>
            <a:r>
              <a:rPr lang="el-GR" sz="3200" b="1" dirty="0">
                <a:solidFill>
                  <a:srgbClr val="C00000"/>
                </a:solidFill>
              </a:rPr>
              <a:t>Προϋποθέσεις Έκδοσης Άδειας</a:t>
            </a:r>
          </a:p>
        </p:txBody>
      </p:sp>
      <p:sp>
        <p:nvSpPr>
          <p:cNvPr id="3" name="Content Placeholder 2"/>
          <p:cNvSpPr>
            <a:spLocks noGrp="1"/>
          </p:cNvSpPr>
          <p:nvPr>
            <p:ph idx="1"/>
          </p:nvPr>
        </p:nvSpPr>
        <p:spPr>
          <a:xfrm>
            <a:off x="1168757" y="1622738"/>
            <a:ext cx="9736428" cy="5998731"/>
          </a:xfrm>
        </p:spPr>
        <p:txBody>
          <a:bodyPr>
            <a:normAutofit/>
          </a:bodyPr>
          <a:lstStyle/>
          <a:p>
            <a:pPr>
              <a:buFont typeface="Wingdings" panose="05000000000000000000" pitchFamily="2" charset="2"/>
              <a:buChar char="ü"/>
            </a:pPr>
            <a:r>
              <a:rPr lang="el-GR" sz="2800" b="1" dirty="0" smtClean="0"/>
              <a:t> </a:t>
            </a:r>
            <a:r>
              <a:rPr lang="el-GR" sz="2800" b="1" dirty="0" smtClean="0">
                <a:solidFill>
                  <a:srgbClr val="7030A0"/>
                </a:solidFill>
              </a:rPr>
              <a:t>Πολεοδομικές </a:t>
            </a:r>
            <a:r>
              <a:rPr lang="el-GR" sz="2800" b="1" dirty="0">
                <a:solidFill>
                  <a:srgbClr val="7030A0"/>
                </a:solidFill>
              </a:rPr>
              <a:t>Άδειες: </a:t>
            </a:r>
            <a:r>
              <a:rPr lang="el-GR" sz="2800" dirty="0"/>
              <a:t>Συμμόρφωση με τους όρους δόμησης και χρήσης γης</a:t>
            </a:r>
            <a:r>
              <a:rPr lang="el-GR" sz="2800" dirty="0" smtClean="0"/>
              <a:t>.</a:t>
            </a:r>
          </a:p>
          <a:p>
            <a:pPr>
              <a:buFont typeface="Wingdings" panose="05000000000000000000" pitchFamily="2" charset="2"/>
              <a:buChar char="ü"/>
            </a:pPr>
            <a:r>
              <a:rPr lang="el-GR" sz="2800" b="1" dirty="0" smtClean="0"/>
              <a:t> </a:t>
            </a:r>
            <a:r>
              <a:rPr lang="el-GR" sz="2800" b="1" dirty="0" smtClean="0">
                <a:solidFill>
                  <a:srgbClr val="7030A0"/>
                </a:solidFill>
              </a:rPr>
              <a:t>Πιστοποιητικό </a:t>
            </a:r>
            <a:r>
              <a:rPr lang="el-GR" sz="2800" b="1" dirty="0">
                <a:solidFill>
                  <a:srgbClr val="7030A0"/>
                </a:solidFill>
              </a:rPr>
              <a:t>Πυροπροστασίας:</a:t>
            </a:r>
            <a:r>
              <a:rPr lang="el-GR" sz="2800" dirty="0">
                <a:solidFill>
                  <a:srgbClr val="7030A0"/>
                </a:solidFill>
              </a:rPr>
              <a:t> </a:t>
            </a:r>
            <a:r>
              <a:rPr lang="el-GR" sz="2800" dirty="0"/>
              <a:t>Έκδοση από Πυροσβεστική Υπηρεσία</a:t>
            </a:r>
            <a:r>
              <a:rPr lang="el-GR" sz="2800" dirty="0" smtClean="0"/>
              <a:t>.</a:t>
            </a:r>
          </a:p>
          <a:p>
            <a:pPr>
              <a:buFont typeface="Wingdings" panose="05000000000000000000" pitchFamily="2" charset="2"/>
              <a:buChar char="ü"/>
            </a:pPr>
            <a:r>
              <a:rPr lang="el-GR" sz="2800" b="1" dirty="0" smtClean="0"/>
              <a:t> </a:t>
            </a:r>
            <a:r>
              <a:rPr lang="el-GR" sz="2800" b="1" dirty="0" smtClean="0">
                <a:solidFill>
                  <a:srgbClr val="7030A0"/>
                </a:solidFill>
              </a:rPr>
              <a:t>Άδεια </a:t>
            </a:r>
            <a:r>
              <a:rPr lang="el-GR" sz="2800" b="1" dirty="0">
                <a:solidFill>
                  <a:srgbClr val="7030A0"/>
                </a:solidFill>
              </a:rPr>
              <a:t>Υγειονομικού Ενδιαφέροντος: </a:t>
            </a:r>
            <a:r>
              <a:rPr lang="el-GR" sz="2800" dirty="0"/>
              <a:t>Για παροχή φαγητού και ποτών</a:t>
            </a:r>
            <a:r>
              <a:rPr lang="el-GR" sz="2800" dirty="0" smtClean="0"/>
              <a:t>.</a:t>
            </a:r>
          </a:p>
          <a:p>
            <a:pPr>
              <a:buFont typeface="Wingdings" panose="05000000000000000000" pitchFamily="2" charset="2"/>
              <a:buChar char="ü"/>
            </a:pPr>
            <a:r>
              <a:rPr lang="el-GR" sz="2800" b="1" dirty="0" smtClean="0"/>
              <a:t> </a:t>
            </a:r>
            <a:r>
              <a:rPr lang="el-GR" sz="2800" b="1" dirty="0" smtClean="0">
                <a:solidFill>
                  <a:srgbClr val="7030A0"/>
                </a:solidFill>
              </a:rPr>
              <a:t>Περιβαλλοντική </a:t>
            </a:r>
            <a:r>
              <a:rPr lang="el-GR" sz="2800" b="1" dirty="0">
                <a:solidFill>
                  <a:srgbClr val="7030A0"/>
                </a:solidFill>
              </a:rPr>
              <a:t>Συμμόρφωση</a:t>
            </a:r>
            <a:r>
              <a:rPr lang="el-GR" sz="2800" b="1" dirty="0" smtClean="0">
                <a:solidFill>
                  <a:srgbClr val="7030A0"/>
                </a:solidFill>
              </a:rPr>
              <a:t>: </a:t>
            </a:r>
            <a:r>
              <a:rPr lang="el-GR" sz="2800" dirty="0" smtClean="0"/>
              <a:t>Μ.Π.Ε</a:t>
            </a:r>
            <a:r>
              <a:rPr lang="el-GR" sz="2800" dirty="0"/>
              <a:t>. (Μελέτη Περιβαλλοντικών Επιπτώσεων) </a:t>
            </a:r>
            <a:r>
              <a:rPr lang="el-GR" sz="2800" dirty="0" smtClean="0"/>
              <a:t>αν </a:t>
            </a:r>
            <a:r>
              <a:rPr lang="el-GR" sz="2800" dirty="0"/>
              <a:t>απαιτείται</a:t>
            </a:r>
            <a:r>
              <a:rPr lang="el-GR" sz="2800" dirty="0" smtClean="0"/>
              <a:t>.</a:t>
            </a:r>
          </a:p>
          <a:p>
            <a:pPr>
              <a:buFont typeface="Wingdings" panose="05000000000000000000" pitchFamily="2" charset="2"/>
              <a:buChar char="ü"/>
            </a:pPr>
            <a:r>
              <a:rPr lang="el-GR" sz="2800" b="1" dirty="0" smtClean="0">
                <a:solidFill>
                  <a:srgbClr val="7030A0"/>
                </a:solidFill>
              </a:rPr>
              <a:t> Ασφάλιση </a:t>
            </a:r>
            <a:r>
              <a:rPr lang="el-GR" sz="2800" b="1" dirty="0">
                <a:solidFill>
                  <a:srgbClr val="7030A0"/>
                </a:solidFill>
              </a:rPr>
              <a:t>Αστικής Ευθύνης: </a:t>
            </a:r>
            <a:r>
              <a:rPr lang="el-GR" sz="2800" dirty="0"/>
              <a:t>Σε ορισμένες περιπτώσεις.</a:t>
            </a:r>
            <a:endParaRPr lang="el-GR" sz="2800" dirty="0" smtClean="0"/>
          </a:p>
        </p:txBody>
      </p:sp>
    </p:spTree>
    <p:extLst>
      <p:ext uri="{BB962C8B-B14F-4D97-AF65-F5344CB8AC3E}">
        <p14:creationId xmlns:p14="http://schemas.microsoft.com/office/powerpoint/2010/main" val="2087675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404" y="309923"/>
            <a:ext cx="10058400" cy="1371600"/>
          </a:xfrm>
        </p:spPr>
        <p:txBody>
          <a:bodyPr>
            <a:normAutofit/>
          </a:bodyPr>
          <a:lstStyle/>
          <a:p>
            <a:pPr algn="ctr"/>
            <a:r>
              <a:rPr lang="el-GR" sz="3200" b="1" dirty="0">
                <a:solidFill>
                  <a:srgbClr val="C00000"/>
                </a:solidFill>
              </a:rPr>
              <a:t>Κανονισμοί Λειτουργίας</a:t>
            </a:r>
            <a:endParaRPr lang="en-US" sz="3200" b="1" dirty="0">
              <a:solidFill>
                <a:srgbClr val="C00000"/>
              </a:solidFill>
            </a:endParaRPr>
          </a:p>
        </p:txBody>
      </p:sp>
      <p:sp>
        <p:nvSpPr>
          <p:cNvPr id="4" name="Rectangle 1"/>
          <p:cNvSpPr>
            <a:spLocks noGrp="1" noChangeArrowheads="1"/>
          </p:cNvSpPr>
          <p:nvPr>
            <p:ph idx="1"/>
          </p:nvPr>
        </p:nvSpPr>
        <p:spPr bwMode="auto">
          <a:xfrm>
            <a:off x="1233598" y="1399834"/>
            <a:ext cx="9983899"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el-GR" altLang="en-US" sz="2800" b="1" i="0" u="none" strike="noStrike" cap="none" normalizeH="0" baseline="0" dirty="0" smtClean="0">
                <a:ln>
                  <a:noFill/>
                </a:ln>
                <a:solidFill>
                  <a:schemeClr val="tx1"/>
                </a:solidFill>
                <a:effectLst/>
              </a:rPr>
              <a:t> </a:t>
            </a:r>
            <a:r>
              <a:rPr kumimoji="0" lang="en-US" altLang="en-US" sz="2800" b="1" i="0" u="none" strike="noStrike" cap="none" normalizeH="0" baseline="0" dirty="0" smtClean="0">
                <a:ln>
                  <a:noFill/>
                </a:ln>
                <a:solidFill>
                  <a:schemeClr val="tx1"/>
                </a:solidFill>
                <a:effectLst/>
              </a:rPr>
              <a:t>Κα</a:t>
            </a:r>
            <a:r>
              <a:rPr kumimoji="0" lang="en-US" altLang="en-US" sz="2800" b="1" i="0" u="none" strike="noStrike" cap="none" normalizeH="0" baseline="0" dirty="0" err="1" smtClean="0">
                <a:ln>
                  <a:noFill/>
                </a:ln>
                <a:solidFill>
                  <a:schemeClr val="tx1"/>
                </a:solidFill>
                <a:effectLst/>
              </a:rPr>
              <a:t>τάτ</a:t>
            </a:r>
            <a:r>
              <a:rPr kumimoji="0" lang="en-US" altLang="en-US" sz="2800" b="1" i="0" u="none" strike="noStrike" cap="none" normalizeH="0" baseline="0" dirty="0" smtClean="0">
                <a:ln>
                  <a:noFill/>
                </a:ln>
                <a:solidFill>
                  <a:schemeClr val="tx1"/>
                </a:solidFill>
                <a:effectLst/>
              </a:rPr>
              <a:t>αξη Ξενοδοχείων</a:t>
            </a:r>
            <a:r>
              <a:rPr kumimoji="0" lang="en-US" altLang="en-US" sz="2800" b="0" i="0" u="none" strike="noStrike" cap="none" normalizeH="0" baseline="0" dirty="0" smtClean="0">
                <a:ln>
                  <a:noFill/>
                </a:ln>
                <a:solidFill>
                  <a:schemeClr val="tx1"/>
                </a:solidFill>
                <a:effectLst/>
              </a:rPr>
              <a:t>:</a:t>
            </a:r>
          </a:p>
          <a:p>
            <a:pPr marL="548640" lvl="2" indent="0" eaLnBrk="0" fontAlgn="base" hangingPunct="0">
              <a:spcBef>
                <a:spcPct val="0"/>
              </a:spcBef>
              <a:spcAft>
                <a:spcPct val="0"/>
              </a:spcAft>
              <a:buClrTx/>
              <a:buFontTx/>
              <a:buChar char="•"/>
            </a:pPr>
            <a:r>
              <a:rPr kumimoji="0" lang="el-GR" altLang="en-US" sz="2600" b="0" i="0" u="none" strike="noStrike" cap="none" normalizeH="0" baseline="0" dirty="0" smtClean="0">
                <a:ln>
                  <a:noFill/>
                </a:ln>
                <a:solidFill>
                  <a:schemeClr val="tx1"/>
                </a:solidFill>
                <a:effectLst/>
              </a:rPr>
              <a:t> </a:t>
            </a:r>
            <a:r>
              <a:rPr kumimoji="0" lang="en-US" altLang="en-US" sz="2600" b="0" i="0" u="none" strike="noStrike" cap="none" normalizeH="0" baseline="0" dirty="0" smtClean="0">
                <a:ln>
                  <a:noFill/>
                </a:ln>
                <a:solidFill>
                  <a:schemeClr val="tx1"/>
                </a:solidFill>
                <a:effectLst/>
              </a:rPr>
              <a:t>Από </a:t>
            </a:r>
            <a:r>
              <a:rPr kumimoji="0" lang="en-US" altLang="en-US" sz="2600" b="0" i="0" u="none" strike="noStrike" cap="none" normalizeH="0" baseline="0" dirty="0" err="1" smtClean="0">
                <a:ln>
                  <a:noFill/>
                </a:ln>
                <a:solidFill>
                  <a:schemeClr val="tx1"/>
                </a:solidFill>
                <a:effectLst/>
              </a:rPr>
              <a:t>το</a:t>
            </a:r>
            <a:r>
              <a:rPr kumimoji="0" lang="en-US" altLang="en-US" sz="2600" b="0" i="0" u="none" strike="noStrike" cap="none" normalizeH="0" baseline="0" dirty="0" smtClean="0">
                <a:ln>
                  <a:noFill/>
                </a:ln>
                <a:solidFill>
                  <a:schemeClr val="tx1"/>
                </a:solidFill>
                <a:effectLst/>
              </a:rPr>
              <a:t> </a:t>
            </a:r>
            <a:r>
              <a:rPr kumimoji="0" lang="en-US" altLang="en-US" sz="2600" b="0" i="0" u="none" strike="noStrike" cap="none" normalizeH="0" baseline="0" dirty="0" err="1" smtClean="0">
                <a:ln>
                  <a:noFill/>
                </a:ln>
                <a:solidFill>
                  <a:schemeClr val="tx1"/>
                </a:solidFill>
                <a:effectLst/>
              </a:rPr>
              <a:t>Ξενοδοχει</a:t>
            </a:r>
            <a:r>
              <a:rPr kumimoji="0" lang="en-US" altLang="en-US" sz="2600" b="0" i="0" u="none" strike="noStrike" cap="none" normalizeH="0" baseline="0" dirty="0" smtClean="0">
                <a:ln>
                  <a:noFill/>
                </a:ln>
                <a:solidFill>
                  <a:schemeClr val="tx1"/>
                </a:solidFill>
                <a:effectLst/>
              </a:rPr>
              <a:t>ακό Επιμελητήριο Ελλάδος (ΞΕΕ).</a:t>
            </a:r>
          </a:p>
          <a:p>
            <a:pPr marL="548640" lvl="2" indent="0" eaLnBrk="0" fontAlgn="base" hangingPunct="0">
              <a:spcBef>
                <a:spcPct val="0"/>
              </a:spcBef>
              <a:spcAft>
                <a:spcPct val="0"/>
              </a:spcAft>
              <a:buClrTx/>
              <a:buFontTx/>
              <a:buChar char="•"/>
            </a:pPr>
            <a:r>
              <a:rPr kumimoji="0" lang="el-GR" altLang="en-US" sz="2600" b="0" i="0" u="none" strike="noStrike" cap="none" normalizeH="0" baseline="0" dirty="0" smtClean="0">
                <a:ln>
                  <a:noFill/>
                </a:ln>
                <a:solidFill>
                  <a:schemeClr val="tx1"/>
                </a:solidFill>
                <a:effectLst/>
              </a:rPr>
              <a:t> </a:t>
            </a:r>
            <a:r>
              <a:rPr kumimoji="0" lang="en-US" altLang="en-US" sz="2600" b="0" i="0" u="none" strike="noStrike" cap="none" normalizeH="0" baseline="0" dirty="0" err="1" smtClean="0">
                <a:ln>
                  <a:noFill/>
                </a:ln>
                <a:solidFill>
                  <a:schemeClr val="tx1"/>
                </a:solidFill>
                <a:effectLst/>
              </a:rPr>
              <a:t>Βάσει</a:t>
            </a:r>
            <a:r>
              <a:rPr kumimoji="0" lang="en-US" altLang="en-US" sz="2600" b="0" i="0" u="none" strike="noStrike" cap="none" normalizeH="0" baseline="0" dirty="0" smtClean="0">
                <a:ln>
                  <a:noFill/>
                </a:ln>
                <a:solidFill>
                  <a:schemeClr val="tx1"/>
                </a:solidFill>
                <a:effectLst/>
              </a:rPr>
              <a:t> </a:t>
            </a:r>
            <a:r>
              <a:rPr kumimoji="0" lang="en-US" altLang="en-US" sz="2600" b="0" i="0" u="none" strike="noStrike" cap="none" normalizeH="0" baseline="0" dirty="0" err="1" smtClean="0">
                <a:ln>
                  <a:noFill/>
                </a:ln>
                <a:solidFill>
                  <a:schemeClr val="tx1"/>
                </a:solidFill>
                <a:effectLst/>
              </a:rPr>
              <a:t>συστήμ</a:t>
            </a:r>
            <a:r>
              <a:rPr kumimoji="0" lang="en-US" altLang="en-US" sz="2600" b="0" i="0" u="none" strike="noStrike" cap="none" normalizeH="0" baseline="0" dirty="0" smtClean="0">
                <a:ln>
                  <a:noFill/>
                </a:ln>
                <a:solidFill>
                  <a:schemeClr val="tx1"/>
                </a:solidFill>
                <a:effectLst/>
              </a:rPr>
              <a:t>ατος Αστέρων (1 έως 5 αστέρια</a:t>
            </a:r>
            <a:r>
              <a:rPr kumimoji="0" lang="en-US" altLang="en-US" sz="2600" b="0" i="0" u="none" strike="noStrike" cap="none" normalizeH="0" baseline="0" dirty="0" smtClean="0">
                <a:ln>
                  <a:noFill/>
                </a:ln>
                <a:solidFill>
                  <a:schemeClr val="tx1"/>
                </a:solidFill>
                <a:effectLst/>
              </a:rPr>
              <a:t>).</a:t>
            </a:r>
            <a:endParaRPr kumimoji="0" lang="el-GR" altLang="en-US" sz="2600" b="0" i="0" u="none" strike="noStrike" cap="none" normalizeH="0" baseline="0" dirty="0" smtClean="0">
              <a:ln>
                <a:noFill/>
              </a:ln>
              <a:solidFill>
                <a:schemeClr val="tx1"/>
              </a:solidFill>
              <a:effectLst/>
            </a:endParaRPr>
          </a:p>
          <a:p>
            <a:pPr marL="548640" lvl="2" indent="0" eaLnBrk="0" fontAlgn="base" hangingPunct="0">
              <a:spcBef>
                <a:spcPct val="0"/>
              </a:spcBef>
              <a:spcAft>
                <a:spcPct val="0"/>
              </a:spcAft>
              <a:buClrTx/>
              <a:buFontTx/>
              <a:buChar char="•"/>
            </a:pPr>
            <a:endParaRPr kumimoji="0" lang="en-US" altLang="en-US" sz="2600" b="0" i="0" u="none" strike="noStrike" cap="none" normalizeH="0" baseline="0" dirty="0" smtClean="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el-GR" altLang="en-US" sz="2800" b="1" i="0" u="none" strike="noStrike" cap="none" normalizeH="0" baseline="0" dirty="0" smtClean="0">
                <a:ln>
                  <a:noFill/>
                </a:ln>
                <a:solidFill>
                  <a:schemeClr val="tx1"/>
                </a:solidFill>
                <a:effectLst/>
              </a:rPr>
              <a:t> </a:t>
            </a:r>
            <a:r>
              <a:rPr kumimoji="0" lang="en-US" altLang="en-US" sz="2800" b="1" i="0" u="none" strike="noStrike" cap="none" normalizeH="0" baseline="0" dirty="0" smtClean="0">
                <a:ln>
                  <a:noFill/>
                </a:ln>
                <a:solidFill>
                  <a:schemeClr val="tx1"/>
                </a:solidFill>
                <a:effectLst/>
              </a:rPr>
              <a:t>Υπ</a:t>
            </a:r>
            <a:r>
              <a:rPr kumimoji="0" lang="en-US" altLang="en-US" sz="2800" b="1" i="0" u="none" strike="noStrike" cap="none" normalizeH="0" baseline="0" dirty="0" err="1" smtClean="0">
                <a:ln>
                  <a:noFill/>
                </a:ln>
                <a:solidFill>
                  <a:schemeClr val="tx1"/>
                </a:solidFill>
                <a:effectLst/>
              </a:rPr>
              <a:t>οχρεωτικές</a:t>
            </a:r>
            <a:r>
              <a:rPr kumimoji="0" lang="en-US" altLang="en-US" sz="2800" b="1" i="0" u="none" strike="noStrike" cap="none" normalizeH="0" baseline="0" dirty="0" smtClean="0">
                <a:ln>
                  <a:noFill/>
                </a:ln>
                <a:solidFill>
                  <a:schemeClr val="tx1"/>
                </a:solidFill>
                <a:effectLst/>
              </a:rPr>
              <a:t> Υπ</a:t>
            </a:r>
            <a:r>
              <a:rPr kumimoji="0" lang="en-US" altLang="en-US" sz="2800" b="1" i="0" u="none" strike="noStrike" cap="none" normalizeH="0" baseline="0" dirty="0" err="1" smtClean="0">
                <a:ln>
                  <a:noFill/>
                </a:ln>
                <a:solidFill>
                  <a:schemeClr val="tx1"/>
                </a:solidFill>
                <a:effectLst/>
              </a:rPr>
              <a:t>ηρεσίες</a:t>
            </a:r>
            <a:r>
              <a:rPr kumimoji="0" lang="en-US" altLang="en-US" sz="2800" b="1" i="0" u="none" strike="noStrike" cap="none" normalizeH="0" baseline="0" dirty="0" smtClean="0">
                <a:ln>
                  <a:noFill/>
                </a:ln>
                <a:solidFill>
                  <a:schemeClr val="tx1"/>
                </a:solidFill>
                <a:effectLst/>
              </a:rPr>
              <a:t> </a:t>
            </a:r>
            <a:r>
              <a:rPr kumimoji="0" lang="en-US" altLang="en-US" sz="2800" b="1" i="0" u="none" strike="noStrike" cap="none" normalizeH="0" baseline="0" dirty="0" err="1" smtClean="0">
                <a:ln>
                  <a:noFill/>
                </a:ln>
                <a:solidFill>
                  <a:schemeClr val="tx1"/>
                </a:solidFill>
                <a:effectLst/>
              </a:rPr>
              <a:t>Ανά</a:t>
            </a:r>
            <a:r>
              <a:rPr kumimoji="0" lang="en-US" altLang="en-US" sz="2800" b="1" i="0" u="none" strike="noStrike" cap="none" normalizeH="0" baseline="0" dirty="0" smtClean="0">
                <a:ln>
                  <a:noFill/>
                </a:ln>
                <a:solidFill>
                  <a:schemeClr val="tx1"/>
                </a:solidFill>
                <a:effectLst/>
              </a:rPr>
              <a:t> Κα</a:t>
            </a:r>
            <a:r>
              <a:rPr kumimoji="0" lang="en-US" altLang="en-US" sz="2800" b="1" i="0" u="none" strike="noStrike" cap="none" normalizeH="0" baseline="0" dirty="0" err="1" smtClean="0">
                <a:ln>
                  <a:noFill/>
                </a:ln>
                <a:solidFill>
                  <a:schemeClr val="tx1"/>
                </a:solidFill>
                <a:effectLst/>
              </a:rPr>
              <a:t>τηγορί</a:t>
            </a:r>
            <a:r>
              <a:rPr kumimoji="0" lang="en-US" altLang="en-US" sz="2800" b="1" i="0" u="none" strike="noStrike" cap="none" normalizeH="0" baseline="0" dirty="0" smtClean="0">
                <a:ln>
                  <a:noFill/>
                </a:ln>
                <a:solidFill>
                  <a:schemeClr val="tx1"/>
                </a:solidFill>
                <a:effectLst/>
              </a:rPr>
              <a:t>α</a:t>
            </a:r>
            <a:r>
              <a:rPr kumimoji="0" lang="en-US" altLang="en-US" sz="2800" b="0" i="0" u="none" strike="noStrike" cap="none" normalizeH="0" baseline="0" dirty="0" smtClean="0">
                <a:ln>
                  <a:noFill/>
                </a:ln>
                <a:solidFill>
                  <a:schemeClr val="tx1"/>
                </a:solidFill>
                <a:effectLst/>
              </a:rPr>
              <a:t>:</a:t>
            </a:r>
          </a:p>
          <a:p>
            <a:pPr marL="548640" lvl="2" indent="0" eaLnBrk="0" fontAlgn="base" hangingPunct="0">
              <a:spcBef>
                <a:spcPct val="0"/>
              </a:spcBef>
              <a:spcAft>
                <a:spcPct val="0"/>
              </a:spcAft>
              <a:buClrTx/>
              <a:buFontTx/>
              <a:buChar char="•"/>
            </a:pPr>
            <a:r>
              <a:rPr kumimoji="0" lang="el-GR" altLang="en-US" sz="2600" b="0" i="0" u="none" strike="noStrike" cap="none" normalizeH="0" baseline="0" dirty="0" smtClean="0">
                <a:ln>
                  <a:noFill/>
                </a:ln>
                <a:solidFill>
                  <a:schemeClr val="tx1"/>
                </a:solidFill>
                <a:effectLst/>
              </a:rPr>
              <a:t> </a:t>
            </a:r>
            <a:r>
              <a:rPr kumimoji="0" lang="en-US" altLang="en-US" sz="2600" b="0" i="0" u="none" strike="noStrike" cap="none" normalizeH="0" baseline="0" dirty="0" err="1" smtClean="0">
                <a:ln>
                  <a:noFill/>
                </a:ln>
                <a:solidFill>
                  <a:schemeClr val="tx1"/>
                </a:solidFill>
                <a:effectLst/>
              </a:rPr>
              <a:t>Ρεσεψιόν</a:t>
            </a:r>
            <a:r>
              <a:rPr kumimoji="0" lang="en-US" altLang="en-US" sz="2600" b="0" i="0" u="none" strike="noStrike" cap="none" normalizeH="0" baseline="0" dirty="0" smtClean="0">
                <a:ln>
                  <a:noFill/>
                </a:ln>
                <a:solidFill>
                  <a:schemeClr val="tx1"/>
                </a:solidFill>
                <a:effectLst/>
              </a:rPr>
              <a:t> </a:t>
            </a:r>
            <a:r>
              <a:rPr kumimoji="0" lang="en-US" altLang="en-US" sz="2600" b="0" i="0" u="none" strike="noStrike" cap="none" normalizeH="0" baseline="0" dirty="0" err="1" smtClean="0">
                <a:ln>
                  <a:noFill/>
                </a:ln>
                <a:solidFill>
                  <a:schemeClr val="tx1"/>
                </a:solidFill>
                <a:effectLst/>
              </a:rPr>
              <a:t>με</a:t>
            </a:r>
            <a:r>
              <a:rPr kumimoji="0" lang="en-US" altLang="en-US" sz="2600" b="0" i="0" u="none" strike="noStrike" cap="none" normalizeH="0" baseline="0" dirty="0" smtClean="0">
                <a:ln>
                  <a:noFill/>
                </a:ln>
                <a:solidFill>
                  <a:schemeClr val="tx1"/>
                </a:solidFill>
                <a:effectLst/>
              </a:rPr>
              <a:t> </a:t>
            </a:r>
            <a:r>
              <a:rPr kumimoji="0" lang="en-US" altLang="en-US" sz="2600" b="0" i="0" u="none" strike="noStrike" cap="none" normalizeH="0" baseline="0" dirty="0" err="1" smtClean="0">
                <a:ln>
                  <a:noFill/>
                </a:ln>
                <a:solidFill>
                  <a:schemeClr val="tx1"/>
                </a:solidFill>
                <a:effectLst/>
              </a:rPr>
              <a:t>συγκεκριμένο</a:t>
            </a:r>
            <a:r>
              <a:rPr kumimoji="0" lang="en-US" altLang="en-US" sz="2600" b="0" i="0" u="none" strike="noStrike" cap="none" normalizeH="0" baseline="0" dirty="0" smtClean="0">
                <a:ln>
                  <a:noFill/>
                </a:ln>
                <a:solidFill>
                  <a:schemeClr val="tx1"/>
                </a:solidFill>
                <a:effectLst/>
              </a:rPr>
              <a:t> </a:t>
            </a:r>
            <a:r>
              <a:rPr kumimoji="0" lang="en-US" altLang="en-US" sz="2600" b="0" i="0" u="none" strike="noStrike" cap="none" normalizeH="0" baseline="0" dirty="0" err="1" smtClean="0">
                <a:ln>
                  <a:noFill/>
                </a:ln>
                <a:solidFill>
                  <a:schemeClr val="tx1"/>
                </a:solidFill>
                <a:effectLst/>
              </a:rPr>
              <a:t>ωράριο</a:t>
            </a:r>
            <a:endParaRPr kumimoji="0" lang="en-US" altLang="en-US" sz="2600" b="0" i="0" u="none" strike="noStrike" cap="none" normalizeH="0" baseline="0" dirty="0" smtClean="0">
              <a:ln>
                <a:noFill/>
              </a:ln>
              <a:solidFill>
                <a:schemeClr val="tx1"/>
              </a:solidFill>
              <a:effectLst/>
            </a:endParaRPr>
          </a:p>
          <a:p>
            <a:pPr marL="548640" lvl="2" indent="0" eaLnBrk="0" fontAlgn="base" hangingPunct="0">
              <a:spcBef>
                <a:spcPct val="0"/>
              </a:spcBef>
              <a:spcAft>
                <a:spcPct val="0"/>
              </a:spcAft>
              <a:buClrTx/>
              <a:buFontTx/>
              <a:buChar char="•"/>
            </a:pPr>
            <a:r>
              <a:rPr kumimoji="0" lang="el-GR" altLang="en-US" sz="2600" b="0" i="0" u="none" strike="noStrike" cap="none" normalizeH="0" baseline="0" dirty="0" smtClean="0">
                <a:ln>
                  <a:noFill/>
                </a:ln>
                <a:solidFill>
                  <a:schemeClr val="tx1"/>
                </a:solidFill>
                <a:effectLst/>
              </a:rPr>
              <a:t> </a:t>
            </a:r>
            <a:r>
              <a:rPr kumimoji="0" lang="en-US" altLang="en-US" sz="2600" b="0" i="0" u="none" strike="noStrike" cap="none" normalizeH="0" baseline="0" dirty="0" smtClean="0">
                <a:ln>
                  <a:noFill/>
                </a:ln>
                <a:solidFill>
                  <a:schemeClr val="tx1"/>
                </a:solidFill>
                <a:effectLst/>
              </a:rPr>
              <a:t>Κα</a:t>
            </a:r>
            <a:r>
              <a:rPr kumimoji="0" lang="en-US" altLang="en-US" sz="2600" b="0" i="0" u="none" strike="noStrike" cap="none" normalizeH="0" baseline="0" dirty="0" err="1" smtClean="0">
                <a:ln>
                  <a:noFill/>
                </a:ln>
                <a:solidFill>
                  <a:schemeClr val="tx1"/>
                </a:solidFill>
                <a:effectLst/>
              </a:rPr>
              <a:t>θημερινή</a:t>
            </a:r>
            <a:r>
              <a:rPr kumimoji="0" lang="en-US" altLang="en-US" sz="2600" b="0" i="0" u="none" strike="noStrike" cap="none" normalizeH="0" baseline="0" dirty="0" smtClean="0">
                <a:ln>
                  <a:noFill/>
                </a:ln>
                <a:solidFill>
                  <a:schemeClr val="tx1"/>
                </a:solidFill>
                <a:effectLst/>
              </a:rPr>
              <a:t> καθα</a:t>
            </a:r>
            <a:r>
              <a:rPr kumimoji="0" lang="en-US" altLang="en-US" sz="2600" b="0" i="0" u="none" strike="noStrike" cap="none" normalizeH="0" baseline="0" dirty="0" err="1" smtClean="0">
                <a:ln>
                  <a:noFill/>
                </a:ln>
                <a:solidFill>
                  <a:schemeClr val="tx1"/>
                </a:solidFill>
                <a:effectLst/>
              </a:rPr>
              <a:t>ριότητ</a:t>
            </a:r>
            <a:r>
              <a:rPr kumimoji="0" lang="en-US" altLang="en-US" sz="2600" b="0" i="0" u="none" strike="noStrike" cap="none" normalizeH="0" baseline="0" dirty="0" smtClean="0">
                <a:ln>
                  <a:noFill/>
                </a:ln>
                <a:solidFill>
                  <a:schemeClr val="tx1"/>
                </a:solidFill>
                <a:effectLst/>
              </a:rPr>
              <a:t>α</a:t>
            </a:r>
          </a:p>
          <a:p>
            <a:pPr marL="548640" lvl="2" indent="0" eaLnBrk="0" fontAlgn="base" hangingPunct="0">
              <a:spcBef>
                <a:spcPct val="0"/>
              </a:spcBef>
              <a:spcAft>
                <a:spcPct val="0"/>
              </a:spcAft>
              <a:buClrTx/>
              <a:buFontTx/>
              <a:buChar char="•"/>
            </a:pPr>
            <a:r>
              <a:rPr kumimoji="0" lang="el-GR" altLang="en-US" sz="2600" b="0" i="0" u="none" strike="noStrike" cap="none" normalizeH="0" baseline="0" dirty="0" smtClean="0">
                <a:ln>
                  <a:noFill/>
                </a:ln>
                <a:solidFill>
                  <a:schemeClr val="tx1"/>
                </a:solidFill>
                <a:effectLst/>
              </a:rPr>
              <a:t> </a:t>
            </a:r>
            <a:r>
              <a:rPr kumimoji="0" lang="en-US" altLang="en-US" sz="2600" b="0" i="0" u="none" strike="noStrike" cap="none" normalizeH="0" baseline="0" dirty="0" err="1" smtClean="0">
                <a:ln>
                  <a:noFill/>
                </a:ln>
                <a:solidFill>
                  <a:schemeClr val="tx1"/>
                </a:solidFill>
                <a:effectLst/>
              </a:rPr>
              <a:t>Πρωινό</a:t>
            </a:r>
            <a:r>
              <a:rPr kumimoji="0" lang="en-US" altLang="en-US" sz="2600" b="0" i="0" u="none" strike="noStrike" cap="none" normalizeH="0" baseline="0" dirty="0" smtClean="0">
                <a:ln>
                  <a:noFill/>
                </a:ln>
                <a:solidFill>
                  <a:schemeClr val="tx1"/>
                </a:solidFill>
                <a:effectLst/>
              </a:rPr>
              <a:t> όπ</a:t>
            </a:r>
            <a:r>
              <a:rPr kumimoji="0" lang="en-US" altLang="en-US" sz="2600" b="0" i="0" u="none" strike="noStrike" cap="none" normalizeH="0" baseline="0" dirty="0" err="1" smtClean="0">
                <a:ln>
                  <a:noFill/>
                </a:ln>
                <a:solidFill>
                  <a:schemeClr val="tx1"/>
                </a:solidFill>
                <a:effectLst/>
              </a:rPr>
              <a:t>ου</a:t>
            </a:r>
            <a:r>
              <a:rPr kumimoji="0" lang="en-US" altLang="en-US" sz="2600" b="0" i="0" u="none" strike="noStrike" cap="none" normalizeH="0" baseline="0" dirty="0" smtClean="0">
                <a:ln>
                  <a:noFill/>
                </a:ln>
                <a:solidFill>
                  <a:schemeClr val="tx1"/>
                </a:solidFill>
                <a:effectLst/>
              </a:rPr>
              <a:t> </a:t>
            </a:r>
            <a:r>
              <a:rPr kumimoji="0" lang="en-US" altLang="en-US" sz="2600" b="0" i="0" u="none" strike="noStrike" cap="none" normalizeH="0" baseline="0" dirty="0" smtClean="0">
                <a:ln>
                  <a:noFill/>
                </a:ln>
                <a:solidFill>
                  <a:schemeClr val="tx1"/>
                </a:solidFill>
                <a:effectLst/>
              </a:rPr>
              <a:t>απα</a:t>
            </a:r>
            <a:r>
              <a:rPr kumimoji="0" lang="en-US" altLang="en-US" sz="2600" b="0" i="0" u="none" strike="noStrike" cap="none" normalizeH="0" baseline="0" dirty="0" err="1" smtClean="0">
                <a:ln>
                  <a:noFill/>
                </a:ln>
                <a:solidFill>
                  <a:schemeClr val="tx1"/>
                </a:solidFill>
                <a:effectLst/>
              </a:rPr>
              <a:t>ιτείτ</a:t>
            </a:r>
            <a:r>
              <a:rPr kumimoji="0" lang="en-US" altLang="en-US" sz="2600" b="0" i="0" u="none" strike="noStrike" cap="none" normalizeH="0" baseline="0" dirty="0" smtClean="0">
                <a:ln>
                  <a:noFill/>
                </a:ln>
                <a:solidFill>
                  <a:schemeClr val="tx1"/>
                </a:solidFill>
                <a:effectLst/>
              </a:rPr>
              <a:t>αι</a:t>
            </a:r>
            <a:endParaRPr kumimoji="0" lang="el-GR" altLang="en-US" sz="2600" b="0" i="0" u="none" strike="noStrike" cap="none" normalizeH="0" baseline="0" dirty="0" smtClean="0">
              <a:ln>
                <a:noFill/>
              </a:ln>
              <a:solidFill>
                <a:schemeClr val="tx1"/>
              </a:solidFill>
              <a:effectLst/>
            </a:endParaRPr>
          </a:p>
          <a:p>
            <a:pPr marL="548640" lvl="2" indent="0" eaLnBrk="0" fontAlgn="base" hangingPunct="0">
              <a:spcBef>
                <a:spcPct val="0"/>
              </a:spcBef>
              <a:spcAft>
                <a:spcPct val="0"/>
              </a:spcAft>
              <a:buClrTx/>
              <a:buFontTx/>
              <a:buChar char="•"/>
            </a:pPr>
            <a:endParaRPr kumimoji="0" lang="en-US" altLang="en-US" sz="2600" b="0" i="0" u="none" strike="noStrike" cap="none" normalizeH="0" baseline="0" dirty="0" smtClean="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el-GR" altLang="en-US" sz="2800" b="1" i="0" u="none" strike="noStrike" cap="none" normalizeH="0" baseline="0" dirty="0" smtClean="0">
                <a:ln>
                  <a:noFill/>
                </a:ln>
                <a:solidFill>
                  <a:schemeClr val="tx1"/>
                </a:solidFill>
                <a:effectLst/>
              </a:rPr>
              <a:t> </a:t>
            </a:r>
            <a:r>
              <a:rPr kumimoji="0" lang="en-US" altLang="en-US" sz="2800" b="1" i="0" u="none" strike="noStrike" cap="none" normalizeH="0" baseline="0" dirty="0" err="1" smtClean="0">
                <a:ln>
                  <a:noFill/>
                </a:ln>
                <a:solidFill>
                  <a:schemeClr val="tx1"/>
                </a:solidFill>
                <a:effectLst/>
              </a:rPr>
              <a:t>Προστ</a:t>
            </a:r>
            <a:r>
              <a:rPr kumimoji="0" lang="en-US" altLang="en-US" sz="2800" b="1" i="0" u="none" strike="noStrike" cap="none" normalizeH="0" baseline="0" dirty="0" smtClean="0">
                <a:ln>
                  <a:noFill/>
                </a:ln>
                <a:solidFill>
                  <a:schemeClr val="tx1"/>
                </a:solidFill>
                <a:effectLst/>
              </a:rPr>
              <a:t>ασία Καταναλωτή</a:t>
            </a:r>
            <a:r>
              <a:rPr kumimoji="0" lang="en-US" altLang="en-US" sz="2800" b="0" i="0" u="none" strike="noStrike" cap="none" normalizeH="0" baseline="0" dirty="0" smtClean="0">
                <a:ln>
                  <a:noFill/>
                </a:ln>
                <a:solidFill>
                  <a:schemeClr val="tx1"/>
                </a:solidFill>
                <a:effectLst/>
              </a:rPr>
              <a:t>:</a:t>
            </a:r>
          </a:p>
          <a:p>
            <a:pPr marL="548640" lvl="2" indent="0" eaLnBrk="0" fontAlgn="base" hangingPunct="0">
              <a:spcBef>
                <a:spcPct val="0"/>
              </a:spcBef>
              <a:spcAft>
                <a:spcPct val="0"/>
              </a:spcAft>
              <a:buClrTx/>
              <a:buFontTx/>
              <a:buChar char="•"/>
            </a:pPr>
            <a:r>
              <a:rPr kumimoji="0" lang="el-GR" altLang="en-US" sz="2600" b="0" i="0" u="none" strike="noStrike" cap="none" normalizeH="0" baseline="0" dirty="0" smtClean="0">
                <a:ln>
                  <a:noFill/>
                </a:ln>
                <a:solidFill>
                  <a:schemeClr val="tx1"/>
                </a:solidFill>
                <a:effectLst/>
              </a:rPr>
              <a:t> </a:t>
            </a:r>
            <a:r>
              <a:rPr kumimoji="0" lang="en-US" altLang="en-US" sz="2600" b="0" i="0" u="none" strike="noStrike" cap="none" normalizeH="0" baseline="0" dirty="0" err="1" smtClean="0">
                <a:ln>
                  <a:noFill/>
                </a:ln>
                <a:solidFill>
                  <a:schemeClr val="tx1"/>
                </a:solidFill>
                <a:effectLst/>
              </a:rPr>
              <a:t>Δι</a:t>
            </a:r>
            <a:r>
              <a:rPr kumimoji="0" lang="en-US" altLang="en-US" sz="2600" b="0" i="0" u="none" strike="noStrike" cap="none" normalizeH="0" baseline="0" dirty="0" smtClean="0">
                <a:ln>
                  <a:noFill/>
                </a:ln>
                <a:solidFill>
                  <a:schemeClr val="tx1"/>
                </a:solidFill>
                <a:effectLst/>
              </a:rPr>
              <a:t>αφάνεια στις τιμές (αναρτημένοι τιμοκατάλογοι).</a:t>
            </a:r>
          </a:p>
          <a:p>
            <a:pPr marL="548640" lvl="2" indent="0" eaLnBrk="0" fontAlgn="base" hangingPunct="0">
              <a:spcBef>
                <a:spcPct val="0"/>
              </a:spcBef>
              <a:spcAft>
                <a:spcPct val="0"/>
              </a:spcAft>
              <a:buClrTx/>
              <a:buFontTx/>
              <a:buChar char="•"/>
            </a:pPr>
            <a:r>
              <a:rPr kumimoji="0" lang="el-GR" altLang="en-US" sz="2600" b="0" i="0" u="none" strike="noStrike" cap="none" normalizeH="0" baseline="0" dirty="0" smtClean="0">
                <a:ln>
                  <a:noFill/>
                </a:ln>
                <a:solidFill>
                  <a:schemeClr val="tx1"/>
                </a:solidFill>
                <a:effectLst/>
              </a:rPr>
              <a:t> </a:t>
            </a:r>
            <a:r>
              <a:rPr kumimoji="0" lang="en-US" altLang="en-US" sz="2600" b="0" i="0" u="none" strike="noStrike" cap="none" normalizeH="0" baseline="0" dirty="0" err="1" smtClean="0">
                <a:ln>
                  <a:noFill/>
                </a:ln>
                <a:solidFill>
                  <a:schemeClr val="tx1"/>
                </a:solidFill>
                <a:effectLst/>
              </a:rPr>
              <a:t>Δίκ</a:t>
            </a:r>
            <a:r>
              <a:rPr kumimoji="0" lang="en-US" altLang="en-US" sz="2600" b="0" i="0" u="none" strike="noStrike" cap="none" normalizeH="0" baseline="0" dirty="0" smtClean="0">
                <a:ln>
                  <a:noFill/>
                </a:ln>
                <a:solidFill>
                  <a:schemeClr val="tx1"/>
                </a:solidFill>
                <a:effectLst/>
              </a:rPr>
              <a:t>αιο εμπορικών πρακτικών (Αγορανομικός Κώδικας).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47595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3900" y="553791"/>
            <a:ext cx="10951340" cy="1371600"/>
          </a:xfrm>
        </p:spPr>
        <p:txBody>
          <a:bodyPr>
            <a:normAutofit/>
          </a:bodyPr>
          <a:lstStyle/>
          <a:p>
            <a:r>
              <a:rPr lang="el-GR" sz="3200" b="1" dirty="0" smtClean="0">
                <a:solidFill>
                  <a:srgbClr val="C00000"/>
                </a:solidFill>
              </a:rPr>
              <a:t>Υποχρεώσεις Ξενοδοχειακών Επιχειρήσεων</a:t>
            </a:r>
            <a:r>
              <a:rPr lang="el-GR" sz="3200" b="1" dirty="0">
                <a:solidFill>
                  <a:srgbClr val="C00000"/>
                </a:solidFill>
              </a:rPr>
              <a:t/>
            </a:r>
            <a:br>
              <a:rPr lang="el-GR" sz="3200" b="1" dirty="0">
                <a:solidFill>
                  <a:srgbClr val="C00000"/>
                </a:solidFill>
              </a:rPr>
            </a:br>
            <a:endParaRPr lang="en-US" sz="3200" b="1" dirty="0">
              <a:solidFill>
                <a:srgbClr val="C00000"/>
              </a:solidFill>
            </a:endParaRPr>
          </a:p>
        </p:txBody>
      </p:sp>
      <p:sp>
        <p:nvSpPr>
          <p:cNvPr id="5" name="Rectangle 1"/>
          <p:cNvSpPr>
            <a:spLocks noGrp="1" noChangeArrowheads="1"/>
          </p:cNvSpPr>
          <p:nvPr>
            <p:ph idx="1"/>
          </p:nvPr>
        </p:nvSpPr>
        <p:spPr bwMode="auto">
          <a:xfrm>
            <a:off x="1066799" y="1531239"/>
            <a:ext cx="10421155"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2"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800" b="1" i="0" u="none" strike="noStrike" cap="none" normalizeH="0" baseline="0" dirty="0" err="1" smtClean="0">
                <a:ln>
                  <a:noFill/>
                </a:ln>
                <a:solidFill>
                  <a:srgbClr val="0070C0"/>
                </a:solidFill>
                <a:effectLst/>
              </a:rPr>
              <a:t>Φορολογικές</a:t>
            </a:r>
            <a:r>
              <a:rPr kumimoji="0" lang="en-US" altLang="en-US" sz="2800" b="1" i="0" u="none" strike="noStrike" cap="none" normalizeH="0" baseline="0" dirty="0" smtClean="0">
                <a:ln>
                  <a:noFill/>
                </a:ln>
                <a:solidFill>
                  <a:srgbClr val="0070C0"/>
                </a:solidFill>
                <a:effectLst/>
              </a:rPr>
              <a:t> Υπ</a:t>
            </a:r>
            <a:r>
              <a:rPr kumimoji="0" lang="en-US" altLang="en-US" sz="2800" b="1" i="0" u="none" strike="noStrike" cap="none" normalizeH="0" baseline="0" dirty="0" err="1" smtClean="0">
                <a:ln>
                  <a:noFill/>
                </a:ln>
                <a:solidFill>
                  <a:srgbClr val="0070C0"/>
                </a:solidFill>
                <a:effectLst/>
              </a:rPr>
              <a:t>οχρεώσεις</a:t>
            </a:r>
            <a:r>
              <a:rPr kumimoji="0" lang="en-US" altLang="en-US" sz="2800" b="0" i="0" u="none" strike="noStrike" cap="none" normalizeH="0" baseline="0" dirty="0" smtClean="0">
                <a:ln>
                  <a:noFill/>
                </a:ln>
                <a:solidFill>
                  <a:srgbClr val="0070C0"/>
                </a:solidFill>
                <a:effectLst/>
              </a:rPr>
              <a:t>:</a:t>
            </a:r>
          </a:p>
          <a:p>
            <a:pPr lvl="1" eaLnBrk="0" fontAlgn="base" hangingPunct="0">
              <a:spcBef>
                <a:spcPct val="0"/>
              </a:spcBef>
              <a:spcAft>
                <a:spcPct val="0"/>
              </a:spcAft>
              <a:buClrTx/>
              <a:buFont typeface="Wingdings" panose="05000000000000000000" pitchFamily="2" charset="2"/>
              <a:buChar char="ü"/>
            </a:pPr>
            <a:r>
              <a:rPr kumimoji="0" lang="en-US" altLang="en-US" sz="2800" b="0" i="0" u="none" strike="noStrike" cap="none" normalizeH="0" baseline="0" dirty="0" err="1" smtClean="0">
                <a:ln>
                  <a:noFill/>
                </a:ln>
                <a:solidFill>
                  <a:schemeClr val="tx1"/>
                </a:solidFill>
                <a:effectLst/>
              </a:rPr>
              <a:t>Έκδοση</a:t>
            </a:r>
            <a:r>
              <a:rPr kumimoji="0" lang="en-US" altLang="en-US" sz="2800" b="0" i="0" u="none" strike="noStrike" cap="none" normalizeH="0" baseline="0" dirty="0" smtClean="0">
                <a:ln>
                  <a:noFill/>
                </a:ln>
                <a:solidFill>
                  <a:schemeClr val="tx1"/>
                </a:solidFill>
                <a:effectLst/>
              </a:rPr>
              <a:t> απ</a:t>
            </a:r>
            <a:r>
              <a:rPr kumimoji="0" lang="en-US" altLang="en-US" sz="2800" b="0" i="0" u="none" strike="noStrike" cap="none" normalizeH="0" baseline="0" dirty="0" err="1" smtClean="0">
                <a:ln>
                  <a:noFill/>
                </a:ln>
                <a:solidFill>
                  <a:schemeClr val="tx1"/>
                </a:solidFill>
                <a:effectLst/>
              </a:rPr>
              <a:t>οδείξεων</a:t>
            </a:r>
            <a:r>
              <a:rPr kumimoji="0" lang="en-US" altLang="en-US" sz="2800" b="0" i="0" u="none" strike="noStrike" cap="none" normalizeH="0" baseline="0" dirty="0" smtClean="0">
                <a:ln>
                  <a:noFill/>
                </a:ln>
                <a:solidFill>
                  <a:schemeClr val="tx1"/>
                </a:solidFill>
                <a:effectLst/>
              </a:rPr>
              <a:t> και </a:t>
            </a:r>
            <a:r>
              <a:rPr kumimoji="0" lang="en-US" altLang="en-US" sz="2800" b="0" i="0" u="none" strike="noStrike" cap="none" normalizeH="0" baseline="0" dirty="0" err="1" smtClean="0">
                <a:ln>
                  <a:noFill/>
                </a:ln>
                <a:solidFill>
                  <a:schemeClr val="tx1"/>
                </a:solidFill>
                <a:effectLst/>
              </a:rPr>
              <a:t>τιμολογίων</a:t>
            </a:r>
            <a:r>
              <a:rPr kumimoji="0" lang="en-US" altLang="en-US" sz="2800" b="0" i="0" u="none" strike="noStrike" cap="none" normalizeH="0" baseline="0" dirty="0" smtClean="0">
                <a:ln>
                  <a:noFill/>
                </a:ln>
                <a:solidFill>
                  <a:schemeClr val="tx1"/>
                </a:solidFill>
                <a:effectLst/>
              </a:rPr>
              <a:t>.</a:t>
            </a:r>
          </a:p>
          <a:p>
            <a:pPr lvl="1" eaLnBrk="0" fontAlgn="base" hangingPunct="0">
              <a:spcBef>
                <a:spcPct val="0"/>
              </a:spcBef>
              <a:spcAft>
                <a:spcPct val="0"/>
              </a:spcAft>
              <a:buClrTx/>
              <a:buFont typeface="Wingdings" panose="05000000000000000000" pitchFamily="2" charset="2"/>
              <a:buChar char="ü"/>
            </a:pPr>
            <a:r>
              <a:rPr kumimoji="0" lang="en-US" altLang="en-US" sz="2800" b="0" i="0" u="none" strike="noStrike" cap="none" normalizeH="0" baseline="0" dirty="0" smtClean="0">
                <a:ln>
                  <a:noFill/>
                </a:ln>
                <a:solidFill>
                  <a:schemeClr val="tx1"/>
                </a:solidFill>
                <a:effectLst/>
              </a:rPr>
              <a:t>Υποβ</a:t>
            </a:r>
            <a:r>
              <a:rPr kumimoji="0" lang="en-US" altLang="en-US" sz="2800" b="0" i="0" u="none" strike="noStrike" cap="none" normalizeH="0" baseline="0" dirty="0" err="1" smtClean="0">
                <a:ln>
                  <a:noFill/>
                </a:ln>
                <a:solidFill>
                  <a:schemeClr val="tx1"/>
                </a:solidFill>
                <a:effectLst/>
              </a:rPr>
              <a:t>ολή</a:t>
            </a:r>
            <a:r>
              <a:rPr kumimoji="0" lang="en-US" altLang="en-US" sz="2800" b="0" i="0" u="none" strike="noStrike" cap="none" normalizeH="0" baseline="0" dirty="0" smtClean="0">
                <a:ln>
                  <a:noFill/>
                </a:ln>
                <a:solidFill>
                  <a:schemeClr val="tx1"/>
                </a:solidFill>
                <a:effectLst/>
              </a:rPr>
              <a:t> </a:t>
            </a:r>
            <a:r>
              <a:rPr kumimoji="0" lang="en-US" altLang="en-US" sz="2800" b="0" i="0" u="none" strike="noStrike" cap="none" normalizeH="0" baseline="0" dirty="0" err="1" smtClean="0">
                <a:ln>
                  <a:noFill/>
                </a:ln>
                <a:solidFill>
                  <a:schemeClr val="tx1"/>
                </a:solidFill>
                <a:effectLst/>
              </a:rPr>
              <a:t>δηλώσεων</a:t>
            </a:r>
            <a:r>
              <a:rPr kumimoji="0" lang="en-US" altLang="en-US" sz="2800" b="0" i="0" u="none" strike="noStrike" cap="none" normalizeH="0" baseline="0" dirty="0" smtClean="0">
                <a:ln>
                  <a:noFill/>
                </a:ln>
                <a:solidFill>
                  <a:schemeClr val="tx1"/>
                </a:solidFill>
                <a:effectLst/>
              </a:rPr>
              <a:t> ΦΠΑ και </a:t>
            </a:r>
            <a:r>
              <a:rPr kumimoji="0" lang="en-US" altLang="en-US" sz="2800" b="0" i="0" u="none" strike="noStrike" cap="none" normalizeH="0" baseline="0" dirty="0" err="1" smtClean="0">
                <a:ln>
                  <a:noFill/>
                </a:ln>
                <a:solidFill>
                  <a:schemeClr val="tx1"/>
                </a:solidFill>
                <a:effectLst/>
              </a:rPr>
              <a:t>Φόρου</a:t>
            </a:r>
            <a:r>
              <a:rPr kumimoji="0" lang="en-US" altLang="en-US" sz="2800" b="0" i="0" u="none" strike="noStrike" cap="none" normalizeH="0" baseline="0" dirty="0" smtClean="0">
                <a:ln>
                  <a:noFill/>
                </a:ln>
                <a:solidFill>
                  <a:schemeClr val="tx1"/>
                </a:solidFill>
                <a:effectLst/>
              </a:rPr>
              <a:t> </a:t>
            </a:r>
            <a:r>
              <a:rPr kumimoji="0" lang="en-US" altLang="en-US" sz="2800" b="0" i="0" u="none" strike="noStrike" cap="none" normalizeH="0" baseline="0" dirty="0" err="1" smtClean="0">
                <a:ln>
                  <a:noFill/>
                </a:ln>
                <a:solidFill>
                  <a:schemeClr val="tx1"/>
                </a:solidFill>
                <a:effectLst/>
              </a:rPr>
              <a:t>Εισοδήμ</a:t>
            </a:r>
            <a:r>
              <a:rPr kumimoji="0" lang="en-US" altLang="en-US" sz="2800" b="0" i="0" u="none" strike="noStrike" cap="none" normalizeH="0" baseline="0" dirty="0" smtClean="0">
                <a:ln>
                  <a:noFill/>
                </a:ln>
                <a:solidFill>
                  <a:schemeClr val="tx1"/>
                </a:solidFill>
                <a:effectLst/>
              </a:rPr>
              <a:t>ατος.</a:t>
            </a:r>
            <a:endParaRPr kumimoji="0" lang="el-GR" altLang="en-US" sz="2800" b="0" i="0" u="none" strike="noStrike" cap="none" normalizeH="0" baseline="0" dirty="0" smtClean="0">
              <a:ln>
                <a:noFill/>
              </a:ln>
              <a:solidFill>
                <a:schemeClr val="tx1"/>
              </a:solidFill>
              <a:effectLst/>
            </a:endParaRPr>
          </a:p>
          <a:p>
            <a:pPr lvl="1" eaLnBrk="0" fontAlgn="base" hangingPunct="0">
              <a:spcBef>
                <a:spcPct val="0"/>
              </a:spcBef>
              <a:spcAft>
                <a:spcPct val="0"/>
              </a:spcAft>
              <a:buClrTx/>
              <a:buFont typeface="Wingdings" panose="05000000000000000000" pitchFamily="2" charset="2"/>
              <a:buChar char="ü"/>
            </a:pPr>
            <a:endParaRPr kumimoji="0" lang="en-US" altLang="en-US" sz="2800" b="0" i="0" u="none" strike="noStrike" cap="none" normalizeH="0" baseline="0" dirty="0" smtClean="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800" b="1" i="0" u="none" strike="noStrike" cap="none" normalizeH="0" baseline="0" dirty="0" err="1" smtClean="0">
                <a:ln>
                  <a:noFill/>
                </a:ln>
                <a:solidFill>
                  <a:srgbClr val="0070C0"/>
                </a:solidFill>
                <a:effectLst/>
              </a:rPr>
              <a:t>Ασφ</a:t>
            </a:r>
            <a:r>
              <a:rPr kumimoji="0" lang="en-US" altLang="en-US" sz="2800" b="1" i="0" u="none" strike="noStrike" cap="none" normalizeH="0" baseline="0" dirty="0" smtClean="0">
                <a:ln>
                  <a:noFill/>
                </a:ln>
                <a:solidFill>
                  <a:srgbClr val="0070C0"/>
                </a:solidFill>
                <a:effectLst/>
              </a:rPr>
              <a:t>αλιστικές Υποχρεώσεις</a:t>
            </a:r>
            <a:r>
              <a:rPr kumimoji="0" lang="en-US" altLang="en-US" sz="2800" b="0" i="0" u="none" strike="noStrike" cap="none" normalizeH="0" baseline="0" dirty="0" smtClean="0">
                <a:ln>
                  <a:noFill/>
                </a:ln>
                <a:solidFill>
                  <a:srgbClr val="0070C0"/>
                </a:solidFill>
                <a:effectLst/>
              </a:rPr>
              <a:t>:</a:t>
            </a:r>
          </a:p>
          <a:p>
            <a:pPr lvl="1" eaLnBrk="0" fontAlgn="base" hangingPunct="0">
              <a:spcBef>
                <a:spcPct val="0"/>
              </a:spcBef>
              <a:spcAft>
                <a:spcPct val="0"/>
              </a:spcAft>
              <a:buClrTx/>
              <a:buFont typeface="Wingdings" panose="05000000000000000000" pitchFamily="2" charset="2"/>
              <a:buChar char="ü"/>
            </a:pPr>
            <a:r>
              <a:rPr kumimoji="0" lang="en-US" altLang="en-US" sz="2800" b="0" i="0" u="none" strike="noStrike" cap="none" normalizeH="0" baseline="0" dirty="0" err="1" smtClean="0">
                <a:ln>
                  <a:noFill/>
                </a:ln>
                <a:solidFill>
                  <a:schemeClr val="tx1"/>
                </a:solidFill>
                <a:effectLst/>
              </a:rPr>
              <a:t>Εγγρ</a:t>
            </a:r>
            <a:r>
              <a:rPr kumimoji="0" lang="en-US" altLang="en-US" sz="2800" b="0" i="0" u="none" strike="noStrike" cap="none" normalizeH="0" baseline="0" dirty="0" smtClean="0">
                <a:ln>
                  <a:noFill/>
                </a:ln>
                <a:solidFill>
                  <a:schemeClr val="tx1"/>
                </a:solidFill>
                <a:effectLst/>
              </a:rPr>
              <a:t>αφή εργαζομένων στον ΕΦΚΑ.</a:t>
            </a:r>
          </a:p>
          <a:p>
            <a:pPr lvl="1" eaLnBrk="0" fontAlgn="base" hangingPunct="0">
              <a:spcBef>
                <a:spcPct val="0"/>
              </a:spcBef>
              <a:spcAft>
                <a:spcPct val="0"/>
              </a:spcAft>
              <a:buClrTx/>
              <a:buFont typeface="Wingdings" panose="05000000000000000000" pitchFamily="2" charset="2"/>
              <a:buChar char="ü"/>
            </a:pPr>
            <a:r>
              <a:rPr kumimoji="0" lang="en-US" altLang="en-US" sz="2800" b="0" i="0" u="none" strike="noStrike" cap="none" normalizeH="0" baseline="0" dirty="0" smtClean="0">
                <a:ln>
                  <a:noFill/>
                </a:ln>
                <a:solidFill>
                  <a:schemeClr val="tx1"/>
                </a:solidFill>
                <a:effectLst/>
              </a:rPr>
              <a:t>Καταβ</a:t>
            </a:r>
            <a:r>
              <a:rPr kumimoji="0" lang="en-US" altLang="en-US" sz="2800" b="0" i="0" u="none" strike="noStrike" cap="none" normalizeH="0" baseline="0" dirty="0" err="1" smtClean="0">
                <a:ln>
                  <a:noFill/>
                </a:ln>
                <a:solidFill>
                  <a:schemeClr val="tx1"/>
                </a:solidFill>
                <a:effectLst/>
              </a:rPr>
              <a:t>ολή</a:t>
            </a:r>
            <a:r>
              <a:rPr kumimoji="0" lang="en-US" altLang="en-US" sz="2800" b="0" i="0" u="none" strike="noStrike" cap="none" normalizeH="0" baseline="0" dirty="0" smtClean="0">
                <a:ln>
                  <a:noFill/>
                </a:ln>
                <a:solidFill>
                  <a:schemeClr val="tx1"/>
                </a:solidFill>
                <a:effectLst/>
              </a:rPr>
              <a:t> </a:t>
            </a:r>
            <a:r>
              <a:rPr kumimoji="0" lang="en-US" altLang="en-US" sz="2800" b="0" i="0" u="none" strike="noStrike" cap="none" normalizeH="0" baseline="0" dirty="0" err="1" smtClean="0">
                <a:ln>
                  <a:noFill/>
                </a:ln>
                <a:solidFill>
                  <a:schemeClr val="tx1"/>
                </a:solidFill>
                <a:effectLst/>
              </a:rPr>
              <a:t>εισφορών</a:t>
            </a:r>
            <a:r>
              <a:rPr kumimoji="0" lang="en-US" altLang="en-US" sz="2800" b="0" i="0" u="none" strike="noStrike" cap="none" normalizeH="0" baseline="0" dirty="0" smtClean="0">
                <a:ln>
                  <a:noFill/>
                </a:ln>
                <a:solidFill>
                  <a:schemeClr val="tx1"/>
                </a:solidFill>
                <a:effectLst/>
              </a:rPr>
              <a:t>.</a:t>
            </a:r>
            <a:endParaRPr kumimoji="0" lang="el-GR" altLang="en-US" sz="2800" b="0" i="0" u="none" strike="noStrike" cap="none" normalizeH="0" baseline="0" dirty="0" smtClean="0">
              <a:ln>
                <a:noFill/>
              </a:ln>
              <a:solidFill>
                <a:schemeClr val="tx1"/>
              </a:solidFill>
              <a:effectLst/>
            </a:endParaRPr>
          </a:p>
          <a:p>
            <a:pPr lvl="1" eaLnBrk="0" fontAlgn="base" hangingPunct="0">
              <a:spcBef>
                <a:spcPct val="0"/>
              </a:spcBef>
              <a:spcAft>
                <a:spcPct val="0"/>
              </a:spcAft>
              <a:buClrTx/>
              <a:buFont typeface="Wingdings" panose="05000000000000000000" pitchFamily="2" charset="2"/>
              <a:buChar char="ü"/>
            </a:pPr>
            <a:endParaRPr lang="el-GR" altLang="en-US" sz="2800" dirty="0"/>
          </a:p>
          <a:p>
            <a:pPr lvl="1" eaLnBrk="0" fontAlgn="base" hangingPunct="0">
              <a:spcBef>
                <a:spcPct val="0"/>
              </a:spcBef>
              <a:spcAft>
                <a:spcPct val="0"/>
              </a:spcAft>
              <a:buClrTx/>
              <a:buFont typeface="Wingdings" panose="05000000000000000000" pitchFamily="2" charset="2"/>
              <a:buChar char="ü"/>
            </a:pPr>
            <a:endParaRPr kumimoji="0" lang="el-GR" altLang="en-US" sz="2800" b="0" i="0" u="none" strike="noStrike" cap="none" normalizeH="0" baseline="0" dirty="0" smtClean="0">
              <a:ln>
                <a:noFill/>
              </a:ln>
              <a:solidFill>
                <a:schemeClr val="tx1"/>
              </a:solidFill>
              <a:effectLst/>
            </a:endParaRPr>
          </a:p>
          <a:p>
            <a:pPr marL="274320" lvl="1" indent="0" eaLnBrk="0" fontAlgn="base" hangingPunct="0">
              <a:spcBef>
                <a:spcPct val="0"/>
              </a:spcBef>
              <a:spcAft>
                <a:spcPct val="0"/>
              </a:spcAft>
              <a:buClrTx/>
              <a:buNone/>
            </a:pPr>
            <a:endParaRPr kumimoji="0" lang="en-US" altLang="en-US" sz="2800" b="0" i="0" u="none" strike="noStrike" cap="none" normalizeH="0" baseline="0" dirty="0" smtClean="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800" b="1" i="0" u="none" strike="noStrike" cap="none" normalizeH="0" baseline="0" dirty="0" smtClean="0">
                <a:ln>
                  <a:noFill/>
                </a:ln>
                <a:solidFill>
                  <a:srgbClr val="0070C0"/>
                </a:solidFill>
                <a:effectLst/>
              </a:rPr>
              <a:t>GDPR (</a:t>
            </a:r>
            <a:r>
              <a:rPr kumimoji="0" lang="en-US" altLang="en-US" sz="2800" b="1" i="0" u="none" strike="noStrike" cap="none" normalizeH="0" baseline="0" dirty="0" err="1" smtClean="0">
                <a:ln>
                  <a:noFill/>
                </a:ln>
                <a:solidFill>
                  <a:srgbClr val="0070C0"/>
                </a:solidFill>
                <a:effectLst/>
              </a:rPr>
              <a:t>Γενικός</a:t>
            </a:r>
            <a:r>
              <a:rPr kumimoji="0" lang="en-US" altLang="en-US" sz="2800" b="1" i="0" u="none" strike="noStrike" cap="none" normalizeH="0" baseline="0" dirty="0" smtClean="0">
                <a:ln>
                  <a:noFill/>
                </a:ln>
                <a:solidFill>
                  <a:srgbClr val="0070C0"/>
                </a:solidFill>
                <a:effectLst/>
              </a:rPr>
              <a:t> Κα</a:t>
            </a:r>
            <a:r>
              <a:rPr kumimoji="0" lang="en-US" altLang="en-US" sz="2800" b="1" i="0" u="none" strike="noStrike" cap="none" normalizeH="0" baseline="0" dirty="0" err="1" smtClean="0">
                <a:ln>
                  <a:noFill/>
                </a:ln>
                <a:solidFill>
                  <a:srgbClr val="0070C0"/>
                </a:solidFill>
                <a:effectLst/>
              </a:rPr>
              <a:t>νονισμός</a:t>
            </a:r>
            <a:r>
              <a:rPr kumimoji="0" lang="en-US" altLang="en-US" sz="2800" b="1" i="0" u="none" strike="noStrike" cap="none" normalizeH="0" baseline="0" dirty="0" smtClean="0">
                <a:ln>
                  <a:noFill/>
                </a:ln>
                <a:solidFill>
                  <a:srgbClr val="0070C0"/>
                </a:solidFill>
                <a:effectLst/>
              </a:rPr>
              <a:t> </a:t>
            </a:r>
            <a:r>
              <a:rPr kumimoji="0" lang="en-US" altLang="en-US" sz="2800" b="1" i="0" u="none" strike="noStrike" cap="none" normalizeH="0" baseline="0" dirty="0" err="1" smtClean="0">
                <a:ln>
                  <a:noFill/>
                </a:ln>
                <a:solidFill>
                  <a:srgbClr val="0070C0"/>
                </a:solidFill>
                <a:effectLst/>
              </a:rPr>
              <a:t>γι</a:t>
            </a:r>
            <a:r>
              <a:rPr kumimoji="0" lang="en-US" altLang="en-US" sz="2800" b="1" i="0" u="none" strike="noStrike" cap="none" normalizeH="0" baseline="0" dirty="0" smtClean="0">
                <a:ln>
                  <a:noFill/>
                </a:ln>
                <a:solidFill>
                  <a:srgbClr val="0070C0"/>
                </a:solidFill>
                <a:effectLst/>
              </a:rPr>
              <a:t>α την Προστασία Δεδομένων)</a:t>
            </a:r>
            <a:r>
              <a:rPr kumimoji="0" lang="en-US" altLang="en-US" sz="2800" b="0" i="0" u="none" strike="noStrike" cap="none" normalizeH="0" baseline="0" dirty="0" smtClean="0">
                <a:ln>
                  <a:noFill/>
                </a:ln>
                <a:solidFill>
                  <a:srgbClr val="0070C0"/>
                </a:solidFill>
                <a:effectLst/>
              </a:rPr>
              <a:t>:</a:t>
            </a:r>
          </a:p>
          <a:p>
            <a:pPr lvl="1" eaLnBrk="0" fontAlgn="base" hangingPunct="0">
              <a:spcBef>
                <a:spcPct val="0"/>
              </a:spcBef>
              <a:spcAft>
                <a:spcPct val="0"/>
              </a:spcAft>
              <a:buClrTx/>
              <a:buFont typeface="Wingdings" panose="05000000000000000000" pitchFamily="2" charset="2"/>
              <a:buChar char="ü"/>
            </a:pPr>
            <a:r>
              <a:rPr kumimoji="0" lang="en-US" altLang="en-US" sz="2800" b="0" i="0" u="none" strike="noStrike" cap="none" normalizeH="0" baseline="0" dirty="0" err="1" smtClean="0">
                <a:ln>
                  <a:noFill/>
                </a:ln>
                <a:solidFill>
                  <a:schemeClr val="tx1"/>
                </a:solidFill>
                <a:effectLst/>
              </a:rPr>
              <a:t>Προστ</a:t>
            </a:r>
            <a:r>
              <a:rPr kumimoji="0" lang="en-US" altLang="en-US" sz="2800" b="0" i="0" u="none" strike="noStrike" cap="none" normalizeH="0" baseline="0" dirty="0" smtClean="0">
                <a:ln>
                  <a:noFill/>
                </a:ln>
                <a:solidFill>
                  <a:schemeClr val="tx1"/>
                </a:solidFill>
                <a:effectLst/>
              </a:rPr>
              <a:t>ασία προσωπικών στοιχείων πελατών.</a:t>
            </a:r>
          </a:p>
          <a:p>
            <a:pPr lvl="1" eaLnBrk="0" fontAlgn="base" hangingPunct="0">
              <a:spcBef>
                <a:spcPct val="0"/>
              </a:spcBef>
              <a:spcAft>
                <a:spcPct val="0"/>
              </a:spcAft>
              <a:buClrTx/>
              <a:buFont typeface="Wingdings" panose="05000000000000000000" pitchFamily="2" charset="2"/>
              <a:buChar char="ü"/>
            </a:pPr>
            <a:r>
              <a:rPr kumimoji="0" lang="en-US" altLang="en-US" sz="2800" b="0" i="0" u="none" strike="noStrike" cap="none" normalizeH="0" baseline="0" dirty="0" err="1" smtClean="0">
                <a:ln>
                  <a:noFill/>
                </a:ln>
                <a:solidFill>
                  <a:schemeClr val="tx1"/>
                </a:solidFill>
                <a:effectLst/>
              </a:rPr>
              <a:t>Δημιουργί</a:t>
            </a:r>
            <a:r>
              <a:rPr kumimoji="0" lang="en-US" altLang="en-US" sz="2800" b="0" i="0" u="none" strike="noStrike" cap="none" normalizeH="0" baseline="0" dirty="0" smtClean="0">
                <a:ln>
                  <a:noFill/>
                </a:ln>
                <a:solidFill>
                  <a:schemeClr val="tx1"/>
                </a:solidFill>
                <a:effectLst/>
              </a:rPr>
              <a:t>α πολιτικής απορρήτου.</a:t>
            </a:r>
            <a:endParaRPr kumimoji="0" lang="el-GR" altLang="en-US" sz="2800" b="0" i="0" u="none" strike="noStrike" cap="none" normalizeH="0" baseline="0" dirty="0" smtClean="0">
              <a:ln>
                <a:noFill/>
              </a:ln>
              <a:solidFill>
                <a:schemeClr val="tx1"/>
              </a:solidFill>
              <a:effectLst/>
            </a:endParaRPr>
          </a:p>
          <a:p>
            <a:pPr marL="274320" lvl="1" indent="0" eaLnBrk="0" fontAlgn="base" hangingPunct="0">
              <a:spcBef>
                <a:spcPct val="0"/>
              </a:spcBef>
              <a:spcAft>
                <a:spcPct val="0"/>
              </a:spcAft>
              <a:buClrTx/>
              <a:buNone/>
            </a:pPr>
            <a:endParaRPr kumimoji="0" lang="en-US" altLang="en-US" sz="2800" b="0" i="0" u="none" strike="noStrike" cap="none" normalizeH="0" baseline="0" dirty="0" smtClean="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800" b="1" i="0" u="none" strike="noStrike" cap="none" normalizeH="0" baseline="0" dirty="0" err="1" smtClean="0">
                <a:ln>
                  <a:noFill/>
                </a:ln>
                <a:solidFill>
                  <a:srgbClr val="0070C0"/>
                </a:solidFill>
                <a:effectLst/>
              </a:rPr>
              <a:t>Αν</a:t>
            </a:r>
            <a:r>
              <a:rPr kumimoji="0" lang="en-US" altLang="en-US" sz="2800" b="1" i="0" u="none" strike="noStrike" cap="none" normalizeH="0" baseline="0" dirty="0" smtClean="0">
                <a:ln>
                  <a:noFill/>
                </a:ln>
                <a:solidFill>
                  <a:srgbClr val="0070C0"/>
                </a:solidFill>
                <a:effectLst/>
              </a:rPr>
              <a:t>αρτήσεις στον χώρο</a:t>
            </a:r>
            <a:r>
              <a:rPr kumimoji="0" lang="en-US" altLang="en-US" sz="2800" b="0" i="0" u="none" strike="noStrike" cap="none" normalizeH="0" baseline="0" dirty="0" smtClean="0">
                <a:ln>
                  <a:noFill/>
                </a:ln>
                <a:solidFill>
                  <a:srgbClr val="0070C0"/>
                </a:solidFill>
                <a:effectLst/>
              </a:rPr>
              <a:t>:</a:t>
            </a:r>
          </a:p>
          <a:p>
            <a:pPr lvl="1" eaLnBrk="0" fontAlgn="base" hangingPunct="0">
              <a:spcBef>
                <a:spcPct val="0"/>
              </a:spcBef>
              <a:spcAft>
                <a:spcPct val="0"/>
              </a:spcAft>
              <a:buClrTx/>
              <a:buFont typeface="Wingdings" panose="05000000000000000000" pitchFamily="2" charset="2"/>
              <a:buChar char="ü"/>
            </a:pPr>
            <a:r>
              <a:rPr kumimoji="0" lang="en-US" altLang="en-US" sz="2800" b="0" i="0" u="none" strike="noStrike" cap="none" normalizeH="0" baseline="0" dirty="0" err="1" smtClean="0">
                <a:ln>
                  <a:noFill/>
                </a:ln>
                <a:solidFill>
                  <a:schemeClr val="tx1"/>
                </a:solidFill>
                <a:effectLst/>
              </a:rPr>
              <a:t>Άδειες</a:t>
            </a:r>
            <a:r>
              <a:rPr kumimoji="0" lang="en-US" altLang="en-US" sz="2800" b="0" i="0" u="none" strike="noStrike" cap="none" normalizeH="0" baseline="0" dirty="0" smtClean="0">
                <a:ln>
                  <a:noFill/>
                </a:ln>
                <a:solidFill>
                  <a:schemeClr val="tx1"/>
                </a:solidFill>
                <a:effectLst/>
              </a:rPr>
              <a:t> </a:t>
            </a:r>
            <a:r>
              <a:rPr kumimoji="0" lang="en-US" altLang="en-US" sz="2800" b="0" i="0" u="none" strike="noStrike" cap="none" normalizeH="0" baseline="0" dirty="0" err="1" smtClean="0">
                <a:ln>
                  <a:noFill/>
                </a:ln>
                <a:solidFill>
                  <a:schemeClr val="tx1"/>
                </a:solidFill>
                <a:effectLst/>
              </a:rPr>
              <a:t>λειτουργί</a:t>
            </a:r>
            <a:r>
              <a:rPr kumimoji="0" lang="en-US" altLang="en-US" sz="2800" b="0" i="0" u="none" strike="noStrike" cap="none" normalizeH="0" baseline="0" dirty="0" smtClean="0">
                <a:ln>
                  <a:noFill/>
                </a:ln>
                <a:solidFill>
                  <a:schemeClr val="tx1"/>
                </a:solidFill>
                <a:effectLst/>
              </a:rPr>
              <a:t>ας.</a:t>
            </a:r>
          </a:p>
          <a:p>
            <a:pPr lvl="1" eaLnBrk="0" fontAlgn="base" hangingPunct="0">
              <a:spcBef>
                <a:spcPct val="0"/>
              </a:spcBef>
              <a:spcAft>
                <a:spcPct val="0"/>
              </a:spcAft>
              <a:buClrTx/>
              <a:buFont typeface="Wingdings" panose="05000000000000000000" pitchFamily="2" charset="2"/>
              <a:buChar char="ü"/>
            </a:pPr>
            <a:r>
              <a:rPr kumimoji="0" lang="en-US" altLang="en-US" sz="2800" b="0" i="0" u="none" strike="noStrike" cap="none" normalizeH="0" baseline="0" dirty="0" err="1" smtClean="0">
                <a:ln>
                  <a:noFill/>
                </a:ln>
                <a:solidFill>
                  <a:schemeClr val="tx1"/>
                </a:solidFill>
                <a:effectLst/>
              </a:rPr>
              <a:t>Τιμοκ</a:t>
            </a:r>
            <a:r>
              <a:rPr kumimoji="0" lang="en-US" altLang="en-US" sz="2800" b="0" i="0" u="none" strike="noStrike" cap="none" normalizeH="0" baseline="0" dirty="0" smtClean="0">
                <a:ln>
                  <a:noFill/>
                </a:ln>
                <a:solidFill>
                  <a:schemeClr val="tx1"/>
                </a:solidFill>
                <a:effectLst/>
              </a:rPr>
              <a:t>ατάλογοι.</a:t>
            </a:r>
          </a:p>
          <a:p>
            <a:pPr lvl="1" eaLnBrk="0" fontAlgn="base" hangingPunct="0">
              <a:spcBef>
                <a:spcPct val="0"/>
              </a:spcBef>
              <a:spcAft>
                <a:spcPct val="0"/>
              </a:spcAft>
              <a:buClrTx/>
              <a:buFont typeface="Wingdings" panose="05000000000000000000" pitchFamily="2" charset="2"/>
              <a:buChar char="ü"/>
            </a:pPr>
            <a:r>
              <a:rPr kumimoji="0" lang="en-US" altLang="en-US" sz="2800" b="0" i="0" u="none" strike="noStrike" cap="none" normalizeH="0" baseline="0" dirty="0" err="1" smtClean="0">
                <a:ln>
                  <a:noFill/>
                </a:ln>
                <a:solidFill>
                  <a:schemeClr val="tx1"/>
                </a:solidFill>
                <a:effectLst/>
              </a:rPr>
              <a:t>Πιστο</a:t>
            </a:r>
            <a:r>
              <a:rPr kumimoji="0" lang="en-US" altLang="en-US" sz="2800" b="0" i="0" u="none" strike="noStrike" cap="none" normalizeH="0" baseline="0" dirty="0" smtClean="0">
                <a:ln>
                  <a:noFill/>
                </a:ln>
                <a:solidFill>
                  <a:schemeClr val="tx1"/>
                </a:solidFill>
                <a:effectLst/>
              </a:rPr>
              <a:t>ποιήσεις (π.χ. α</a:t>
            </a:r>
            <a:r>
              <a:rPr kumimoji="0" lang="en-US" altLang="en-US" sz="2800" b="0" i="0" u="none" strike="noStrike" cap="none" normalizeH="0" baseline="0" dirty="0" err="1" smtClean="0">
                <a:ln>
                  <a:noFill/>
                </a:ln>
                <a:solidFill>
                  <a:schemeClr val="tx1"/>
                </a:solidFill>
                <a:effectLst/>
              </a:rPr>
              <a:t>στέρι</a:t>
            </a:r>
            <a:r>
              <a:rPr kumimoji="0" lang="en-US" altLang="en-US" sz="2800" b="0" i="0" u="none" strike="noStrike" cap="none" normalizeH="0" baseline="0" dirty="0" smtClean="0">
                <a:ln>
                  <a:noFill/>
                </a:ln>
                <a:solidFill>
                  <a:schemeClr val="tx1"/>
                </a:solidFill>
                <a:effectLst/>
              </a:rPr>
              <a:t>α).</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771405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6019</TotalTime>
  <Words>844</Words>
  <Application>Microsoft Office PowerPoint</Application>
  <PresentationFormat>Widescreen</PresentationFormat>
  <Paragraphs>106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Garamond</vt:lpstr>
      <vt:lpstr>Times New Roman</vt:lpstr>
      <vt:lpstr>Wingdings</vt:lpstr>
      <vt:lpstr>Savon</vt:lpstr>
      <vt:lpstr>ΤΟΥΡΙΣΤΙΚΟ ΔΙΚΑΙΟ (Α’ εξ.)</vt:lpstr>
      <vt:lpstr>Σκοπός – Μαθησιακά Αποτελέσματα:</vt:lpstr>
      <vt:lpstr>Περιεχόμενα</vt:lpstr>
      <vt:lpstr>Εισαγωγή</vt:lpstr>
      <vt:lpstr>Νομική Βάση - Γενικές Αρχές</vt:lpstr>
      <vt:lpstr>Άδειες Λειτουργίας Ξενοδοχείων</vt:lpstr>
      <vt:lpstr>Προϋποθέσεις Έκδοσης Άδειας</vt:lpstr>
      <vt:lpstr>Κανονισμοί Λειτουργίας</vt:lpstr>
      <vt:lpstr>Υποχρεώσεις Ξενοδοχειακών Επιχειρήσεων </vt:lpstr>
      <vt:lpstr>PowerPoint Presentation</vt:lpstr>
      <vt:lpstr>Σύγχρονες Εξελίξεις</vt:lpstr>
      <vt:lpstr>Συμπεράσματα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Μπουκίου Μαρία-Μαρίνα</dc:creator>
  <cp:lastModifiedBy>Μπουκίου Μαρία-Μαρίνα</cp:lastModifiedBy>
  <cp:revision>118</cp:revision>
  <dcterms:created xsi:type="dcterms:W3CDTF">2022-03-02T12:48:16Z</dcterms:created>
  <dcterms:modified xsi:type="dcterms:W3CDTF">2025-05-08T09:03:38Z</dcterms:modified>
</cp:coreProperties>
</file>