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38" r:id="rId8"/>
    <p:sldId id="345" r:id="rId9"/>
    <p:sldId id="341" r:id="rId10"/>
    <p:sldId id="342" r:id="rId11"/>
    <p:sldId id="329" r:id="rId12"/>
    <p:sldId id="33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08-May-25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08-May-25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08-May-25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08-May-25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08-May-25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08-May-25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08-May-25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08-May-25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08-May-25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08-May-25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08-May-25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08-May-25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smtClean="0">
                <a:solidFill>
                  <a:srgbClr val="C00000"/>
                </a:solidFill>
              </a:rPr>
              <a:t>Ενότητα 6η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1028163" y="1961453"/>
            <a:ext cx="10058400" cy="3931920"/>
          </a:xfrm>
        </p:spPr>
        <p:txBody>
          <a:bodyPr>
            <a:normAutofit/>
          </a:bodyPr>
          <a:lstStyle/>
          <a:p>
            <a:pPr>
              <a:buFont typeface="Wingdings" panose="05000000000000000000" pitchFamily="2" charset="2"/>
              <a:buChar char="Ø"/>
            </a:pPr>
            <a:r>
              <a:rPr lang="el-GR" sz="2800" b="1" dirty="0" smtClean="0"/>
              <a:t> Διοικητικά </a:t>
            </a:r>
            <a:r>
              <a:rPr lang="el-GR" sz="2800" b="1" dirty="0"/>
              <a:t>Πρόστιμα</a:t>
            </a:r>
            <a:r>
              <a:rPr lang="el-GR" sz="2800" b="1" dirty="0" smtClean="0"/>
              <a:t>: </a:t>
            </a:r>
            <a:r>
              <a:rPr lang="el-GR" sz="2800" dirty="0" smtClean="0"/>
              <a:t>Από </a:t>
            </a:r>
            <a:r>
              <a:rPr lang="el-GR" sz="2800" dirty="0"/>
              <a:t>500€ έως 50.000€, ανάλογα με την παράβαση</a:t>
            </a:r>
            <a:r>
              <a:rPr lang="el-GR" sz="2800" dirty="0" smtClean="0"/>
              <a:t>.</a:t>
            </a:r>
          </a:p>
          <a:p>
            <a:pPr>
              <a:buFont typeface="Wingdings" panose="05000000000000000000" pitchFamily="2" charset="2"/>
              <a:buChar char="Ø"/>
            </a:pPr>
            <a:r>
              <a:rPr lang="el-GR" sz="2800" b="1" dirty="0" smtClean="0"/>
              <a:t> Αναστολή </a:t>
            </a:r>
            <a:r>
              <a:rPr lang="el-GR" sz="2800" b="1" dirty="0"/>
              <a:t>ή Ανάκληση Άδειας Λειτουργίας</a:t>
            </a:r>
            <a:r>
              <a:rPr lang="el-GR" sz="2800" b="1" dirty="0" smtClean="0"/>
              <a:t>: </a:t>
            </a:r>
            <a:r>
              <a:rPr lang="el-GR" sz="2800" dirty="0" smtClean="0"/>
              <a:t>Σε </a:t>
            </a:r>
            <a:r>
              <a:rPr lang="el-GR" sz="2800" dirty="0"/>
              <a:t>περίπτωση σοβαρών ή επανειλημμένων παραβάσεων</a:t>
            </a:r>
            <a:r>
              <a:rPr lang="el-GR" sz="2800" dirty="0" smtClean="0"/>
              <a:t>.</a:t>
            </a:r>
          </a:p>
          <a:p>
            <a:pPr>
              <a:buFont typeface="Wingdings" panose="05000000000000000000" pitchFamily="2" charset="2"/>
              <a:buChar char="Ø"/>
            </a:pPr>
            <a:r>
              <a:rPr lang="el-GR" sz="2800" b="1" dirty="0" smtClean="0"/>
              <a:t> Ποινικές </a:t>
            </a:r>
            <a:r>
              <a:rPr lang="el-GR" sz="2800" b="1" dirty="0"/>
              <a:t>Ευθύνες</a:t>
            </a:r>
            <a:r>
              <a:rPr lang="el-GR" sz="2800" b="1" dirty="0" smtClean="0"/>
              <a:t>: </a:t>
            </a:r>
            <a:r>
              <a:rPr lang="el-GR" sz="2800" dirty="0" smtClean="0"/>
              <a:t>Παραβάσεις </a:t>
            </a:r>
            <a:r>
              <a:rPr lang="el-GR" sz="2800" dirty="0"/>
              <a:t>υγειονομικού ή πυρασφαλείας κανονισμού</a:t>
            </a:r>
            <a:r>
              <a:rPr lang="el-GR" sz="2800" dirty="0" smtClean="0"/>
              <a:t>.</a:t>
            </a:r>
          </a:p>
          <a:p>
            <a:pPr>
              <a:buFont typeface="Wingdings" panose="05000000000000000000" pitchFamily="2" charset="2"/>
              <a:buChar char="Ø"/>
            </a:pPr>
            <a:r>
              <a:rPr lang="el-GR" sz="2800" b="1" dirty="0" smtClean="0"/>
              <a:t> Αστικές </a:t>
            </a:r>
            <a:r>
              <a:rPr lang="el-GR" sz="2800" b="1" dirty="0"/>
              <a:t>Ευθύνες</a:t>
            </a:r>
            <a:r>
              <a:rPr lang="el-GR" sz="2800" b="1" dirty="0" smtClean="0"/>
              <a:t>: </a:t>
            </a:r>
            <a:r>
              <a:rPr lang="el-GR" sz="2800" dirty="0" smtClean="0"/>
              <a:t>Αποζημίωση </a:t>
            </a:r>
            <a:r>
              <a:rPr lang="el-GR" sz="2800" dirty="0"/>
              <a:t>πελατών σε περίπτωση ατυχήματος ή ζημίας.</a:t>
            </a:r>
            <a:endParaRPr lang="en-US" sz="2800" dirty="0"/>
          </a:p>
        </p:txBody>
      </p:sp>
      <p:sp>
        <p:nvSpPr>
          <p:cNvPr id="3" name="TextBox 2"/>
          <p:cNvSpPr txBox="1"/>
          <p:nvPr/>
        </p:nvSpPr>
        <p:spPr>
          <a:xfrm>
            <a:off x="2794716" y="1004552"/>
            <a:ext cx="6737742" cy="584775"/>
          </a:xfrm>
          <a:prstGeom prst="rect">
            <a:avLst/>
          </a:prstGeom>
          <a:noFill/>
        </p:spPr>
        <p:txBody>
          <a:bodyPr wrap="none" rtlCol="0">
            <a:spAutoFit/>
          </a:bodyPr>
          <a:lstStyle/>
          <a:p>
            <a:r>
              <a:rPr lang="el-GR" sz="3200" b="1" dirty="0">
                <a:solidFill>
                  <a:srgbClr val="C00000"/>
                </a:solidFill>
              </a:rPr>
              <a:t>Κυρώσεις για Παράβαση των Διατάξεων</a:t>
            </a:r>
          </a:p>
        </p:txBody>
      </p:sp>
    </p:spTree>
    <p:extLst>
      <p:ext uri="{BB962C8B-B14F-4D97-AF65-F5344CB8AC3E}">
        <p14:creationId xmlns:p14="http://schemas.microsoft.com/office/powerpoint/2010/main" val="636839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695" y="320215"/>
            <a:ext cx="10726490" cy="1371600"/>
          </a:xfrm>
        </p:spPr>
        <p:txBody>
          <a:bodyPr>
            <a:normAutofit/>
          </a:bodyPr>
          <a:lstStyle/>
          <a:p>
            <a:pPr lvl="0" algn="ctr">
              <a:lnSpc>
                <a:spcPct val="100000"/>
              </a:lnSpc>
              <a:spcBef>
                <a:spcPts val="900"/>
              </a:spcBef>
              <a:buClr>
                <a:prstClr val="black">
                  <a:lumMod val="85000"/>
                  <a:lumOff val="15000"/>
                </a:prstClr>
              </a:buClr>
            </a:pPr>
            <a:r>
              <a:rPr lang="el-GR" sz="3200" b="1" dirty="0" smtClean="0">
                <a:solidFill>
                  <a:srgbClr val="C00000"/>
                </a:solidFill>
              </a:rPr>
              <a:t>Σύγχρονες Εξελίξεις</a:t>
            </a:r>
            <a:endParaRPr lang="el-GR" sz="3200" b="1" dirty="0">
              <a:solidFill>
                <a:srgbClr val="C00000"/>
              </a:solidFill>
            </a:endParaRPr>
          </a:p>
        </p:txBody>
      </p:sp>
      <p:sp>
        <p:nvSpPr>
          <p:cNvPr id="3" name="Content Placeholder 2"/>
          <p:cNvSpPr>
            <a:spLocks noGrp="1"/>
          </p:cNvSpPr>
          <p:nvPr>
            <p:ph idx="1"/>
          </p:nvPr>
        </p:nvSpPr>
        <p:spPr>
          <a:xfrm>
            <a:off x="1184857" y="1511510"/>
            <a:ext cx="9839460" cy="5484530"/>
          </a:xfrm>
        </p:spPr>
        <p:txBody>
          <a:bodyPr>
            <a:normAutofit/>
          </a:bodyPr>
          <a:lstStyle/>
          <a:p>
            <a:pPr>
              <a:buFont typeface="Wingdings" panose="05000000000000000000" pitchFamily="2" charset="2"/>
              <a:buChar char="q"/>
            </a:pPr>
            <a:r>
              <a:rPr lang="el-GR" sz="2800" dirty="0" smtClean="0"/>
              <a:t> </a:t>
            </a:r>
            <a:r>
              <a:rPr lang="el-GR" sz="2800" b="1" dirty="0" smtClean="0">
                <a:solidFill>
                  <a:srgbClr val="00B050"/>
                </a:solidFill>
              </a:rPr>
              <a:t>Ηλεκτρονική </a:t>
            </a:r>
            <a:r>
              <a:rPr lang="el-GR" sz="2800" b="1" dirty="0">
                <a:solidFill>
                  <a:srgbClr val="00B050"/>
                </a:solidFill>
              </a:rPr>
              <a:t>Διαχείριση</a:t>
            </a:r>
            <a:r>
              <a:rPr lang="el-GR" sz="2800" b="1" dirty="0" smtClean="0">
                <a:solidFill>
                  <a:srgbClr val="00B050"/>
                </a:solidFill>
              </a:rPr>
              <a:t>: </a:t>
            </a:r>
            <a:r>
              <a:rPr lang="el-GR" sz="2800" dirty="0" smtClean="0"/>
              <a:t>Υποχρεωτική </a:t>
            </a:r>
            <a:r>
              <a:rPr lang="el-GR" sz="2800" dirty="0"/>
              <a:t>ηλεκτρονική αδειοδότηση και δήλωση στοιχείων στο gov.gr</a:t>
            </a:r>
            <a:r>
              <a:rPr lang="el-GR" sz="2800" dirty="0" smtClean="0"/>
              <a:t>.</a:t>
            </a:r>
          </a:p>
          <a:p>
            <a:pPr>
              <a:buFont typeface="Wingdings" panose="05000000000000000000" pitchFamily="2" charset="2"/>
              <a:buChar char="q"/>
            </a:pPr>
            <a:endParaRPr lang="el-GR" sz="2800" dirty="0" smtClean="0"/>
          </a:p>
          <a:p>
            <a:pPr>
              <a:buFont typeface="Wingdings" panose="05000000000000000000" pitchFamily="2" charset="2"/>
              <a:buChar char="q"/>
            </a:pPr>
            <a:r>
              <a:rPr lang="el-GR" sz="2800" b="1" dirty="0">
                <a:solidFill>
                  <a:srgbClr val="00B050"/>
                </a:solidFill>
              </a:rPr>
              <a:t> Εθνικό Μητρώο Τουριστικών Επιχειρήσεων: </a:t>
            </a:r>
            <a:r>
              <a:rPr lang="el-GR" sz="2800" dirty="0" smtClean="0"/>
              <a:t>Διαφάνεια </a:t>
            </a:r>
            <a:r>
              <a:rPr lang="el-GR" sz="2800" dirty="0"/>
              <a:t>και άμεση πρόσβαση στις πληροφορίες</a:t>
            </a:r>
            <a:r>
              <a:rPr lang="el-GR" sz="2800" dirty="0" smtClean="0"/>
              <a:t>.</a:t>
            </a:r>
          </a:p>
          <a:p>
            <a:pPr>
              <a:buFont typeface="Wingdings" panose="05000000000000000000" pitchFamily="2" charset="2"/>
              <a:buChar char="q"/>
            </a:pPr>
            <a:endParaRPr lang="el-GR" sz="2800" dirty="0" smtClean="0"/>
          </a:p>
          <a:p>
            <a:pPr>
              <a:buFont typeface="Wingdings" panose="05000000000000000000" pitchFamily="2" charset="2"/>
              <a:buChar char="q"/>
            </a:pPr>
            <a:r>
              <a:rPr lang="el-GR" sz="2800" dirty="0" smtClean="0"/>
              <a:t> </a:t>
            </a:r>
            <a:r>
              <a:rPr lang="el-GR" sz="2800" b="1" dirty="0">
                <a:solidFill>
                  <a:srgbClr val="00B050"/>
                </a:solidFill>
              </a:rPr>
              <a:t>Πράσινα Ξενοδοχεία: </a:t>
            </a:r>
            <a:r>
              <a:rPr lang="el-GR" sz="2800" dirty="0" smtClean="0"/>
              <a:t>Προγράμματα </a:t>
            </a:r>
            <a:r>
              <a:rPr lang="el-GR" sz="2800" dirty="0"/>
              <a:t>βιώσιμης ανάπτυξης</a:t>
            </a:r>
            <a:r>
              <a:rPr lang="el-GR" sz="2800" dirty="0" smtClean="0"/>
              <a:t>.</a:t>
            </a:r>
          </a:p>
          <a:p>
            <a:pPr>
              <a:buFont typeface="Wingdings" panose="05000000000000000000" pitchFamily="2" charset="2"/>
              <a:buChar char="q"/>
            </a:pPr>
            <a:endParaRPr lang="el-GR" sz="2800" dirty="0" smtClean="0"/>
          </a:p>
          <a:p>
            <a:pPr>
              <a:buFont typeface="Wingdings" panose="05000000000000000000" pitchFamily="2" charset="2"/>
              <a:buChar char="q"/>
            </a:pPr>
            <a:r>
              <a:rPr lang="el-GR" sz="2800" dirty="0" smtClean="0"/>
              <a:t> </a:t>
            </a:r>
            <a:r>
              <a:rPr lang="el-GR" sz="2800" b="1" dirty="0">
                <a:solidFill>
                  <a:srgbClr val="00B050"/>
                </a:solidFill>
              </a:rPr>
              <a:t>Περιβαλλοντικά σήματα </a:t>
            </a:r>
            <a:r>
              <a:rPr lang="el-GR" sz="2800" dirty="0"/>
              <a:t>(π.χ. Green Key, EU Ecolabel)</a:t>
            </a:r>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704" y="665355"/>
            <a:ext cx="10058400" cy="1371600"/>
          </a:xfrm>
        </p:spPr>
        <p:txBody>
          <a:bodyPr>
            <a:normAutofit/>
          </a:bodyPr>
          <a:lstStyle/>
          <a:p>
            <a:pPr lvl="0" algn="ctr">
              <a:lnSpc>
                <a:spcPct val="100000"/>
              </a:lnSpc>
              <a:spcBef>
                <a:spcPts val="900"/>
              </a:spcBef>
              <a:buClr>
                <a:prstClr val="black">
                  <a:lumMod val="85000"/>
                  <a:lumOff val="15000"/>
                </a:prstClr>
              </a:buClr>
            </a:pPr>
            <a:r>
              <a:rPr lang="el-GR" sz="3200" b="1" dirty="0" smtClean="0">
                <a:solidFill>
                  <a:srgbClr val="C00000"/>
                </a:solidFill>
              </a:rPr>
              <a:t>Συμπεράσματα</a:t>
            </a:r>
            <a:endParaRPr lang="el-GR" sz="3200" b="1" dirty="0">
              <a:solidFill>
                <a:srgbClr val="C00000"/>
              </a:solidFill>
            </a:endParaRPr>
          </a:p>
        </p:txBody>
      </p:sp>
      <p:sp>
        <p:nvSpPr>
          <p:cNvPr id="3" name="Content Placeholder 2"/>
          <p:cNvSpPr>
            <a:spLocks noGrp="1"/>
          </p:cNvSpPr>
          <p:nvPr>
            <p:ph idx="1"/>
          </p:nvPr>
        </p:nvSpPr>
        <p:spPr>
          <a:xfrm>
            <a:off x="1259983" y="2036955"/>
            <a:ext cx="9893121" cy="5010411"/>
          </a:xfrm>
        </p:spPr>
        <p:txBody>
          <a:bodyPr>
            <a:normAutofit/>
          </a:bodyPr>
          <a:lstStyle/>
          <a:p>
            <a:pPr>
              <a:buFont typeface="Wingdings" panose="05000000000000000000" pitchFamily="2" charset="2"/>
              <a:buChar char="ü"/>
            </a:pPr>
            <a:r>
              <a:rPr lang="el-GR" sz="2800" dirty="0" smtClean="0"/>
              <a:t> </a:t>
            </a:r>
            <a:r>
              <a:rPr lang="el-GR" sz="2800" b="1" dirty="0" smtClean="0"/>
              <a:t>Η τήρηση του νομικού πλαισίου διασφαλίζει: </a:t>
            </a:r>
          </a:p>
          <a:p>
            <a:pPr lvl="2">
              <a:buFont typeface="Arial" panose="020B0604020202020204" pitchFamily="34" charset="0"/>
              <a:buChar char="•"/>
            </a:pPr>
            <a:r>
              <a:rPr lang="el-GR" sz="2800" dirty="0" smtClean="0"/>
              <a:t>Ομαλή </a:t>
            </a:r>
            <a:r>
              <a:rPr lang="el-GR" sz="2800" dirty="0"/>
              <a:t>λειτουργία και καλή φήμη της επιχείρησης</a:t>
            </a:r>
            <a:r>
              <a:rPr lang="el-GR" sz="2800" dirty="0" smtClean="0"/>
              <a:t>.</a:t>
            </a:r>
          </a:p>
          <a:p>
            <a:pPr lvl="2">
              <a:buFont typeface="Arial" panose="020B0604020202020204" pitchFamily="34" charset="0"/>
              <a:buChar char="•"/>
            </a:pPr>
            <a:r>
              <a:rPr lang="el-GR" sz="2800" dirty="0" smtClean="0"/>
              <a:t>Προστασία </a:t>
            </a:r>
            <a:r>
              <a:rPr lang="el-GR" sz="2800" dirty="0"/>
              <a:t>επενδυτή και πελάτη</a:t>
            </a:r>
            <a:r>
              <a:rPr lang="el-GR" sz="2800" dirty="0" smtClean="0"/>
              <a:t>.</a:t>
            </a:r>
          </a:p>
          <a:p>
            <a:pPr lvl="2">
              <a:buFont typeface="Arial" panose="020B0604020202020204" pitchFamily="34" charset="0"/>
              <a:buChar char="•"/>
            </a:pPr>
            <a:r>
              <a:rPr lang="el-GR" sz="2800" dirty="0" smtClean="0"/>
              <a:t>Εξέλιξη </a:t>
            </a:r>
            <a:r>
              <a:rPr lang="el-GR" sz="2800" dirty="0"/>
              <a:t>και προσαρμογή στο νέο τουριστικό περιβάλλον</a:t>
            </a:r>
            <a:r>
              <a:rPr lang="el-GR" sz="2800" dirty="0" smtClean="0"/>
              <a:t>.</a:t>
            </a:r>
          </a:p>
          <a:p>
            <a:pPr marL="0" indent="0">
              <a:buNone/>
            </a:pPr>
            <a:endParaRPr lang="el-GR" sz="2800" dirty="0"/>
          </a:p>
          <a:p>
            <a:pPr>
              <a:buFont typeface="Wingdings" panose="05000000000000000000" pitchFamily="2" charset="2"/>
              <a:buChar char="ü"/>
            </a:pPr>
            <a:r>
              <a:rPr lang="el-GR" sz="2800" dirty="0" smtClean="0"/>
              <a:t> </a:t>
            </a:r>
            <a:r>
              <a:rPr lang="el-GR" sz="2800" b="1" dirty="0" smtClean="0"/>
              <a:t>Η </a:t>
            </a:r>
            <a:r>
              <a:rPr lang="el-GR" sz="2800" b="1" dirty="0"/>
              <a:t>γνώση και η συνεχής ενημέρωση είναι απαραίτητη για κάθε ξενοδόχο.</a:t>
            </a:r>
            <a:endParaRPr lang="el-GR" sz="2800" b="1" dirty="0" smtClean="0"/>
          </a:p>
          <a:p>
            <a:pPr marL="0" indent="0">
              <a:buNone/>
            </a:pPr>
            <a:endParaRPr lang="el-GR" sz="2000" dirty="0"/>
          </a:p>
          <a:p>
            <a:endParaRPr lang="en-US" dirty="0"/>
          </a:p>
        </p:txBody>
      </p:sp>
    </p:spTree>
    <p:extLst>
      <p:ext uri="{BB962C8B-B14F-4D97-AF65-F5344CB8AC3E}">
        <p14:creationId xmlns:p14="http://schemas.microsoft.com/office/powerpoint/2010/main" val="3190458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dirty="0"/>
              <a:t>Νομικό Πλαίσιο Τουριστικής Δραστηριότητας – Ελληνική και διεθνής νομοθεσία</a:t>
            </a:r>
          </a:p>
          <a:p>
            <a:pPr marL="342900" indent="-342900">
              <a:buFont typeface="+mj-lt"/>
              <a:buAutoNum type="arabicPeriod"/>
            </a:pPr>
            <a:r>
              <a:rPr lang="el-GR" dirty="0"/>
              <a:t>Τουριστικές Επιχειρήσεις &amp; Νομική Υπόσταση – Ξενοδοχεία, τουριστικά γραφεία, πρακτορεία</a:t>
            </a:r>
          </a:p>
          <a:p>
            <a:pPr marL="342900" indent="-342900">
              <a:buFont typeface="+mj-lt"/>
              <a:buAutoNum type="arabicPeriod"/>
            </a:pPr>
            <a:r>
              <a:rPr lang="el-GR" dirty="0"/>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b="1" dirty="0">
                <a:solidFill>
                  <a:srgbClr val="C00000"/>
                </a:solidFill>
              </a:rPr>
              <a:t>Νομικό Πλαίσιο για την Ξενοδοχειακή Βιομηχανία – Άδειες, κανονισμοί, υποχρεώσεις</a:t>
            </a:r>
          </a:p>
          <a:p>
            <a:pPr marL="342900" indent="-342900">
              <a:buFont typeface="+mj-lt"/>
              <a:buAutoNum type="arabicPeriod"/>
            </a:pPr>
            <a:r>
              <a:rPr lang="el-GR" dirty="0"/>
              <a:t>Τουριστικές Μεταφορές &amp; Νομικό Καθεστώς – Αερομεταφορές, ακτοπλοΐα, χερσαίες μεταφορές</a:t>
            </a:r>
          </a:p>
          <a:p>
            <a:pPr marL="342900" indent="-342900">
              <a:buFont typeface="+mj-lt"/>
              <a:buAutoNum type="arabicPeriod"/>
            </a:pPr>
            <a:r>
              <a:rPr lang="el-GR" dirty="0"/>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097" y="405685"/>
            <a:ext cx="10305245"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Εισαγωγή</a:t>
            </a:r>
            <a:endParaRPr lang="el-GR" sz="3200" b="1" dirty="0">
              <a:solidFill>
                <a:srgbClr val="C00000"/>
              </a:solidFill>
            </a:endParaRPr>
          </a:p>
        </p:txBody>
      </p:sp>
      <p:sp>
        <p:nvSpPr>
          <p:cNvPr id="3" name="Content Placeholder 2"/>
          <p:cNvSpPr>
            <a:spLocks noGrp="1"/>
          </p:cNvSpPr>
          <p:nvPr>
            <p:ph idx="1"/>
          </p:nvPr>
        </p:nvSpPr>
        <p:spPr>
          <a:xfrm>
            <a:off x="1203097" y="1777285"/>
            <a:ext cx="10168947" cy="6262352"/>
          </a:xfrm>
        </p:spPr>
        <p:txBody>
          <a:bodyPr>
            <a:normAutofit/>
          </a:bodyPr>
          <a:lstStyle/>
          <a:p>
            <a:pPr>
              <a:buFont typeface="Wingdings" panose="05000000000000000000" pitchFamily="2" charset="2"/>
              <a:buChar char="ü"/>
            </a:pPr>
            <a:r>
              <a:rPr lang="el-GR" sz="2600" b="1" dirty="0" smtClean="0"/>
              <a:t> Η </a:t>
            </a:r>
            <a:r>
              <a:rPr lang="el-GR" sz="2600" b="1" dirty="0"/>
              <a:t>ξενοδοχειακή βιομηχανία αποτελεί βασικό κλάδο της ελληνικής οικονομίας</a:t>
            </a:r>
            <a:r>
              <a:rPr lang="el-GR" sz="2600" b="1" dirty="0" smtClean="0"/>
              <a:t>.</a:t>
            </a:r>
          </a:p>
          <a:p>
            <a:pPr>
              <a:buFont typeface="Wingdings" panose="05000000000000000000" pitchFamily="2" charset="2"/>
              <a:buChar char="ü"/>
            </a:pPr>
            <a:endParaRPr lang="el-GR" sz="2600" b="1" dirty="0" smtClean="0"/>
          </a:p>
          <a:p>
            <a:pPr marL="0" indent="0">
              <a:buNone/>
            </a:pPr>
            <a:r>
              <a:rPr lang="el-GR" sz="2600" b="1" dirty="0" smtClean="0"/>
              <a:t>Η </a:t>
            </a:r>
            <a:r>
              <a:rPr lang="el-GR" sz="2600" b="1" dirty="0"/>
              <a:t>τήρηση του νομικού πλαισίου εξασφαλίζει</a:t>
            </a:r>
            <a:r>
              <a:rPr lang="el-GR" sz="2600" b="1" dirty="0" smtClean="0"/>
              <a:t>: </a:t>
            </a:r>
          </a:p>
          <a:p>
            <a:pPr>
              <a:buFont typeface="Wingdings" panose="05000000000000000000" pitchFamily="2" charset="2"/>
              <a:buChar char="Ø"/>
            </a:pPr>
            <a:r>
              <a:rPr lang="el-GR" sz="2600" dirty="0" smtClean="0"/>
              <a:t> Ορθή </a:t>
            </a:r>
            <a:r>
              <a:rPr lang="el-GR" sz="2600" dirty="0"/>
              <a:t>λειτουργία </a:t>
            </a:r>
            <a:r>
              <a:rPr lang="el-GR" sz="2600" dirty="0" smtClean="0"/>
              <a:t>επιχειρήσεων</a:t>
            </a:r>
          </a:p>
          <a:p>
            <a:pPr>
              <a:buFont typeface="Wingdings" panose="05000000000000000000" pitchFamily="2" charset="2"/>
              <a:buChar char="Ø"/>
            </a:pPr>
            <a:r>
              <a:rPr lang="el-GR" sz="2600" dirty="0" smtClean="0"/>
              <a:t> Προστασία </a:t>
            </a:r>
            <a:r>
              <a:rPr lang="el-GR" sz="2600" dirty="0"/>
              <a:t>πελατών και </a:t>
            </a:r>
            <a:r>
              <a:rPr lang="el-GR" sz="2600" dirty="0" smtClean="0"/>
              <a:t>επενδυτών</a:t>
            </a:r>
          </a:p>
          <a:p>
            <a:pPr>
              <a:buFont typeface="Wingdings" panose="05000000000000000000" pitchFamily="2" charset="2"/>
              <a:buChar char="Ø"/>
            </a:pPr>
            <a:r>
              <a:rPr lang="el-GR" sz="2600" dirty="0" smtClean="0"/>
              <a:t> Ανάπτυξη </a:t>
            </a:r>
            <a:r>
              <a:rPr lang="el-GR" sz="2600" dirty="0"/>
              <a:t>και βιωσιμότητα του τουριστικού </a:t>
            </a:r>
            <a:r>
              <a:rPr lang="el-GR" sz="2600" dirty="0" smtClean="0"/>
              <a:t>προϊόντος</a:t>
            </a:r>
          </a:p>
          <a:p>
            <a:pPr>
              <a:buFont typeface="Wingdings" panose="05000000000000000000" pitchFamily="2" charset="2"/>
              <a:buChar char="Ø"/>
            </a:pPr>
            <a:r>
              <a:rPr lang="el-GR" sz="2600" dirty="0" smtClean="0"/>
              <a:t> Το </a:t>
            </a:r>
            <a:r>
              <a:rPr lang="el-GR" sz="2600" dirty="0"/>
              <a:t>νομοθετικό πλαίσιο καλύπτει από την ίδρυση μέχρι και τη λειτουργία των μονάδων.</a:t>
            </a:r>
            <a:endParaRPr lang="el-GR" sz="2600" dirty="0" smtClean="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084" y="299591"/>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Νομική Βάση - Γενικές Αρχές</a:t>
            </a:r>
          </a:p>
        </p:txBody>
      </p:sp>
      <p:sp>
        <p:nvSpPr>
          <p:cNvPr id="3" name="Content Placeholder 2"/>
          <p:cNvSpPr>
            <a:spLocks noGrp="1"/>
          </p:cNvSpPr>
          <p:nvPr>
            <p:ph idx="1"/>
          </p:nvPr>
        </p:nvSpPr>
        <p:spPr>
          <a:xfrm>
            <a:off x="1038084" y="1515138"/>
            <a:ext cx="10841334" cy="5484530"/>
          </a:xfrm>
        </p:spPr>
        <p:txBody>
          <a:bodyPr>
            <a:normAutofit/>
          </a:bodyPr>
          <a:lstStyle/>
          <a:p>
            <a:pPr>
              <a:buFont typeface="Wingdings" panose="05000000000000000000" pitchFamily="2" charset="2"/>
              <a:buChar char="q"/>
            </a:pPr>
            <a:r>
              <a:rPr lang="el-GR" sz="2400" dirty="0" smtClean="0"/>
              <a:t> </a:t>
            </a:r>
            <a:r>
              <a:rPr lang="el-GR" sz="2400" b="1" dirty="0" smtClean="0"/>
              <a:t>Σύνταγμα </a:t>
            </a:r>
            <a:r>
              <a:rPr lang="el-GR" sz="2400" b="1" dirty="0"/>
              <a:t>της Ελλάδας: </a:t>
            </a:r>
            <a:endParaRPr lang="el-GR" sz="2400" b="1" dirty="0" smtClean="0"/>
          </a:p>
          <a:p>
            <a:pPr lvl="1">
              <a:buFontTx/>
              <a:buChar char="-"/>
            </a:pPr>
            <a:r>
              <a:rPr lang="el-GR" sz="2200" dirty="0" smtClean="0"/>
              <a:t>Διασφαλίζει </a:t>
            </a:r>
            <a:r>
              <a:rPr lang="el-GR" sz="2200" dirty="0"/>
              <a:t>την οικονομική ελευθερία (Άρθρο 5</a:t>
            </a:r>
            <a:r>
              <a:rPr lang="el-GR" sz="2200" dirty="0" smtClean="0"/>
              <a:t>).</a:t>
            </a:r>
          </a:p>
          <a:p>
            <a:pPr lvl="1">
              <a:buFontTx/>
              <a:buChar char="-"/>
            </a:pPr>
            <a:endParaRPr lang="el-GR" sz="2200" dirty="0" smtClean="0"/>
          </a:p>
          <a:p>
            <a:pPr>
              <a:buFont typeface="Wingdings" panose="05000000000000000000" pitchFamily="2" charset="2"/>
              <a:buChar char="q"/>
            </a:pPr>
            <a:r>
              <a:rPr lang="el-GR" sz="2400" dirty="0" smtClean="0"/>
              <a:t> </a:t>
            </a:r>
            <a:r>
              <a:rPr lang="el-GR" sz="2400" b="1" dirty="0" smtClean="0"/>
              <a:t>Ειδική </a:t>
            </a:r>
            <a:r>
              <a:rPr lang="el-GR" sz="2400" b="1" dirty="0"/>
              <a:t>Νομοθεσία για τον Τουρισμό</a:t>
            </a:r>
            <a:r>
              <a:rPr lang="el-GR" sz="2400" b="1" dirty="0" smtClean="0"/>
              <a:t>:</a:t>
            </a:r>
          </a:p>
          <a:p>
            <a:pPr marL="274320" lvl="1" indent="0">
              <a:buNone/>
            </a:pPr>
            <a:r>
              <a:rPr lang="el-GR" sz="2200" dirty="0" smtClean="0"/>
              <a:t>- Νόμος 4276/2014: </a:t>
            </a:r>
            <a:r>
              <a:rPr lang="el-GR" sz="2200" dirty="0"/>
              <a:t>Αναδιοργάνωση του Ελληνικού Οργανισμού Τουρισμού (ΕΟΤ) και αδειοδότηση τουριστικών επιχειρήσεων</a:t>
            </a:r>
            <a:r>
              <a:rPr lang="el-GR" sz="2200" dirty="0" smtClean="0"/>
              <a:t>.</a:t>
            </a:r>
          </a:p>
          <a:p>
            <a:pPr lvl="1">
              <a:buFontTx/>
              <a:buChar char="-"/>
            </a:pPr>
            <a:r>
              <a:rPr lang="el-GR" sz="2200" dirty="0" smtClean="0"/>
              <a:t>Νόμος 4582/2018: </a:t>
            </a:r>
            <a:r>
              <a:rPr lang="el-GR" sz="2200" dirty="0"/>
              <a:t>Ρύθμιση θεμάτων τουριστικών καταλυμάτων και τουριστικής εκπαίδευσης</a:t>
            </a:r>
            <a:r>
              <a:rPr lang="el-GR" sz="2200" dirty="0" smtClean="0"/>
              <a:t>.</a:t>
            </a:r>
          </a:p>
          <a:p>
            <a:pPr lvl="1">
              <a:buFontTx/>
              <a:buChar char="-"/>
            </a:pPr>
            <a:endParaRPr lang="el-GR" sz="2200" b="1" dirty="0" smtClean="0"/>
          </a:p>
          <a:p>
            <a:pPr>
              <a:buFont typeface="Wingdings" panose="05000000000000000000" pitchFamily="2" charset="2"/>
              <a:buChar char="q"/>
            </a:pPr>
            <a:r>
              <a:rPr lang="el-GR" sz="2400" b="1" dirty="0" smtClean="0"/>
              <a:t> Δίκαιο </a:t>
            </a:r>
            <a:r>
              <a:rPr lang="el-GR" sz="2400" b="1" dirty="0"/>
              <a:t>Επιχειρήσεων</a:t>
            </a:r>
            <a:r>
              <a:rPr lang="el-GR" sz="2400" b="1" dirty="0" smtClean="0"/>
              <a:t>:</a:t>
            </a:r>
          </a:p>
          <a:p>
            <a:pPr marL="274320" lvl="1" indent="0">
              <a:buNone/>
            </a:pPr>
            <a:r>
              <a:rPr lang="el-GR" sz="2200" dirty="0" smtClean="0"/>
              <a:t>- Αστικό </a:t>
            </a:r>
            <a:r>
              <a:rPr lang="el-GR" sz="2200" dirty="0"/>
              <a:t>και Εμπορικό Δίκαιο για συμβάσεις και συναλλαγές</a:t>
            </a:r>
            <a:r>
              <a:rPr lang="el-GR" sz="2200" dirty="0" smtClean="0"/>
              <a:t>.</a:t>
            </a:r>
          </a:p>
          <a:p>
            <a:pPr marL="274320" lvl="1" indent="0">
              <a:buNone/>
            </a:pPr>
            <a:r>
              <a:rPr lang="el-GR" sz="2200" dirty="0" smtClean="0"/>
              <a:t>- Διοικητικό </a:t>
            </a:r>
            <a:r>
              <a:rPr lang="el-GR" sz="2200" dirty="0"/>
              <a:t>Δίκαιο για αδειοδοτήσεις και ελέγχους.</a:t>
            </a:r>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481" y="547354"/>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smtClean="0">
                <a:solidFill>
                  <a:srgbClr val="C00000"/>
                </a:solidFill>
              </a:rPr>
              <a:t>Άδειες Λειτουργίας Ξενοδοχείων</a:t>
            </a:r>
            <a:endParaRPr lang="el-GR" sz="3200" b="1" dirty="0">
              <a:solidFill>
                <a:srgbClr val="C00000"/>
              </a:solidFill>
            </a:endParaRPr>
          </a:p>
        </p:txBody>
      </p:sp>
      <p:sp>
        <p:nvSpPr>
          <p:cNvPr id="3" name="Content Placeholder 2"/>
          <p:cNvSpPr>
            <a:spLocks noGrp="1"/>
          </p:cNvSpPr>
          <p:nvPr>
            <p:ph idx="1"/>
          </p:nvPr>
        </p:nvSpPr>
        <p:spPr>
          <a:xfrm>
            <a:off x="1014211" y="1803044"/>
            <a:ext cx="11028608" cy="5998731"/>
          </a:xfrm>
        </p:spPr>
        <p:txBody>
          <a:bodyPr>
            <a:normAutofit/>
          </a:bodyPr>
          <a:lstStyle/>
          <a:p>
            <a:pPr>
              <a:buFont typeface="Wingdings" panose="05000000000000000000" pitchFamily="2" charset="2"/>
              <a:buChar char="§"/>
            </a:pPr>
            <a:r>
              <a:rPr lang="el-GR" sz="2600" b="1" dirty="0" smtClean="0"/>
              <a:t> Άδεια </a:t>
            </a:r>
            <a:r>
              <a:rPr lang="el-GR" sz="2600" b="1" dirty="0"/>
              <a:t>Ίδρυσης και Λειτουργίας</a:t>
            </a:r>
            <a:r>
              <a:rPr lang="el-GR" sz="2600" dirty="0"/>
              <a:t>: Υποχρεωτική πριν την έναρξη δραστηριότητας.</a:t>
            </a:r>
          </a:p>
          <a:p>
            <a:pPr>
              <a:buFont typeface="Wingdings" panose="05000000000000000000" pitchFamily="2" charset="2"/>
              <a:buChar char="§"/>
            </a:pPr>
            <a:r>
              <a:rPr lang="el-GR" sz="2600" b="1" dirty="0"/>
              <a:t> </a:t>
            </a:r>
            <a:r>
              <a:rPr lang="el-GR" sz="2600" b="1" dirty="0" smtClean="0"/>
              <a:t>Αρμόδιοι </a:t>
            </a:r>
            <a:r>
              <a:rPr lang="el-GR" sz="2600" b="1" dirty="0"/>
              <a:t>Φορείς</a:t>
            </a:r>
            <a:r>
              <a:rPr lang="el-GR" sz="2600" dirty="0"/>
              <a:t>:</a:t>
            </a:r>
          </a:p>
          <a:p>
            <a:pPr lvl="2">
              <a:buFont typeface="Wingdings" panose="05000000000000000000" pitchFamily="2" charset="2"/>
              <a:buChar char="Ø"/>
            </a:pPr>
            <a:r>
              <a:rPr lang="el-GR" sz="2600" dirty="0"/>
              <a:t>Ελληνικός Οργανισμός Τουρισμού (ΕΟΤ)</a:t>
            </a:r>
          </a:p>
          <a:p>
            <a:pPr lvl="2">
              <a:buFont typeface="Wingdings" panose="05000000000000000000" pitchFamily="2" charset="2"/>
              <a:buChar char="Ø"/>
            </a:pPr>
            <a:r>
              <a:rPr lang="el-GR" sz="2600" dirty="0"/>
              <a:t>Περιφερειακές Διοικήσεις</a:t>
            </a:r>
          </a:p>
          <a:p>
            <a:pPr>
              <a:buFont typeface="Wingdings" panose="05000000000000000000" pitchFamily="2" charset="2"/>
              <a:buChar char="§"/>
            </a:pPr>
            <a:r>
              <a:rPr lang="el-GR" sz="2600" b="1" dirty="0" smtClean="0"/>
              <a:t> Διαδικασία</a:t>
            </a:r>
            <a:r>
              <a:rPr lang="el-GR" sz="2600" dirty="0"/>
              <a:t>:</a:t>
            </a:r>
          </a:p>
          <a:p>
            <a:pPr lvl="2">
              <a:buFont typeface="Wingdings" panose="05000000000000000000" pitchFamily="2" charset="2"/>
              <a:buChar char="Ø"/>
            </a:pPr>
            <a:r>
              <a:rPr lang="el-GR" sz="2600" dirty="0"/>
              <a:t>Υποβολή φακέλου δικαιολογητικών.</a:t>
            </a:r>
          </a:p>
          <a:p>
            <a:pPr lvl="2">
              <a:buFont typeface="Wingdings" panose="05000000000000000000" pitchFamily="2" charset="2"/>
              <a:buChar char="Ø"/>
            </a:pPr>
            <a:r>
              <a:rPr lang="el-GR" sz="2600" dirty="0"/>
              <a:t>Αυτοψία από αρμόδιες υπηρεσίες.</a:t>
            </a:r>
          </a:p>
          <a:p>
            <a:pPr lvl="2">
              <a:buFont typeface="Wingdings" panose="05000000000000000000" pitchFamily="2" charset="2"/>
              <a:buChar char="Ø"/>
            </a:pPr>
            <a:r>
              <a:rPr lang="el-GR" sz="2600" dirty="0"/>
              <a:t>Ένταξη στο </a:t>
            </a:r>
            <a:r>
              <a:rPr lang="el-GR" sz="2600" b="1" dirty="0"/>
              <a:t>ΜΗ.Τ.Ε.</a:t>
            </a:r>
            <a:r>
              <a:rPr lang="el-GR" sz="2600" dirty="0"/>
              <a:t> (Μητρώο Τουριστικών Επιχειρήσεων).</a:t>
            </a:r>
          </a:p>
          <a:p>
            <a:pPr>
              <a:buFont typeface="Wingdings" panose="05000000000000000000" pitchFamily="2" charset="2"/>
              <a:buChar char="§"/>
            </a:pPr>
            <a:r>
              <a:rPr lang="el-GR" sz="2600" b="1" dirty="0" smtClean="0"/>
              <a:t> Ηλεκτρονική </a:t>
            </a:r>
            <a:r>
              <a:rPr lang="el-GR" sz="2600" b="1" dirty="0"/>
              <a:t>Πλατφόρμα</a:t>
            </a:r>
            <a:r>
              <a:rPr lang="el-GR" sz="2600" dirty="0"/>
              <a:t>: Ενιαία Ψηφιακή Πύλη gov.gr.</a:t>
            </a:r>
          </a:p>
          <a:p>
            <a:pPr marL="0" indent="0">
              <a:buNone/>
            </a:pP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349" y="341290"/>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Προϋποθέσεις Έκδοσης Άδειας</a:t>
            </a:r>
          </a:p>
        </p:txBody>
      </p:sp>
      <p:sp>
        <p:nvSpPr>
          <p:cNvPr id="3" name="Content Placeholder 2"/>
          <p:cNvSpPr>
            <a:spLocks noGrp="1"/>
          </p:cNvSpPr>
          <p:nvPr>
            <p:ph idx="1"/>
          </p:nvPr>
        </p:nvSpPr>
        <p:spPr>
          <a:xfrm>
            <a:off x="1168757" y="1622738"/>
            <a:ext cx="9736428" cy="5998731"/>
          </a:xfrm>
        </p:spPr>
        <p:txBody>
          <a:bodyPr>
            <a:normAutofit/>
          </a:bodyPr>
          <a:lstStyle/>
          <a:p>
            <a:pPr>
              <a:buFont typeface="Wingdings" panose="05000000000000000000" pitchFamily="2" charset="2"/>
              <a:buChar char="ü"/>
            </a:pPr>
            <a:r>
              <a:rPr lang="el-GR" sz="2800" b="1" dirty="0" smtClean="0"/>
              <a:t> </a:t>
            </a:r>
            <a:r>
              <a:rPr lang="el-GR" sz="2800" b="1" dirty="0" smtClean="0">
                <a:solidFill>
                  <a:srgbClr val="7030A0"/>
                </a:solidFill>
              </a:rPr>
              <a:t>Πολεοδομικές </a:t>
            </a:r>
            <a:r>
              <a:rPr lang="el-GR" sz="2800" b="1" dirty="0">
                <a:solidFill>
                  <a:srgbClr val="7030A0"/>
                </a:solidFill>
              </a:rPr>
              <a:t>Άδειες: </a:t>
            </a:r>
            <a:r>
              <a:rPr lang="el-GR" sz="2800" dirty="0"/>
              <a:t>Συμμόρφωση με τους όρους δόμησης και χρήσης γης</a:t>
            </a:r>
            <a:r>
              <a:rPr lang="el-GR" sz="2800" dirty="0" smtClean="0"/>
              <a:t>.</a:t>
            </a:r>
          </a:p>
          <a:p>
            <a:pPr>
              <a:buFont typeface="Wingdings" panose="05000000000000000000" pitchFamily="2" charset="2"/>
              <a:buChar char="ü"/>
            </a:pPr>
            <a:r>
              <a:rPr lang="el-GR" sz="2800" b="1" dirty="0" smtClean="0"/>
              <a:t> </a:t>
            </a:r>
            <a:r>
              <a:rPr lang="el-GR" sz="2800" b="1" dirty="0" smtClean="0">
                <a:solidFill>
                  <a:srgbClr val="7030A0"/>
                </a:solidFill>
              </a:rPr>
              <a:t>Πιστοποιητικό </a:t>
            </a:r>
            <a:r>
              <a:rPr lang="el-GR" sz="2800" b="1" dirty="0">
                <a:solidFill>
                  <a:srgbClr val="7030A0"/>
                </a:solidFill>
              </a:rPr>
              <a:t>Πυροπροστασίας:</a:t>
            </a:r>
            <a:r>
              <a:rPr lang="el-GR" sz="2800" dirty="0">
                <a:solidFill>
                  <a:srgbClr val="7030A0"/>
                </a:solidFill>
              </a:rPr>
              <a:t> </a:t>
            </a:r>
            <a:r>
              <a:rPr lang="el-GR" sz="2800" dirty="0"/>
              <a:t>Έκδοση από Πυροσβεστική Υπηρεσία</a:t>
            </a:r>
            <a:r>
              <a:rPr lang="el-GR" sz="2800" dirty="0" smtClean="0"/>
              <a:t>.</a:t>
            </a:r>
          </a:p>
          <a:p>
            <a:pPr>
              <a:buFont typeface="Wingdings" panose="05000000000000000000" pitchFamily="2" charset="2"/>
              <a:buChar char="ü"/>
            </a:pPr>
            <a:r>
              <a:rPr lang="el-GR" sz="2800" b="1" dirty="0" smtClean="0"/>
              <a:t> </a:t>
            </a:r>
            <a:r>
              <a:rPr lang="el-GR" sz="2800" b="1" dirty="0" smtClean="0">
                <a:solidFill>
                  <a:srgbClr val="7030A0"/>
                </a:solidFill>
              </a:rPr>
              <a:t>Άδεια </a:t>
            </a:r>
            <a:r>
              <a:rPr lang="el-GR" sz="2800" b="1" dirty="0">
                <a:solidFill>
                  <a:srgbClr val="7030A0"/>
                </a:solidFill>
              </a:rPr>
              <a:t>Υγειονομικού Ενδιαφέροντος: </a:t>
            </a:r>
            <a:r>
              <a:rPr lang="el-GR" sz="2800" dirty="0"/>
              <a:t>Για παροχή φαγητού και ποτών</a:t>
            </a:r>
            <a:r>
              <a:rPr lang="el-GR" sz="2800" dirty="0" smtClean="0"/>
              <a:t>.</a:t>
            </a:r>
          </a:p>
          <a:p>
            <a:pPr>
              <a:buFont typeface="Wingdings" panose="05000000000000000000" pitchFamily="2" charset="2"/>
              <a:buChar char="ü"/>
            </a:pPr>
            <a:r>
              <a:rPr lang="el-GR" sz="2800" b="1" dirty="0" smtClean="0"/>
              <a:t> </a:t>
            </a:r>
            <a:r>
              <a:rPr lang="el-GR" sz="2800" b="1" dirty="0" smtClean="0">
                <a:solidFill>
                  <a:srgbClr val="7030A0"/>
                </a:solidFill>
              </a:rPr>
              <a:t>Περιβαλλοντική </a:t>
            </a:r>
            <a:r>
              <a:rPr lang="el-GR" sz="2800" b="1" dirty="0">
                <a:solidFill>
                  <a:srgbClr val="7030A0"/>
                </a:solidFill>
              </a:rPr>
              <a:t>Συμμόρφωση</a:t>
            </a:r>
            <a:r>
              <a:rPr lang="el-GR" sz="2800" b="1" dirty="0" smtClean="0">
                <a:solidFill>
                  <a:srgbClr val="7030A0"/>
                </a:solidFill>
              </a:rPr>
              <a:t>: </a:t>
            </a:r>
            <a:r>
              <a:rPr lang="el-GR" sz="2800" dirty="0" smtClean="0"/>
              <a:t>Μ.Π.Ε</a:t>
            </a:r>
            <a:r>
              <a:rPr lang="el-GR" sz="2800" dirty="0"/>
              <a:t>. (Μελέτη Περιβαλλοντικών Επιπτώσεων) </a:t>
            </a:r>
            <a:r>
              <a:rPr lang="el-GR" sz="2800" dirty="0" smtClean="0"/>
              <a:t>αν </a:t>
            </a:r>
            <a:r>
              <a:rPr lang="el-GR" sz="2800" dirty="0"/>
              <a:t>απαιτείται</a:t>
            </a:r>
            <a:r>
              <a:rPr lang="el-GR" sz="2800" dirty="0" smtClean="0"/>
              <a:t>.</a:t>
            </a:r>
          </a:p>
          <a:p>
            <a:pPr>
              <a:buFont typeface="Wingdings" panose="05000000000000000000" pitchFamily="2" charset="2"/>
              <a:buChar char="ü"/>
            </a:pPr>
            <a:r>
              <a:rPr lang="el-GR" sz="2800" b="1" dirty="0" smtClean="0">
                <a:solidFill>
                  <a:srgbClr val="7030A0"/>
                </a:solidFill>
              </a:rPr>
              <a:t> Ασφάλιση </a:t>
            </a:r>
            <a:r>
              <a:rPr lang="el-GR" sz="2800" b="1" dirty="0">
                <a:solidFill>
                  <a:srgbClr val="7030A0"/>
                </a:solidFill>
              </a:rPr>
              <a:t>Αστικής Ευθύνης: </a:t>
            </a:r>
            <a:r>
              <a:rPr lang="el-GR" sz="2800" dirty="0"/>
              <a:t>Σε ορισμένες περιπτώσεις.</a:t>
            </a:r>
            <a:endParaRPr lang="el-GR" sz="2800" dirty="0" smtClean="0"/>
          </a:p>
        </p:txBody>
      </p:sp>
    </p:spTree>
    <p:extLst>
      <p:ext uri="{BB962C8B-B14F-4D97-AF65-F5344CB8AC3E}">
        <p14:creationId xmlns:p14="http://schemas.microsoft.com/office/powerpoint/2010/main" val="2087675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404" y="309923"/>
            <a:ext cx="10058400" cy="1371600"/>
          </a:xfrm>
        </p:spPr>
        <p:txBody>
          <a:bodyPr>
            <a:normAutofit/>
          </a:bodyPr>
          <a:lstStyle/>
          <a:p>
            <a:pPr algn="ctr"/>
            <a:r>
              <a:rPr lang="el-GR" sz="3200" b="1" dirty="0">
                <a:solidFill>
                  <a:srgbClr val="C00000"/>
                </a:solidFill>
              </a:rPr>
              <a:t>Κανονισμοί Λειτουργίας</a:t>
            </a:r>
            <a:endParaRPr lang="en-US" sz="3200" b="1" dirty="0">
              <a:solidFill>
                <a:srgbClr val="C00000"/>
              </a:solidFill>
            </a:endParaRPr>
          </a:p>
        </p:txBody>
      </p:sp>
      <p:sp>
        <p:nvSpPr>
          <p:cNvPr id="4" name="Rectangle 1"/>
          <p:cNvSpPr>
            <a:spLocks noGrp="1" noChangeArrowheads="1"/>
          </p:cNvSpPr>
          <p:nvPr>
            <p:ph idx="1"/>
          </p:nvPr>
        </p:nvSpPr>
        <p:spPr bwMode="auto">
          <a:xfrm>
            <a:off x="1233598" y="1399834"/>
            <a:ext cx="9983899"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l-GR" altLang="en-US" sz="2800" b="1" i="0" u="none" strike="noStrike" cap="none" normalizeH="0" baseline="0" dirty="0" smtClean="0">
                <a:ln>
                  <a:noFill/>
                </a:ln>
                <a:solidFill>
                  <a:schemeClr val="tx1"/>
                </a:solidFill>
                <a:effectLst/>
              </a:rPr>
              <a:t> </a:t>
            </a:r>
            <a:r>
              <a:rPr kumimoji="0" lang="en-US" altLang="en-US" sz="2800" b="1" i="0" u="none" strike="noStrike" cap="none" normalizeH="0" baseline="0" dirty="0" smtClean="0">
                <a:ln>
                  <a:noFill/>
                </a:ln>
                <a:solidFill>
                  <a:schemeClr val="tx1"/>
                </a:solidFill>
                <a:effectLst/>
              </a:rPr>
              <a:t>Κα</a:t>
            </a:r>
            <a:r>
              <a:rPr kumimoji="0" lang="en-US" altLang="en-US" sz="2800" b="1" i="0" u="none" strike="noStrike" cap="none" normalizeH="0" baseline="0" dirty="0" err="1" smtClean="0">
                <a:ln>
                  <a:noFill/>
                </a:ln>
                <a:solidFill>
                  <a:schemeClr val="tx1"/>
                </a:solidFill>
                <a:effectLst/>
              </a:rPr>
              <a:t>τάτ</a:t>
            </a:r>
            <a:r>
              <a:rPr kumimoji="0" lang="en-US" altLang="en-US" sz="2800" b="1" i="0" u="none" strike="noStrike" cap="none" normalizeH="0" baseline="0" dirty="0" smtClean="0">
                <a:ln>
                  <a:noFill/>
                </a:ln>
                <a:solidFill>
                  <a:schemeClr val="tx1"/>
                </a:solidFill>
                <a:effectLst/>
              </a:rPr>
              <a:t>αξη Ξενοδοχείων</a:t>
            </a:r>
            <a:r>
              <a:rPr kumimoji="0" lang="en-US" altLang="en-US" sz="2800" b="0" i="0" u="none" strike="noStrike" cap="none" normalizeH="0" baseline="0" dirty="0" smtClean="0">
                <a:ln>
                  <a:noFill/>
                </a:ln>
                <a:solidFill>
                  <a:schemeClr val="tx1"/>
                </a:solidFill>
                <a:effectLst/>
              </a:rPr>
              <a:t>:</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smtClean="0">
                <a:ln>
                  <a:noFill/>
                </a:ln>
                <a:solidFill>
                  <a:schemeClr val="tx1"/>
                </a:solidFill>
                <a:effectLst/>
              </a:rPr>
              <a:t>Από </a:t>
            </a:r>
            <a:r>
              <a:rPr kumimoji="0" lang="en-US" altLang="en-US" sz="2600" b="0" i="0" u="none" strike="noStrike" cap="none" normalizeH="0" baseline="0" dirty="0" err="1" smtClean="0">
                <a:ln>
                  <a:noFill/>
                </a:ln>
                <a:solidFill>
                  <a:schemeClr val="tx1"/>
                </a:solidFill>
                <a:effectLst/>
              </a:rPr>
              <a:t>το</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Ξενοδοχει</a:t>
            </a:r>
            <a:r>
              <a:rPr kumimoji="0" lang="en-US" altLang="en-US" sz="2600" b="0" i="0" u="none" strike="noStrike" cap="none" normalizeH="0" baseline="0" dirty="0" smtClean="0">
                <a:ln>
                  <a:noFill/>
                </a:ln>
                <a:solidFill>
                  <a:schemeClr val="tx1"/>
                </a:solidFill>
                <a:effectLst/>
              </a:rPr>
              <a:t>ακό Επιμελητήριο Ελλάδος (ΞΕΕ).</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Βάσει</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συστήμ</a:t>
            </a:r>
            <a:r>
              <a:rPr kumimoji="0" lang="en-US" altLang="en-US" sz="2600" b="0" i="0" u="none" strike="noStrike" cap="none" normalizeH="0" baseline="0" dirty="0" smtClean="0">
                <a:ln>
                  <a:noFill/>
                </a:ln>
                <a:solidFill>
                  <a:schemeClr val="tx1"/>
                </a:solidFill>
                <a:effectLst/>
              </a:rPr>
              <a:t>ατος Αστέρων (1 έως 5 αστέρια</a:t>
            </a:r>
            <a:r>
              <a:rPr kumimoji="0" lang="en-US" altLang="en-US" sz="2600" b="0" i="0" u="none" strike="noStrike" cap="none" normalizeH="0" baseline="0" dirty="0" smtClean="0">
                <a:ln>
                  <a:noFill/>
                </a:ln>
                <a:solidFill>
                  <a:schemeClr val="tx1"/>
                </a:solidFill>
                <a:effectLst/>
              </a:rPr>
              <a:t>).</a:t>
            </a:r>
            <a:endParaRPr kumimoji="0" lang="el-GR" altLang="en-US" sz="2600" b="0" i="0" u="none" strike="noStrike" cap="none" normalizeH="0" baseline="0" dirty="0" smtClean="0">
              <a:ln>
                <a:noFill/>
              </a:ln>
              <a:solidFill>
                <a:schemeClr val="tx1"/>
              </a:solidFill>
              <a:effectLst/>
            </a:endParaRPr>
          </a:p>
          <a:p>
            <a:pPr marL="548640" lvl="2" indent="0" eaLnBrk="0" fontAlgn="base" hangingPunct="0">
              <a:spcBef>
                <a:spcPct val="0"/>
              </a:spcBef>
              <a:spcAft>
                <a:spcPct val="0"/>
              </a:spcAft>
              <a:buClrTx/>
              <a:buFontTx/>
              <a:buChar char="•"/>
            </a:pPr>
            <a:endParaRPr kumimoji="0" lang="en-US" altLang="en-US" sz="2600" b="0" i="0" u="none" strike="noStrike" cap="none" normalizeH="0" baseline="0" dirty="0" smtClean="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l-GR" altLang="en-US" sz="2800" b="1" i="0" u="none" strike="noStrike" cap="none" normalizeH="0" baseline="0" dirty="0" smtClean="0">
                <a:ln>
                  <a:noFill/>
                </a:ln>
                <a:solidFill>
                  <a:schemeClr val="tx1"/>
                </a:solidFill>
                <a:effectLst/>
              </a:rPr>
              <a:t> </a:t>
            </a:r>
            <a:r>
              <a:rPr kumimoji="0" lang="en-US" altLang="en-US" sz="2800" b="1" i="0" u="none" strike="noStrike" cap="none" normalizeH="0" baseline="0" dirty="0" smtClean="0">
                <a:ln>
                  <a:noFill/>
                </a:ln>
                <a:solidFill>
                  <a:schemeClr val="tx1"/>
                </a:solidFill>
                <a:effectLst/>
              </a:rPr>
              <a:t>Υπ</a:t>
            </a:r>
            <a:r>
              <a:rPr kumimoji="0" lang="en-US" altLang="en-US" sz="2800" b="1" i="0" u="none" strike="noStrike" cap="none" normalizeH="0" baseline="0" dirty="0" err="1" smtClean="0">
                <a:ln>
                  <a:noFill/>
                </a:ln>
                <a:solidFill>
                  <a:schemeClr val="tx1"/>
                </a:solidFill>
                <a:effectLst/>
              </a:rPr>
              <a:t>οχρεωτικές</a:t>
            </a:r>
            <a:r>
              <a:rPr kumimoji="0" lang="en-US" altLang="en-US" sz="2800" b="1" i="0" u="none" strike="noStrike" cap="none" normalizeH="0" baseline="0" dirty="0" smtClean="0">
                <a:ln>
                  <a:noFill/>
                </a:ln>
                <a:solidFill>
                  <a:schemeClr val="tx1"/>
                </a:solidFill>
                <a:effectLst/>
              </a:rPr>
              <a:t> Υπ</a:t>
            </a:r>
            <a:r>
              <a:rPr kumimoji="0" lang="en-US" altLang="en-US" sz="2800" b="1" i="0" u="none" strike="noStrike" cap="none" normalizeH="0" baseline="0" dirty="0" err="1" smtClean="0">
                <a:ln>
                  <a:noFill/>
                </a:ln>
                <a:solidFill>
                  <a:schemeClr val="tx1"/>
                </a:solidFill>
                <a:effectLst/>
              </a:rPr>
              <a:t>ηρεσίες</a:t>
            </a:r>
            <a:r>
              <a:rPr kumimoji="0" lang="en-US" altLang="en-US" sz="2800" b="1" i="0" u="none" strike="noStrike" cap="none" normalizeH="0" baseline="0" dirty="0" smtClean="0">
                <a:ln>
                  <a:noFill/>
                </a:ln>
                <a:solidFill>
                  <a:schemeClr val="tx1"/>
                </a:solidFill>
                <a:effectLst/>
              </a:rPr>
              <a:t> </a:t>
            </a:r>
            <a:r>
              <a:rPr kumimoji="0" lang="en-US" altLang="en-US" sz="2800" b="1" i="0" u="none" strike="noStrike" cap="none" normalizeH="0" baseline="0" dirty="0" err="1" smtClean="0">
                <a:ln>
                  <a:noFill/>
                </a:ln>
                <a:solidFill>
                  <a:schemeClr val="tx1"/>
                </a:solidFill>
                <a:effectLst/>
              </a:rPr>
              <a:t>Ανά</a:t>
            </a:r>
            <a:r>
              <a:rPr kumimoji="0" lang="en-US" altLang="en-US" sz="2800" b="1" i="0" u="none" strike="noStrike" cap="none" normalizeH="0" baseline="0" dirty="0" smtClean="0">
                <a:ln>
                  <a:noFill/>
                </a:ln>
                <a:solidFill>
                  <a:schemeClr val="tx1"/>
                </a:solidFill>
                <a:effectLst/>
              </a:rPr>
              <a:t> Κα</a:t>
            </a:r>
            <a:r>
              <a:rPr kumimoji="0" lang="en-US" altLang="en-US" sz="2800" b="1" i="0" u="none" strike="noStrike" cap="none" normalizeH="0" baseline="0" dirty="0" err="1" smtClean="0">
                <a:ln>
                  <a:noFill/>
                </a:ln>
                <a:solidFill>
                  <a:schemeClr val="tx1"/>
                </a:solidFill>
                <a:effectLst/>
              </a:rPr>
              <a:t>τηγορί</a:t>
            </a:r>
            <a:r>
              <a:rPr kumimoji="0" lang="en-US" altLang="en-US" sz="2800" b="1" i="0" u="none" strike="noStrike" cap="none" normalizeH="0" baseline="0" dirty="0" smtClean="0">
                <a:ln>
                  <a:noFill/>
                </a:ln>
                <a:solidFill>
                  <a:schemeClr val="tx1"/>
                </a:solidFill>
                <a:effectLst/>
              </a:rPr>
              <a:t>α</a:t>
            </a:r>
            <a:r>
              <a:rPr kumimoji="0" lang="en-US" altLang="en-US" sz="2800" b="0" i="0" u="none" strike="noStrike" cap="none" normalizeH="0" baseline="0" dirty="0" smtClean="0">
                <a:ln>
                  <a:noFill/>
                </a:ln>
                <a:solidFill>
                  <a:schemeClr val="tx1"/>
                </a:solidFill>
                <a:effectLst/>
              </a:rPr>
              <a:t>:</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Ρεσεψιόν</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με</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συγκεκριμένο</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ωράριο</a:t>
            </a:r>
            <a:endParaRPr kumimoji="0" lang="en-US" altLang="en-US" sz="2600" b="0" i="0" u="none" strike="noStrike" cap="none" normalizeH="0" baseline="0" dirty="0" smtClean="0">
              <a:ln>
                <a:noFill/>
              </a:ln>
              <a:solidFill>
                <a:schemeClr val="tx1"/>
              </a:solidFill>
              <a:effectLst/>
            </a:endParaRP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smtClean="0">
                <a:ln>
                  <a:noFill/>
                </a:ln>
                <a:solidFill>
                  <a:schemeClr val="tx1"/>
                </a:solidFill>
                <a:effectLst/>
              </a:rPr>
              <a:t>Κα</a:t>
            </a:r>
            <a:r>
              <a:rPr kumimoji="0" lang="en-US" altLang="en-US" sz="2600" b="0" i="0" u="none" strike="noStrike" cap="none" normalizeH="0" baseline="0" dirty="0" err="1" smtClean="0">
                <a:ln>
                  <a:noFill/>
                </a:ln>
                <a:solidFill>
                  <a:schemeClr val="tx1"/>
                </a:solidFill>
                <a:effectLst/>
              </a:rPr>
              <a:t>θημερινή</a:t>
            </a:r>
            <a:r>
              <a:rPr kumimoji="0" lang="en-US" altLang="en-US" sz="2600" b="0" i="0" u="none" strike="noStrike" cap="none" normalizeH="0" baseline="0" dirty="0" smtClean="0">
                <a:ln>
                  <a:noFill/>
                </a:ln>
                <a:solidFill>
                  <a:schemeClr val="tx1"/>
                </a:solidFill>
                <a:effectLst/>
              </a:rPr>
              <a:t> καθα</a:t>
            </a:r>
            <a:r>
              <a:rPr kumimoji="0" lang="en-US" altLang="en-US" sz="2600" b="0" i="0" u="none" strike="noStrike" cap="none" normalizeH="0" baseline="0" dirty="0" err="1" smtClean="0">
                <a:ln>
                  <a:noFill/>
                </a:ln>
                <a:solidFill>
                  <a:schemeClr val="tx1"/>
                </a:solidFill>
                <a:effectLst/>
              </a:rPr>
              <a:t>ριότητ</a:t>
            </a:r>
            <a:r>
              <a:rPr kumimoji="0" lang="en-US" altLang="en-US" sz="2600" b="0" i="0" u="none" strike="noStrike" cap="none" normalizeH="0" baseline="0" dirty="0" smtClean="0">
                <a:ln>
                  <a:noFill/>
                </a:ln>
                <a:solidFill>
                  <a:schemeClr val="tx1"/>
                </a:solidFill>
                <a:effectLst/>
              </a:rPr>
              <a:t>α</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Πρωινό</a:t>
            </a:r>
            <a:r>
              <a:rPr kumimoji="0" lang="en-US" altLang="en-US" sz="2600" b="0" i="0" u="none" strike="noStrike" cap="none" normalizeH="0" baseline="0" dirty="0" smtClean="0">
                <a:ln>
                  <a:noFill/>
                </a:ln>
                <a:solidFill>
                  <a:schemeClr val="tx1"/>
                </a:solidFill>
                <a:effectLst/>
              </a:rPr>
              <a:t> όπ</a:t>
            </a:r>
            <a:r>
              <a:rPr kumimoji="0" lang="en-US" altLang="en-US" sz="2600" b="0" i="0" u="none" strike="noStrike" cap="none" normalizeH="0" baseline="0" dirty="0" err="1" smtClean="0">
                <a:ln>
                  <a:noFill/>
                </a:ln>
                <a:solidFill>
                  <a:schemeClr val="tx1"/>
                </a:solidFill>
                <a:effectLst/>
              </a:rPr>
              <a:t>ου</a:t>
            </a:r>
            <a:r>
              <a:rPr kumimoji="0" lang="en-US"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smtClean="0">
                <a:ln>
                  <a:noFill/>
                </a:ln>
                <a:solidFill>
                  <a:schemeClr val="tx1"/>
                </a:solidFill>
                <a:effectLst/>
              </a:rPr>
              <a:t>απα</a:t>
            </a:r>
            <a:r>
              <a:rPr kumimoji="0" lang="en-US" altLang="en-US" sz="2600" b="0" i="0" u="none" strike="noStrike" cap="none" normalizeH="0" baseline="0" dirty="0" err="1" smtClean="0">
                <a:ln>
                  <a:noFill/>
                </a:ln>
                <a:solidFill>
                  <a:schemeClr val="tx1"/>
                </a:solidFill>
                <a:effectLst/>
              </a:rPr>
              <a:t>ιτείτ</a:t>
            </a:r>
            <a:r>
              <a:rPr kumimoji="0" lang="en-US" altLang="en-US" sz="2600" b="0" i="0" u="none" strike="noStrike" cap="none" normalizeH="0" baseline="0" dirty="0" smtClean="0">
                <a:ln>
                  <a:noFill/>
                </a:ln>
                <a:solidFill>
                  <a:schemeClr val="tx1"/>
                </a:solidFill>
                <a:effectLst/>
              </a:rPr>
              <a:t>αι</a:t>
            </a:r>
            <a:endParaRPr kumimoji="0" lang="el-GR" altLang="en-US" sz="2600" b="0" i="0" u="none" strike="noStrike" cap="none" normalizeH="0" baseline="0" dirty="0" smtClean="0">
              <a:ln>
                <a:noFill/>
              </a:ln>
              <a:solidFill>
                <a:schemeClr val="tx1"/>
              </a:solidFill>
              <a:effectLst/>
            </a:endParaRPr>
          </a:p>
          <a:p>
            <a:pPr marL="548640" lvl="2" indent="0" eaLnBrk="0" fontAlgn="base" hangingPunct="0">
              <a:spcBef>
                <a:spcPct val="0"/>
              </a:spcBef>
              <a:spcAft>
                <a:spcPct val="0"/>
              </a:spcAft>
              <a:buClrTx/>
              <a:buFontTx/>
              <a:buChar char="•"/>
            </a:pPr>
            <a:endParaRPr kumimoji="0" lang="en-US" altLang="en-US" sz="2600" b="0" i="0" u="none" strike="noStrike" cap="none" normalizeH="0" baseline="0" dirty="0" smtClean="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l-GR" altLang="en-US" sz="2800" b="1" i="0" u="none" strike="noStrike" cap="none" normalizeH="0" baseline="0" dirty="0" smtClean="0">
                <a:ln>
                  <a:noFill/>
                </a:ln>
                <a:solidFill>
                  <a:schemeClr val="tx1"/>
                </a:solidFill>
                <a:effectLst/>
              </a:rPr>
              <a:t> </a:t>
            </a:r>
            <a:r>
              <a:rPr kumimoji="0" lang="en-US" altLang="en-US" sz="2800" b="1" i="0" u="none" strike="noStrike" cap="none" normalizeH="0" baseline="0" dirty="0" err="1" smtClean="0">
                <a:ln>
                  <a:noFill/>
                </a:ln>
                <a:solidFill>
                  <a:schemeClr val="tx1"/>
                </a:solidFill>
                <a:effectLst/>
              </a:rPr>
              <a:t>Προστ</a:t>
            </a:r>
            <a:r>
              <a:rPr kumimoji="0" lang="en-US" altLang="en-US" sz="2800" b="1" i="0" u="none" strike="noStrike" cap="none" normalizeH="0" baseline="0" dirty="0" smtClean="0">
                <a:ln>
                  <a:noFill/>
                </a:ln>
                <a:solidFill>
                  <a:schemeClr val="tx1"/>
                </a:solidFill>
                <a:effectLst/>
              </a:rPr>
              <a:t>ασία Καταναλωτή</a:t>
            </a:r>
            <a:r>
              <a:rPr kumimoji="0" lang="en-US" altLang="en-US" sz="2800" b="0" i="0" u="none" strike="noStrike" cap="none" normalizeH="0" baseline="0" dirty="0" smtClean="0">
                <a:ln>
                  <a:noFill/>
                </a:ln>
                <a:solidFill>
                  <a:schemeClr val="tx1"/>
                </a:solidFill>
                <a:effectLst/>
              </a:rPr>
              <a:t>:</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Δι</a:t>
            </a:r>
            <a:r>
              <a:rPr kumimoji="0" lang="en-US" altLang="en-US" sz="2600" b="0" i="0" u="none" strike="noStrike" cap="none" normalizeH="0" baseline="0" dirty="0" smtClean="0">
                <a:ln>
                  <a:noFill/>
                </a:ln>
                <a:solidFill>
                  <a:schemeClr val="tx1"/>
                </a:solidFill>
                <a:effectLst/>
              </a:rPr>
              <a:t>αφάνεια στις τιμές (αναρτημένοι τιμοκατάλογοι).</a:t>
            </a:r>
          </a:p>
          <a:p>
            <a:pPr marL="548640" lvl="2" indent="0" eaLnBrk="0" fontAlgn="base" hangingPunct="0">
              <a:spcBef>
                <a:spcPct val="0"/>
              </a:spcBef>
              <a:spcAft>
                <a:spcPct val="0"/>
              </a:spcAft>
              <a:buClrTx/>
              <a:buFontTx/>
              <a:buChar char="•"/>
            </a:pPr>
            <a:r>
              <a:rPr kumimoji="0" lang="el-GR" altLang="en-US" sz="2600" b="0" i="0" u="none" strike="noStrike" cap="none" normalizeH="0" baseline="0" dirty="0" smtClean="0">
                <a:ln>
                  <a:noFill/>
                </a:ln>
                <a:solidFill>
                  <a:schemeClr val="tx1"/>
                </a:solidFill>
                <a:effectLst/>
              </a:rPr>
              <a:t> </a:t>
            </a:r>
            <a:r>
              <a:rPr kumimoji="0" lang="en-US" altLang="en-US" sz="2600" b="0" i="0" u="none" strike="noStrike" cap="none" normalizeH="0" baseline="0" dirty="0" err="1" smtClean="0">
                <a:ln>
                  <a:noFill/>
                </a:ln>
                <a:solidFill>
                  <a:schemeClr val="tx1"/>
                </a:solidFill>
                <a:effectLst/>
              </a:rPr>
              <a:t>Δίκ</a:t>
            </a:r>
            <a:r>
              <a:rPr kumimoji="0" lang="en-US" altLang="en-US" sz="2600" b="0" i="0" u="none" strike="noStrike" cap="none" normalizeH="0" baseline="0" dirty="0" smtClean="0">
                <a:ln>
                  <a:noFill/>
                </a:ln>
                <a:solidFill>
                  <a:schemeClr val="tx1"/>
                </a:solidFill>
                <a:effectLst/>
              </a:rPr>
              <a:t>αιο εμπορικών πρακτικών (Αγορανομικός Κώδικας).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759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3900" y="553791"/>
            <a:ext cx="10951340" cy="1371600"/>
          </a:xfrm>
        </p:spPr>
        <p:txBody>
          <a:bodyPr>
            <a:normAutofit/>
          </a:bodyPr>
          <a:lstStyle/>
          <a:p>
            <a:r>
              <a:rPr lang="el-GR" sz="3200" b="1" dirty="0" smtClean="0">
                <a:solidFill>
                  <a:srgbClr val="C00000"/>
                </a:solidFill>
              </a:rPr>
              <a:t>Υποχρεώσεις Ξενοδοχειακών Επιχειρήσεων</a:t>
            </a:r>
            <a:r>
              <a:rPr lang="el-GR" sz="3200" b="1" dirty="0">
                <a:solidFill>
                  <a:srgbClr val="C00000"/>
                </a:solidFill>
              </a:rPr>
              <a:t/>
            </a:r>
            <a:br>
              <a:rPr lang="el-GR" sz="3200" b="1" dirty="0">
                <a:solidFill>
                  <a:srgbClr val="C00000"/>
                </a:solidFill>
              </a:rPr>
            </a:br>
            <a:endParaRPr lang="en-US" sz="3200" b="1" dirty="0">
              <a:solidFill>
                <a:srgbClr val="C00000"/>
              </a:solidFill>
            </a:endParaRPr>
          </a:p>
        </p:txBody>
      </p:sp>
      <p:sp>
        <p:nvSpPr>
          <p:cNvPr id="5" name="Rectangle 1"/>
          <p:cNvSpPr>
            <a:spLocks noGrp="1" noChangeArrowheads="1"/>
          </p:cNvSpPr>
          <p:nvPr>
            <p:ph idx="1"/>
          </p:nvPr>
        </p:nvSpPr>
        <p:spPr bwMode="auto">
          <a:xfrm>
            <a:off x="1066799" y="1531239"/>
            <a:ext cx="10421155"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2"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1" i="0" u="none" strike="noStrike" cap="none" normalizeH="0" baseline="0" dirty="0" err="1" smtClean="0">
                <a:ln>
                  <a:noFill/>
                </a:ln>
                <a:solidFill>
                  <a:srgbClr val="0070C0"/>
                </a:solidFill>
                <a:effectLst/>
              </a:rPr>
              <a:t>Φορολογικές</a:t>
            </a:r>
            <a:r>
              <a:rPr kumimoji="0" lang="en-US" altLang="en-US" sz="2800" b="1" i="0" u="none" strike="noStrike" cap="none" normalizeH="0" baseline="0" dirty="0" smtClean="0">
                <a:ln>
                  <a:noFill/>
                </a:ln>
                <a:solidFill>
                  <a:srgbClr val="0070C0"/>
                </a:solidFill>
                <a:effectLst/>
              </a:rPr>
              <a:t> Υπ</a:t>
            </a:r>
            <a:r>
              <a:rPr kumimoji="0" lang="en-US" altLang="en-US" sz="2800" b="1" i="0" u="none" strike="noStrike" cap="none" normalizeH="0" baseline="0" dirty="0" err="1" smtClean="0">
                <a:ln>
                  <a:noFill/>
                </a:ln>
                <a:solidFill>
                  <a:srgbClr val="0070C0"/>
                </a:solidFill>
                <a:effectLst/>
              </a:rPr>
              <a:t>οχρεώσεις</a:t>
            </a:r>
            <a:r>
              <a:rPr kumimoji="0" lang="en-US" altLang="en-US" sz="2800" b="0" i="0" u="none" strike="noStrike" cap="none" normalizeH="0" baseline="0" dirty="0" smtClean="0">
                <a:ln>
                  <a:noFill/>
                </a:ln>
                <a:solidFill>
                  <a:srgbClr val="0070C0"/>
                </a:solidFill>
                <a:effectLst/>
              </a:rPr>
              <a:t>:</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Έκδοση</a:t>
            </a:r>
            <a:r>
              <a:rPr kumimoji="0" lang="en-US" altLang="en-US" sz="2800" b="0" i="0" u="none" strike="noStrike" cap="none" normalizeH="0" baseline="0" dirty="0" smtClean="0">
                <a:ln>
                  <a:noFill/>
                </a:ln>
                <a:solidFill>
                  <a:schemeClr val="tx1"/>
                </a:solidFill>
                <a:effectLst/>
              </a:rPr>
              <a:t> απ</a:t>
            </a:r>
            <a:r>
              <a:rPr kumimoji="0" lang="en-US" altLang="en-US" sz="2800" b="0" i="0" u="none" strike="noStrike" cap="none" normalizeH="0" baseline="0" dirty="0" err="1" smtClean="0">
                <a:ln>
                  <a:noFill/>
                </a:ln>
                <a:solidFill>
                  <a:schemeClr val="tx1"/>
                </a:solidFill>
                <a:effectLst/>
              </a:rPr>
              <a:t>οδείξεων</a:t>
            </a:r>
            <a:r>
              <a:rPr kumimoji="0" lang="en-US" altLang="en-US" sz="2800" b="0" i="0" u="none" strike="noStrike" cap="none" normalizeH="0" baseline="0" dirty="0" smtClean="0">
                <a:ln>
                  <a:noFill/>
                </a:ln>
                <a:solidFill>
                  <a:schemeClr val="tx1"/>
                </a:solidFill>
                <a:effectLst/>
              </a:rPr>
              <a:t> και </a:t>
            </a:r>
            <a:r>
              <a:rPr kumimoji="0" lang="en-US" altLang="en-US" sz="2800" b="0" i="0" u="none" strike="noStrike" cap="none" normalizeH="0" baseline="0" dirty="0" err="1" smtClean="0">
                <a:ln>
                  <a:noFill/>
                </a:ln>
                <a:solidFill>
                  <a:schemeClr val="tx1"/>
                </a:solidFill>
                <a:effectLst/>
              </a:rPr>
              <a:t>τιμολογίων</a:t>
            </a:r>
            <a:r>
              <a:rPr kumimoji="0" lang="en-US" altLang="en-US" sz="2800" b="0" i="0" u="none" strike="noStrike" cap="none" normalizeH="0" baseline="0" dirty="0" smtClean="0">
                <a:ln>
                  <a:noFill/>
                </a:ln>
                <a:solidFill>
                  <a:schemeClr val="tx1"/>
                </a:solidFill>
                <a:effectLst/>
              </a:rPr>
              <a:t>.</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smtClean="0">
                <a:ln>
                  <a:noFill/>
                </a:ln>
                <a:solidFill>
                  <a:schemeClr val="tx1"/>
                </a:solidFill>
                <a:effectLst/>
              </a:rPr>
              <a:t>Υποβ</a:t>
            </a:r>
            <a:r>
              <a:rPr kumimoji="0" lang="en-US" altLang="en-US" sz="2800" b="0" i="0" u="none" strike="noStrike" cap="none" normalizeH="0" baseline="0" dirty="0" err="1" smtClean="0">
                <a:ln>
                  <a:noFill/>
                </a:ln>
                <a:solidFill>
                  <a:schemeClr val="tx1"/>
                </a:solidFill>
                <a:effectLst/>
              </a:rPr>
              <a:t>ολή</a:t>
            </a:r>
            <a:r>
              <a:rPr kumimoji="0" lang="en-US" altLang="en-US" sz="2800" b="0" i="0" u="none" strike="noStrike" cap="none" normalizeH="0" baseline="0" dirty="0" smtClean="0">
                <a:ln>
                  <a:noFill/>
                </a:ln>
                <a:solidFill>
                  <a:schemeClr val="tx1"/>
                </a:solidFill>
                <a:effectLst/>
              </a:rPr>
              <a:t> </a:t>
            </a:r>
            <a:r>
              <a:rPr kumimoji="0" lang="en-US" altLang="en-US" sz="2800" b="0" i="0" u="none" strike="noStrike" cap="none" normalizeH="0" baseline="0" dirty="0" err="1" smtClean="0">
                <a:ln>
                  <a:noFill/>
                </a:ln>
                <a:solidFill>
                  <a:schemeClr val="tx1"/>
                </a:solidFill>
                <a:effectLst/>
              </a:rPr>
              <a:t>δηλώσεων</a:t>
            </a:r>
            <a:r>
              <a:rPr kumimoji="0" lang="en-US" altLang="en-US" sz="2800" b="0" i="0" u="none" strike="noStrike" cap="none" normalizeH="0" baseline="0" dirty="0" smtClean="0">
                <a:ln>
                  <a:noFill/>
                </a:ln>
                <a:solidFill>
                  <a:schemeClr val="tx1"/>
                </a:solidFill>
                <a:effectLst/>
              </a:rPr>
              <a:t> ΦΠΑ και </a:t>
            </a:r>
            <a:r>
              <a:rPr kumimoji="0" lang="en-US" altLang="en-US" sz="2800" b="0" i="0" u="none" strike="noStrike" cap="none" normalizeH="0" baseline="0" dirty="0" err="1" smtClean="0">
                <a:ln>
                  <a:noFill/>
                </a:ln>
                <a:solidFill>
                  <a:schemeClr val="tx1"/>
                </a:solidFill>
                <a:effectLst/>
              </a:rPr>
              <a:t>Φόρου</a:t>
            </a:r>
            <a:r>
              <a:rPr kumimoji="0" lang="en-US" altLang="en-US" sz="2800" b="0" i="0" u="none" strike="noStrike" cap="none" normalizeH="0" baseline="0" dirty="0" smtClean="0">
                <a:ln>
                  <a:noFill/>
                </a:ln>
                <a:solidFill>
                  <a:schemeClr val="tx1"/>
                </a:solidFill>
                <a:effectLst/>
              </a:rPr>
              <a:t> </a:t>
            </a:r>
            <a:r>
              <a:rPr kumimoji="0" lang="en-US" altLang="en-US" sz="2800" b="0" i="0" u="none" strike="noStrike" cap="none" normalizeH="0" baseline="0" dirty="0" err="1" smtClean="0">
                <a:ln>
                  <a:noFill/>
                </a:ln>
                <a:solidFill>
                  <a:schemeClr val="tx1"/>
                </a:solidFill>
                <a:effectLst/>
              </a:rPr>
              <a:t>Εισοδήμ</a:t>
            </a:r>
            <a:r>
              <a:rPr kumimoji="0" lang="en-US" altLang="en-US" sz="2800" b="0" i="0" u="none" strike="noStrike" cap="none" normalizeH="0" baseline="0" dirty="0" smtClean="0">
                <a:ln>
                  <a:noFill/>
                </a:ln>
                <a:solidFill>
                  <a:schemeClr val="tx1"/>
                </a:solidFill>
                <a:effectLst/>
              </a:rPr>
              <a:t>ατος.</a:t>
            </a:r>
            <a:endParaRPr kumimoji="0" lang="el-GR" altLang="en-US" sz="2800" b="0" i="0" u="none" strike="noStrike" cap="none" normalizeH="0" baseline="0" dirty="0" smtClean="0">
              <a:ln>
                <a:noFill/>
              </a:ln>
              <a:solidFill>
                <a:schemeClr val="tx1"/>
              </a:solidFill>
              <a:effectLst/>
            </a:endParaRPr>
          </a:p>
          <a:p>
            <a:pPr lvl="1" eaLnBrk="0" fontAlgn="base" hangingPunct="0">
              <a:spcBef>
                <a:spcPct val="0"/>
              </a:spcBef>
              <a:spcAft>
                <a:spcPct val="0"/>
              </a:spcAft>
              <a:buClrTx/>
              <a:buFont typeface="Wingdings" panose="05000000000000000000" pitchFamily="2" charset="2"/>
              <a:buChar char="ü"/>
            </a:pPr>
            <a:endParaRPr kumimoji="0" lang="en-US" altLang="en-US" sz="2800" b="0" i="0" u="none" strike="noStrike" cap="none" normalizeH="0" baseline="0" dirty="0" smtClean="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1" i="0" u="none" strike="noStrike" cap="none" normalizeH="0" baseline="0" dirty="0" err="1" smtClean="0">
                <a:ln>
                  <a:noFill/>
                </a:ln>
                <a:solidFill>
                  <a:srgbClr val="0070C0"/>
                </a:solidFill>
                <a:effectLst/>
              </a:rPr>
              <a:t>Ασφ</a:t>
            </a:r>
            <a:r>
              <a:rPr kumimoji="0" lang="en-US" altLang="en-US" sz="2800" b="1" i="0" u="none" strike="noStrike" cap="none" normalizeH="0" baseline="0" dirty="0" smtClean="0">
                <a:ln>
                  <a:noFill/>
                </a:ln>
                <a:solidFill>
                  <a:srgbClr val="0070C0"/>
                </a:solidFill>
                <a:effectLst/>
              </a:rPr>
              <a:t>αλιστικές Υποχρεώσεις</a:t>
            </a:r>
            <a:r>
              <a:rPr kumimoji="0" lang="en-US" altLang="en-US" sz="2800" b="0" i="0" u="none" strike="noStrike" cap="none" normalizeH="0" baseline="0" dirty="0" smtClean="0">
                <a:ln>
                  <a:noFill/>
                </a:ln>
                <a:solidFill>
                  <a:srgbClr val="0070C0"/>
                </a:solidFill>
                <a:effectLst/>
              </a:rPr>
              <a:t>:</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Εγγρ</a:t>
            </a:r>
            <a:r>
              <a:rPr kumimoji="0" lang="en-US" altLang="en-US" sz="2800" b="0" i="0" u="none" strike="noStrike" cap="none" normalizeH="0" baseline="0" dirty="0" smtClean="0">
                <a:ln>
                  <a:noFill/>
                </a:ln>
                <a:solidFill>
                  <a:schemeClr val="tx1"/>
                </a:solidFill>
                <a:effectLst/>
              </a:rPr>
              <a:t>αφή εργαζομένων στον ΕΦΚΑ.</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smtClean="0">
                <a:ln>
                  <a:noFill/>
                </a:ln>
                <a:solidFill>
                  <a:schemeClr val="tx1"/>
                </a:solidFill>
                <a:effectLst/>
              </a:rPr>
              <a:t>Καταβ</a:t>
            </a:r>
            <a:r>
              <a:rPr kumimoji="0" lang="en-US" altLang="en-US" sz="2800" b="0" i="0" u="none" strike="noStrike" cap="none" normalizeH="0" baseline="0" dirty="0" err="1" smtClean="0">
                <a:ln>
                  <a:noFill/>
                </a:ln>
                <a:solidFill>
                  <a:schemeClr val="tx1"/>
                </a:solidFill>
                <a:effectLst/>
              </a:rPr>
              <a:t>ολή</a:t>
            </a:r>
            <a:r>
              <a:rPr kumimoji="0" lang="en-US" altLang="en-US" sz="2800" b="0" i="0" u="none" strike="noStrike" cap="none" normalizeH="0" baseline="0" dirty="0" smtClean="0">
                <a:ln>
                  <a:noFill/>
                </a:ln>
                <a:solidFill>
                  <a:schemeClr val="tx1"/>
                </a:solidFill>
                <a:effectLst/>
              </a:rPr>
              <a:t> </a:t>
            </a:r>
            <a:r>
              <a:rPr kumimoji="0" lang="en-US" altLang="en-US" sz="2800" b="0" i="0" u="none" strike="noStrike" cap="none" normalizeH="0" baseline="0" dirty="0" err="1" smtClean="0">
                <a:ln>
                  <a:noFill/>
                </a:ln>
                <a:solidFill>
                  <a:schemeClr val="tx1"/>
                </a:solidFill>
                <a:effectLst/>
              </a:rPr>
              <a:t>εισφορών</a:t>
            </a:r>
            <a:r>
              <a:rPr kumimoji="0" lang="en-US" altLang="en-US" sz="2800" b="0" i="0" u="none" strike="noStrike" cap="none" normalizeH="0" baseline="0" dirty="0" smtClean="0">
                <a:ln>
                  <a:noFill/>
                </a:ln>
                <a:solidFill>
                  <a:schemeClr val="tx1"/>
                </a:solidFill>
                <a:effectLst/>
              </a:rPr>
              <a:t>.</a:t>
            </a:r>
            <a:endParaRPr kumimoji="0" lang="el-GR" altLang="en-US" sz="2800" b="0" i="0" u="none" strike="noStrike" cap="none" normalizeH="0" baseline="0" dirty="0" smtClean="0">
              <a:ln>
                <a:noFill/>
              </a:ln>
              <a:solidFill>
                <a:schemeClr val="tx1"/>
              </a:solidFill>
              <a:effectLst/>
            </a:endParaRPr>
          </a:p>
          <a:p>
            <a:pPr lvl="1" eaLnBrk="0" fontAlgn="base" hangingPunct="0">
              <a:spcBef>
                <a:spcPct val="0"/>
              </a:spcBef>
              <a:spcAft>
                <a:spcPct val="0"/>
              </a:spcAft>
              <a:buClrTx/>
              <a:buFont typeface="Wingdings" panose="05000000000000000000" pitchFamily="2" charset="2"/>
              <a:buChar char="ü"/>
            </a:pPr>
            <a:endParaRPr lang="el-GR" altLang="en-US" sz="2800" dirty="0"/>
          </a:p>
          <a:p>
            <a:pPr lvl="1" eaLnBrk="0" fontAlgn="base" hangingPunct="0">
              <a:spcBef>
                <a:spcPct val="0"/>
              </a:spcBef>
              <a:spcAft>
                <a:spcPct val="0"/>
              </a:spcAft>
              <a:buClrTx/>
              <a:buFont typeface="Wingdings" panose="05000000000000000000" pitchFamily="2" charset="2"/>
              <a:buChar char="ü"/>
            </a:pPr>
            <a:endParaRPr kumimoji="0" lang="el-GR" altLang="en-US" sz="2800" b="0" i="0" u="none" strike="noStrike" cap="none" normalizeH="0" baseline="0" dirty="0" smtClean="0">
              <a:ln>
                <a:noFill/>
              </a:ln>
              <a:solidFill>
                <a:schemeClr val="tx1"/>
              </a:solidFill>
              <a:effectLst/>
            </a:endParaRPr>
          </a:p>
          <a:p>
            <a:pPr marL="274320" lvl="1" indent="0" eaLnBrk="0" fontAlgn="base" hangingPunct="0">
              <a:spcBef>
                <a:spcPct val="0"/>
              </a:spcBef>
              <a:spcAft>
                <a:spcPct val="0"/>
              </a:spcAft>
              <a:buClrTx/>
              <a:buNone/>
            </a:pPr>
            <a:endParaRPr kumimoji="0" lang="en-US" altLang="en-US" sz="2800" b="0" i="0" u="none" strike="noStrike" cap="none" normalizeH="0" baseline="0" dirty="0" smtClean="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1" i="0" u="none" strike="noStrike" cap="none" normalizeH="0" baseline="0" dirty="0" smtClean="0">
                <a:ln>
                  <a:noFill/>
                </a:ln>
                <a:solidFill>
                  <a:srgbClr val="0070C0"/>
                </a:solidFill>
                <a:effectLst/>
              </a:rPr>
              <a:t>GDPR (</a:t>
            </a:r>
            <a:r>
              <a:rPr kumimoji="0" lang="en-US" altLang="en-US" sz="2800" b="1" i="0" u="none" strike="noStrike" cap="none" normalizeH="0" baseline="0" dirty="0" err="1" smtClean="0">
                <a:ln>
                  <a:noFill/>
                </a:ln>
                <a:solidFill>
                  <a:srgbClr val="0070C0"/>
                </a:solidFill>
                <a:effectLst/>
              </a:rPr>
              <a:t>Γενικός</a:t>
            </a:r>
            <a:r>
              <a:rPr kumimoji="0" lang="en-US" altLang="en-US" sz="2800" b="1" i="0" u="none" strike="noStrike" cap="none" normalizeH="0" baseline="0" dirty="0" smtClean="0">
                <a:ln>
                  <a:noFill/>
                </a:ln>
                <a:solidFill>
                  <a:srgbClr val="0070C0"/>
                </a:solidFill>
                <a:effectLst/>
              </a:rPr>
              <a:t> Κα</a:t>
            </a:r>
            <a:r>
              <a:rPr kumimoji="0" lang="en-US" altLang="en-US" sz="2800" b="1" i="0" u="none" strike="noStrike" cap="none" normalizeH="0" baseline="0" dirty="0" err="1" smtClean="0">
                <a:ln>
                  <a:noFill/>
                </a:ln>
                <a:solidFill>
                  <a:srgbClr val="0070C0"/>
                </a:solidFill>
                <a:effectLst/>
              </a:rPr>
              <a:t>νονισμός</a:t>
            </a:r>
            <a:r>
              <a:rPr kumimoji="0" lang="en-US" altLang="en-US" sz="2800" b="1" i="0" u="none" strike="noStrike" cap="none" normalizeH="0" baseline="0" dirty="0" smtClean="0">
                <a:ln>
                  <a:noFill/>
                </a:ln>
                <a:solidFill>
                  <a:srgbClr val="0070C0"/>
                </a:solidFill>
                <a:effectLst/>
              </a:rPr>
              <a:t> </a:t>
            </a:r>
            <a:r>
              <a:rPr kumimoji="0" lang="en-US" altLang="en-US" sz="2800" b="1" i="0" u="none" strike="noStrike" cap="none" normalizeH="0" baseline="0" dirty="0" err="1" smtClean="0">
                <a:ln>
                  <a:noFill/>
                </a:ln>
                <a:solidFill>
                  <a:srgbClr val="0070C0"/>
                </a:solidFill>
                <a:effectLst/>
              </a:rPr>
              <a:t>γι</a:t>
            </a:r>
            <a:r>
              <a:rPr kumimoji="0" lang="en-US" altLang="en-US" sz="2800" b="1" i="0" u="none" strike="noStrike" cap="none" normalizeH="0" baseline="0" dirty="0" smtClean="0">
                <a:ln>
                  <a:noFill/>
                </a:ln>
                <a:solidFill>
                  <a:srgbClr val="0070C0"/>
                </a:solidFill>
                <a:effectLst/>
              </a:rPr>
              <a:t>α την Προστασία Δεδομένων)</a:t>
            </a:r>
            <a:r>
              <a:rPr kumimoji="0" lang="en-US" altLang="en-US" sz="2800" b="0" i="0" u="none" strike="noStrike" cap="none" normalizeH="0" baseline="0" dirty="0" smtClean="0">
                <a:ln>
                  <a:noFill/>
                </a:ln>
                <a:solidFill>
                  <a:srgbClr val="0070C0"/>
                </a:solidFill>
                <a:effectLst/>
              </a:rPr>
              <a:t>:</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Προστ</a:t>
            </a:r>
            <a:r>
              <a:rPr kumimoji="0" lang="en-US" altLang="en-US" sz="2800" b="0" i="0" u="none" strike="noStrike" cap="none" normalizeH="0" baseline="0" dirty="0" smtClean="0">
                <a:ln>
                  <a:noFill/>
                </a:ln>
                <a:solidFill>
                  <a:schemeClr val="tx1"/>
                </a:solidFill>
                <a:effectLst/>
              </a:rPr>
              <a:t>ασία προσωπικών στοιχείων πελατών.</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Δημιουργί</a:t>
            </a:r>
            <a:r>
              <a:rPr kumimoji="0" lang="en-US" altLang="en-US" sz="2800" b="0" i="0" u="none" strike="noStrike" cap="none" normalizeH="0" baseline="0" dirty="0" smtClean="0">
                <a:ln>
                  <a:noFill/>
                </a:ln>
                <a:solidFill>
                  <a:schemeClr val="tx1"/>
                </a:solidFill>
                <a:effectLst/>
              </a:rPr>
              <a:t>α πολιτικής απορρήτου.</a:t>
            </a:r>
            <a:endParaRPr kumimoji="0" lang="el-GR" altLang="en-US" sz="2800" b="0" i="0" u="none" strike="noStrike" cap="none" normalizeH="0" baseline="0" dirty="0" smtClean="0">
              <a:ln>
                <a:noFill/>
              </a:ln>
              <a:solidFill>
                <a:schemeClr val="tx1"/>
              </a:solidFill>
              <a:effectLst/>
            </a:endParaRPr>
          </a:p>
          <a:p>
            <a:pPr marL="274320" lvl="1" indent="0" eaLnBrk="0" fontAlgn="base" hangingPunct="0">
              <a:spcBef>
                <a:spcPct val="0"/>
              </a:spcBef>
              <a:spcAft>
                <a:spcPct val="0"/>
              </a:spcAft>
              <a:buClrTx/>
              <a:buNone/>
            </a:pPr>
            <a:endParaRPr kumimoji="0" lang="en-US" altLang="en-US" sz="2800" b="0" i="0" u="none" strike="noStrike" cap="none" normalizeH="0" baseline="0" dirty="0" smtClean="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1" i="0" u="none" strike="noStrike" cap="none" normalizeH="0" baseline="0" dirty="0" err="1" smtClean="0">
                <a:ln>
                  <a:noFill/>
                </a:ln>
                <a:solidFill>
                  <a:srgbClr val="0070C0"/>
                </a:solidFill>
                <a:effectLst/>
              </a:rPr>
              <a:t>Αν</a:t>
            </a:r>
            <a:r>
              <a:rPr kumimoji="0" lang="en-US" altLang="en-US" sz="2800" b="1" i="0" u="none" strike="noStrike" cap="none" normalizeH="0" baseline="0" dirty="0" smtClean="0">
                <a:ln>
                  <a:noFill/>
                </a:ln>
                <a:solidFill>
                  <a:srgbClr val="0070C0"/>
                </a:solidFill>
                <a:effectLst/>
              </a:rPr>
              <a:t>αρτήσεις στον χώρο</a:t>
            </a:r>
            <a:r>
              <a:rPr kumimoji="0" lang="en-US" altLang="en-US" sz="2800" b="0" i="0" u="none" strike="noStrike" cap="none" normalizeH="0" baseline="0" dirty="0" smtClean="0">
                <a:ln>
                  <a:noFill/>
                </a:ln>
                <a:solidFill>
                  <a:srgbClr val="0070C0"/>
                </a:solidFill>
                <a:effectLst/>
              </a:rPr>
              <a:t>:</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Άδειες</a:t>
            </a:r>
            <a:r>
              <a:rPr kumimoji="0" lang="en-US" altLang="en-US" sz="2800" b="0" i="0" u="none" strike="noStrike" cap="none" normalizeH="0" baseline="0" dirty="0" smtClean="0">
                <a:ln>
                  <a:noFill/>
                </a:ln>
                <a:solidFill>
                  <a:schemeClr val="tx1"/>
                </a:solidFill>
                <a:effectLst/>
              </a:rPr>
              <a:t> </a:t>
            </a:r>
            <a:r>
              <a:rPr kumimoji="0" lang="en-US" altLang="en-US" sz="2800" b="0" i="0" u="none" strike="noStrike" cap="none" normalizeH="0" baseline="0" dirty="0" err="1" smtClean="0">
                <a:ln>
                  <a:noFill/>
                </a:ln>
                <a:solidFill>
                  <a:schemeClr val="tx1"/>
                </a:solidFill>
                <a:effectLst/>
              </a:rPr>
              <a:t>λειτουργί</a:t>
            </a:r>
            <a:r>
              <a:rPr kumimoji="0" lang="en-US" altLang="en-US" sz="2800" b="0" i="0" u="none" strike="noStrike" cap="none" normalizeH="0" baseline="0" dirty="0" smtClean="0">
                <a:ln>
                  <a:noFill/>
                </a:ln>
                <a:solidFill>
                  <a:schemeClr val="tx1"/>
                </a:solidFill>
                <a:effectLst/>
              </a:rPr>
              <a:t>ας.</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Τιμοκ</a:t>
            </a:r>
            <a:r>
              <a:rPr kumimoji="0" lang="en-US" altLang="en-US" sz="2800" b="0" i="0" u="none" strike="noStrike" cap="none" normalizeH="0" baseline="0" dirty="0" smtClean="0">
                <a:ln>
                  <a:noFill/>
                </a:ln>
                <a:solidFill>
                  <a:schemeClr val="tx1"/>
                </a:solidFill>
                <a:effectLst/>
              </a:rPr>
              <a:t>ατάλογοι.</a:t>
            </a:r>
          </a:p>
          <a:p>
            <a:pPr lvl="1" eaLnBrk="0" fontAlgn="base" hangingPunct="0">
              <a:spcBef>
                <a:spcPct val="0"/>
              </a:spcBef>
              <a:spcAft>
                <a:spcPct val="0"/>
              </a:spcAft>
              <a:buClrTx/>
              <a:buFont typeface="Wingdings" panose="05000000000000000000" pitchFamily="2" charset="2"/>
              <a:buChar char="ü"/>
            </a:pPr>
            <a:r>
              <a:rPr kumimoji="0" lang="en-US" altLang="en-US" sz="2800" b="0" i="0" u="none" strike="noStrike" cap="none" normalizeH="0" baseline="0" dirty="0" err="1" smtClean="0">
                <a:ln>
                  <a:noFill/>
                </a:ln>
                <a:solidFill>
                  <a:schemeClr val="tx1"/>
                </a:solidFill>
                <a:effectLst/>
              </a:rPr>
              <a:t>Πιστο</a:t>
            </a:r>
            <a:r>
              <a:rPr kumimoji="0" lang="en-US" altLang="en-US" sz="2800" b="0" i="0" u="none" strike="noStrike" cap="none" normalizeH="0" baseline="0" dirty="0" smtClean="0">
                <a:ln>
                  <a:noFill/>
                </a:ln>
                <a:solidFill>
                  <a:schemeClr val="tx1"/>
                </a:solidFill>
                <a:effectLst/>
              </a:rPr>
              <a:t>ποιήσεις (π.χ. α</a:t>
            </a:r>
            <a:r>
              <a:rPr kumimoji="0" lang="en-US" altLang="en-US" sz="2800" b="0" i="0" u="none" strike="noStrike" cap="none" normalizeH="0" baseline="0" dirty="0" err="1" smtClean="0">
                <a:ln>
                  <a:noFill/>
                </a:ln>
                <a:solidFill>
                  <a:schemeClr val="tx1"/>
                </a:solidFill>
                <a:effectLst/>
              </a:rPr>
              <a:t>στέρι</a:t>
            </a:r>
            <a:r>
              <a:rPr kumimoji="0" lang="en-US" altLang="en-US" sz="2800" b="0" i="0" u="none" strike="noStrike" cap="none" normalizeH="0" baseline="0" dirty="0" smtClean="0">
                <a:ln>
                  <a:noFill/>
                </a:ln>
                <a:solidFill>
                  <a:schemeClr val="tx1"/>
                </a:solidFill>
                <a:effectLst/>
              </a:rPr>
              <a:t>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77140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6019</TotalTime>
  <Words>844</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Garamond</vt:lpstr>
      <vt:lpstr>Times New Roman</vt:lpstr>
      <vt:lpstr>Wingdings</vt:lpstr>
      <vt:lpstr>Savon</vt:lpstr>
      <vt:lpstr>ΤΟΥΡΙΣΤΙΚΟ ΔΙΚΑΙΟ (Α’ εξ.)</vt:lpstr>
      <vt:lpstr>Σκοπός – Μαθησιακά Αποτελέσματα:</vt:lpstr>
      <vt:lpstr>Περιεχόμενα</vt:lpstr>
      <vt:lpstr>Εισαγωγή</vt:lpstr>
      <vt:lpstr>Νομική Βάση - Γενικές Αρχές</vt:lpstr>
      <vt:lpstr>Άδειες Λειτουργίας Ξενοδοχείων</vt:lpstr>
      <vt:lpstr>Προϋποθέσεις Έκδοσης Άδειας</vt:lpstr>
      <vt:lpstr>Κανονισμοί Λειτουργίας</vt:lpstr>
      <vt:lpstr>Υποχρεώσεις Ξενοδοχειακών Επιχειρήσεων </vt:lpstr>
      <vt:lpstr>PowerPoint Presentation</vt:lpstr>
      <vt:lpstr>Σύγχρονες Εξελίξεις</vt:lpstr>
      <vt:lpstr>Συμπεράσματα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118</cp:revision>
  <dcterms:created xsi:type="dcterms:W3CDTF">2022-03-02T12:48:16Z</dcterms:created>
  <dcterms:modified xsi:type="dcterms:W3CDTF">2025-05-08T09:03:38Z</dcterms:modified>
</cp:coreProperties>
</file>