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56" r:id="rId2"/>
    <p:sldId id="262" r:id="rId3"/>
    <p:sldId id="333" r:id="rId4"/>
    <p:sldId id="332" r:id="rId5"/>
    <p:sldId id="331" r:id="rId6"/>
    <p:sldId id="330" r:id="rId7"/>
    <p:sldId id="338" r:id="rId8"/>
    <p:sldId id="345" r:id="rId9"/>
    <p:sldId id="341" r:id="rId10"/>
    <p:sldId id="329" r:id="rId11"/>
    <p:sldId id="337" r:id="rId12"/>
    <p:sldId id="349" r:id="rId13"/>
    <p:sldId id="340" r:id="rId14"/>
    <p:sldId id="339" r:id="rId15"/>
    <p:sldId id="344" r:id="rId16"/>
    <p:sldId id="348" r:id="rId17"/>
    <p:sldId id="347" r:id="rId18"/>
    <p:sldId id="346" r:id="rId19"/>
    <p:sldId id="350" r:id="rId20"/>
    <p:sldId id="351" r:id="rId21"/>
    <p:sldId id="352" r:id="rId22"/>
    <p:sldId id="353" r:id="rId23"/>
    <p:sldId id="354" r:id="rId24"/>
    <p:sldId id="355" r:id="rId25"/>
    <p:sldId id="356" r:id="rId26"/>
    <p:sldId id="357" r:id="rId27"/>
    <p:sldId id="358" r:id="rId28"/>
    <p:sldId id="359" r:id="rId29"/>
    <p:sldId id="360" r:id="rId30"/>
    <p:sldId id="361" r:id="rId31"/>
    <p:sldId id="362"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6" name="Rectangle 15"/>
          <p:cNvSpPr/>
          <p:nvPr/>
        </p:nvSpPr>
        <p:spPr>
          <a:xfrm>
            <a:off x="1" y="0"/>
            <a:ext cx="12192000" cy="6858000"/>
          </a:xfrm>
          <a:prstGeom prst="rect">
            <a:avLst/>
          </a:prstGeom>
          <a:blipFill dpi="0" rotWithShape="1">
            <a:blip r:embed="rId2">
              <a:alphaModFix amt="40000"/>
              <a:duotone>
                <a:schemeClr val="accent1">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2">
                    <a:lumMod val="7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rgbClr val="FFFFFF"/>
                </a:solidFill>
                <a:latin typeface="+mn-lt"/>
              </a:defRPr>
            </a:lvl1pPr>
          </a:lstStyle>
          <a:p>
            <a:fld id="{A76EB9D5-7E1A-4433-8B21-2237CC26FA2C}" type="datetimeFigureOut">
              <a:rPr lang="en-US" dirty="0"/>
              <a:t>05-May-25</a:t>
            </a:fld>
            <a:endParaRPr lang="en-US" dirty="0"/>
          </a:p>
        </p:txBody>
      </p:sp>
      <p:sp>
        <p:nvSpPr>
          <p:cNvPr id="21" name="Footer Placeholder 20"/>
          <p:cNvSpPr>
            <a:spLocks noGrp="1"/>
          </p:cNvSpPr>
          <p:nvPr>
            <p:ph type="ftr" sz="quarter" idx="11"/>
          </p:nvPr>
        </p:nvSpPr>
        <p:spPr>
          <a:xfrm>
            <a:off x="1453896" y="521208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2598A19-B9D6-4696-A74D-9FEF900C8B6A}" type="datetimeFigureOut">
              <a:rPr lang="en-US" dirty="0"/>
              <a:t>05-May-25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A205100-39B0-4914-BBD6-34F267582565}" type="datetimeFigureOut">
              <a:rPr lang="en-US" dirty="0"/>
              <a:t>05-May-25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39EF837-FEDB-44F2-8FB5-4F56FC548A33}" type="datetimeFigureOut">
              <a:rPr lang="en-US" dirty="0"/>
              <a:t>05-May-25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16" name="Rectangle 15"/>
          <p:cNvSpPr/>
          <p:nvPr/>
        </p:nvSpPr>
        <p:spPr>
          <a:xfrm>
            <a:off x="11784" y="0"/>
            <a:ext cx="12192000" cy="6858000"/>
          </a:xfrm>
          <a:prstGeom prst="rect">
            <a:avLst/>
          </a:prstGeom>
          <a:blipFill dpi="0" rotWithShape="1">
            <a:blip r:embed="rId2">
              <a:alphaModFix amt="40000"/>
              <a:duotone>
                <a:schemeClr val="accent2">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tabLst>
                <a:tab pos="2633663" algn="l"/>
              </a:tabLst>
              <a:defRPr sz="1600">
                <a:solidFill>
                  <a:schemeClr val="tx2"/>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rgbClr val="FFFFFF"/>
                </a:solidFill>
                <a:latin typeface="+mn-lt"/>
                <a:ea typeface="+mn-ea"/>
                <a:cs typeface="+mn-cs"/>
              </a:defRPr>
            </a:lvl1pPr>
          </a:lstStyle>
          <a:p>
            <a:fld id="{4EC2AB55-62C0-407E-B706-C907B44B0BFC}" type="datetimeFigureOut">
              <a:rPr lang="en-US" dirty="0"/>
              <a:t>05-May-25</a:t>
            </a:fld>
            <a:endParaRPr lang="en-US" dirty="0"/>
          </a:p>
        </p:txBody>
      </p:sp>
      <p:sp>
        <p:nvSpPr>
          <p:cNvPr id="5" name="Footer Placeholder 4"/>
          <p:cNvSpPr>
            <a:spLocks noGrp="1"/>
          </p:cNvSpPr>
          <p:nvPr>
            <p:ph type="ftr" sz="quarter" idx="11"/>
          </p:nvPr>
        </p:nvSpPr>
        <p:spPr>
          <a:xfrm>
            <a:off x="1453896" y="521208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2080"/>
            <a:ext cx="2112264" cy="228600"/>
          </a:xfrm>
        </p:spPr>
        <p:txBody>
          <a:bodyPr/>
          <a:lstStyle/>
          <a:p>
            <a:fld id="{4FAB73BC-B049-4115-A692-8D63A059BFB8}" type="slidenum">
              <a:rPr lang="en-US" dirty="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9FBB33F-FEF5-4E73-A5F9-307689FE77C6}" type="datetimeFigureOut">
              <a:rPr lang="en-US" dirty="0"/>
              <a:t>05-May-25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800" b="0">
                <a:solidFill>
                  <a:schemeClr val="tx2"/>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800" b="0">
                <a:solidFill>
                  <a:schemeClr val="tx2"/>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64B5FA4-F0B8-4D71-BC92-932E3A1502F8}" type="datetimeFigureOut">
              <a:rPr lang="en-US" dirty="0"/>
              <a:t>05-May-25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FD89F80-C2CE-4D6A-80E4-D3515AD92BC6}" type="datetimeFigureOut">
              <a:rPr lang="en-US" dirty="0"/>
              <a:t>05-May-25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E4220E-EF40-477E-B84C-637FC7CE78DB}" type="datetimeFigureOut">
              <a:rPr lang="en-US" dirty="0"/>
              <a:t>05-May-25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ectangle 14"/>
          <p:cNvSpPr/>
          <p:nvPr/>
        </p:nvSpPr>
        <p:spPr>
          <a:xfrm>
            <a:off x="9020386" y="237744"/>
            <a:ext cx="2926080"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chemeClr val="tx1"/>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FD0B8D63-E026-4E54-B301-C824E1BD14F3}" type="datetimeFigureOut">
              <a:rPr lang="en-US" dirty="0"/>
              <a:t>05-May-25</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6728" y="6227064"/>
            <a:ext cx="1463040" cy="256032"/>
          </a:xfrm>
        </p:spPr>
        <p:txBody>
          <a:bodyPr/>
          <a:lstStyle/>
          <a:p>
            <a:fld id="{4FAB73BC-B049-4115-A692-8D63A059BFB8}" type="slidenum">
              <a:rPr lang="en-US" dirty="0"/>
              <a:pPr/>
              <a:t>‹#›</a:t>
            </a:fld>
            <a:endParaRPr lang="en-US" dirty="0"/>
          </a:p>
        </p:txBody>
      </p:sp>
      <p:sp>
        <p:nvSpPr>
          <p:cNvPr id="12" name="Rectangle 11"/>
          <p:cNvSpPr/>
          <p:nvPr/>
        </p:nvSpPr>
        <p:spPr>
          <a:xfrm>
            <a:off x="9157546" y="374904"/>
            <a:ext cx="2651760"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chemeClr val="tx1"/>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6">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9050" dist="6350" dir="2700000" algn="tl" rotWithShape="0">
                    <a:prstClr val="black">
                      <a:alpha val="40000"/>
                    </a:prstClr>
                  </a:outerShdw>
                </a:effectLst>
              </a:defRPr>
            </a:lvl1pPr>
          </a:lstStyle>
          <a:p>
            <a:fld id="{6C423185-9573-406A-8068-0AB4F2335019}" type="datetimeFigureOut">
              <a:rPr lang="en-US" dirty="0"/>
              <a:t>05-May-25</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56032"/>
          </a:xfrm>
        </p:spPr>
        <p:txBody>
          <a:bodyPr/>
          <a:lstStyle/>
          <a:p>
            <a:fld id="{4FAB73BC-B049-4115-A692-8D63A059BFB8}" type="slidenum">
              <a:rPr lang="en-US" dirty="0"/>
              <a:pPr/>
              <a:t>‹#›</a:t>
            </a:fld>
            <a:endParaRPr lang="en-US" dirty="0"/>
          </a:p>
        </p:txBody>
      </p:sp>
      <p:sp>
        <p:nvSpPr>
          <p:cNvPr id="10" name="Rectangle 9"/>
          <p:cNvSpPr/>
          <p:nvPr/>
        </p:nvSpPr>
        <p:spPr>
          <a:xfrm>
            <a:off x="9157546" y="374904"/>
            <a:ext cx="2651760"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89464" y="6214535"/>
            <a:ext cx="2743200" cy="256032"/>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6C5516DA-9D86-4E1E-A623-C11F9F74EB59}" type="datetimeFigureOut">
              <a:rPr lang="en-US" dirty="0"/>
              <a:t>05-May-25</a:t>
            </a:fld>
            <a:endParaRPr lang="en-US" dirty="0"/>
          </a:p>
        </p:txBody>
      </p:sp>
      <p:sp>
        <p:nvSpPr>
          <p:cNvPr id="5" name="Footer Placeholder 4"/>
          <p:cNvSpPr>
            <a:spLocks noGrp="1"/>
          </p:cNvSpPr>
          <p:nvPr>
            <p:ph type="ftr" sz="quarter" idx="3"/>
          </p:nvPr>
        </p:nvSpPr>
        <p:spPr>
          <a:xfrm>
            <a:off x="3489960" y="6214535"/>
            <a:ext cx="5212080" cy="256032"/>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348535" y="6214535"/>
            <a:ext cx="1463040" cy="256032"/>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a:t>
            </a:fld>
            <a:endParaRPr lang="en-US" dirty="0"/>
          </a:p>
        </p:txBody>
      </p:sp>
      <p:sp>
        <p:nvSpPr>
          <p:cNvPr id="8" name="Rectangle 7"/>
          <p:cNvSpPr/>
          <p:nvPr/>
        </p:nvSpPr>
        <p:spPr>
          <a:xfrm>
            <a:off x="371856" y="374904"/>
            <a:ext cx="11448288" cy="6108192"/>
          </a:xfrm>
          <a:prstGeom prst="rect">
            <a:avLst/>
          </a:prstGeom>
          <a:noFill/>
          <a:ln w="6350" cap="sq" cmpd="sng" algn="ctr">
            <a:solidFill>
              <a:schemeClr val="tx1">
                <a:lumMod val="75000"/>
                <a:lumOff val="25000"/>
              </a:schemeClr>
            </a:solidFill>
            <a:prstDash val="solid"/>
            <a:miter lim="800000"/>
          </a:ln>
          <a:effectLst/>
        </p:spPr>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sz="4400" dirty="0" smtClean="0"/>
              <a:t>ΤΟΥΡΙΣΤΙΚΟ ΔΙΚΑΙΟ (Α’ εξ.)</a:t>
            </a:r>
            <a:endParaRPr lang="en-US" sz="4400" dirty="0"/>
          </a:p>
        </p:txBody>
      </p:sp>
      <p:sp>
        <p:nvSpPr>
          <p:cNvPr id="3" name="Subtitle 2"/>
          <p:cNvSpPr>
            <a:spLocks noGrp="1"/>
          </p:cNvSpPr>
          <p:nvPr>
            <p:ph type="subTitle" idx="1"/>
          </p:nvPr>
        </p:nvSpPr>
        <p:spPr/>
        <p:txBody>
          <a:bodyPr>
            <a:normAutofit/>
          </a:bodyPr>
          <a:lstStyle/>
          <a:p>
            <a:r>
              <a:rPr lang="el-GR" sz="2400" b="1" dirty="0" smtClean="0">
                <a:solidFill>
                  <a:srgbClr val="C00000"/>
                </a:solidFill>
              </a:rPr>
              <a:t>Ενότητα 7η</a:t>
            </a:r>
            <a:endParaRPr lang="en-US" sz="2400" b="1" dirty="0">
              <a:solidFill>
                <a:srgbClr val="C00000"/>
              </a:solidFill>
            </a:endParaRPr>
          </a:p>
        </p:txBody>
      </p:sp>
    </p:spTree>
    <p:extLst>
      <p:ext uri="{BB962C8B-B14F-4D97-AF65-F5344CB8AC3E}">
        <p14:creationId xmlns:p14="http://schemas.microsoft.com/office/powerpoint/2010/main" val="22258954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2368" y="513398"/>
            <a:ext cx="10726490" cy="1371600"/>
          </a:xfrm>
        </p:spPr>
        <p:txBody>
          <a:bodyPr>
            <a:normAutofit/>
          </a:bodyPr>
          <a:lstStyle/>
          <a:p>
            <a:pPr lvl="0">
              <a:lnSpc>
                <a:spcPct val="100000"/>
              </a:lnSpc>
              <a:spcBef>
                <a:spcPts val="900"/>
              </a:spcBef>
              <a:buClr>
                <a:prstClr val="black">
                  <a:lumMod val="85000"/>
                  <a:lumOff val="15000"/>
                </a:prstClr>
              </a:buClr>
            </a:pPr>
            <a:r>
              <a:rPr lang="el-GR" sz="3200" b="1" dirty="0" smtClean="0">
                <a:solidFill>
                  <a:srgbClr val="C00000"/>
                </a:solidFill>
              </a:rPr>
              <a:t>Χερσαίες Τουριστικές Μεταφορές</a:t>
            </a:r>
            <a:endParaRPr lang="el-GR" sz="3200" b="1" dirty="0">
              <a:solidFill>
                <a:srgbClr val="C00000"/>
              </a:solidFill>
            </a:endParaRPr>
          </a:p>
        </p:txBody>
      </p:sp>
      <p:sp>
        <p:nvSpPr>
          <p:cNvPr id="3" name="Content Placeholder 2"/>
          <p:cNvSpPr>
            <a:spLocks noGrp="1"/>
          </p:cNvSpPr>
          <p:nvPr>
            <p:ph idx="1"/>
          </p:nvPr>
        </p:nvSpPr>
        <p:spPr>
          <a:xfrm>
            <a:off x="1447412" y="1884998"/>
            <a:ext cx="10444766" cy="5484530"/>
          </a:xfrm>
        </p:spPr>
        <p:txBody>
          <a:bodyPr>
            <a:normAutofit/>
          </a:bodyPr>
          <a:lstStyle/>
          <a:p>
            <a:pPr lvl="0">
              <a:buFont typeface="Wingdings" panose="05000000000000000000" pitchFamily="2" charset="2"/>
              <a:buChar char="Ø"/>
            </a:pPr>
            <a:r>
              <a:rPr lang="el-GR" sz="2600" b="1" dirty="0" smtClean="0"/>
              <a:t> </a:t>
            </a:r>
            <a:r>
              <a:rPr lang="en-US" sz="2600" b="1" dirty="0" smtClean="0"/>
              <a:t>Κα</a:t>
            </a:r>
            <a:r>
              <a:rPr lang="en-US" sz="2600" b="1" dirty="0" err="1" smtClean="0"/>
              <a:t>τηγορίες</a:t>
            </a:r>
            <a:r>
              <a:rPr lang="en-US" sz="2600" b="1" dirty="0"/>
              <a:t>:</a:t>
            </a:r>
          </a:p>
          <a:p>
            <a:pPr lvl="1"/>
            <a:r>
              <a:rPr lang="en-US" sz="2600" dirty="0" err="1"/>
              <a:t>Τουριστικά</a:t>
            </a:r>
            <a:r>
              <a:rPr lang="en-US" sz="2600" dirty="0"/>
              <a:t> </a:t>
            </a:r>
            <a:r>
              <a:rPr lang="en-US" sz="2600" dirty="0" err="1"/>
              <a:t>Λεωφορεί</a:t>
            </a:r>
            <a:r>
              <a:rPr lang="en-US" sz="2600" dirty="0"/>
              <a:t>α</a:t>
            </a:r>
          </a:p>
          <a:p>
            <a:pPr lvl="1"/>
            <a:r>
              <a:rPr lang="el-GR" sz="2600" dirty="0"/>
              <a:t>Ενοικιαζόμενα Οχήματα (</a:t>
            </a:r>
            <a:r>
              <a:rPr lang="en-US" sz="2600" dirty="0"/>
              <a:t>Rent</a:t>
            </a:r>
            <a:r>
              <a:rPr lang="el-GR" sz="2600" dirty="0"/>
              <a:t>-</a:t>
            </a:r>
            <a:r>
              <a:rPr lang="en-US" sz="2600" dirty="0"/>
              <a:t>a</a:t>
            </a:r>
            <a:r>
              <a:rPr lang="el-GR" sz="2600" dirty="0"/>
              <a:t>-</a:t>
            </a:r>
            <a:r>
              <a:rPr lang="en-US" sz="2600" dirty="0"/>
              <a:t>Car</a:t>
            </a:r>
            <a:r>
              <a:rPr lang="el-GR" sz="2600" dirty="0"/>
              <a:t>)</a:t>
            </a:r>
            <a:endParaRPr lang="en-US" sz="2600" dirty="0"/>
          </a:p>
          <a:p>
            <a:pPr lvl="1"/>
            <a:r>
              <a:rPr lang="el-GR" sz="2600" dirty="0"/>
              <a:t>Τουριστικά Τρένα ή </a:t>
            </a:r>
            <a:r>
              <a:rPr lang="en-US" sz="2600" dirty="0"/>
              <a:t>Mini</a:t>
            </a:r>
            <a:r>
              <a:rPr lang="el-GR" sz="2600" dirty="0"/>
              <a:t>-</a:t>
            </a:r>
            <a:r>
              <a:rPr lang="en-US" sz="2600" dirty="0"/>
              <a:t>Bus</a:t>
            </a:r>
            <a:r>
              <a:rPr lang="el-GR" sz="2600" dirty="0"/>
              <a:t> </a:t>
            </a:r>
            <a:r>
              <a:rPr lang="el-GR" sz="2600" dirty="0" smtClean="0"/>
              <a:t>Περιηγήσεων</a:t>
            </a:r>
          </a:p>
          <a:p>
            <a:pPr lvl="1"/>
            <a:endParaRPr lang="en-US" sz="2600" dirty="0"/>
          </a:p>
          <a:p>
            <a:pPr lvl="0">
              <a:buFont typeface="Wingdings" panose="05000000000000000000" pitchFamily="2" charset="2"/>
              <a:buChar char="Ø"/>
            </a:pPr>
            <a:r>
              <a:rPr lang="el-GR" sz="2600" b="1" dirty="0" smtClean="0"/>
              <a:t> </a:t>
            </a:r>
            <a:r>
              <a:rPr lang="en-US" sz="2600" b="1" dirty="0" err="1" smtClean="0"/>
              <a:t>Νομικό</a:t>
            </a:r>
            <a:r>
              <a:rPr lang="en-US" sz="2600" b="1" dirty="0" smtClean="0"/>
              <a:t> </a:t>
            </a:r>
            <a:r>
              <a:rPr lang="en-US" sz="2600" b="1" dirty="0"/>
              <a:t>Κα</a:t>
            </a:r>
            <a:r>
              <a:rPr lang="en-US" sz="2600" b="1" dirty="0" err="1"/>
              <a:t>θεστώς</a:t>
            </a:r>
            <a:r>
              <a:rPr lang="en-US" sz="2600" dirty="0"/>
              <a:t>:</a:t>
            </a:r>
          </a:p>
          <a:p>
            <a:pPr lvl="1"/>
            <a:r>
              <a:rPr lang="en-US" sz="2600" dirty="0" err="1"/>
              <a:t>Νόμος</a:t>
            </a:r>
            <a:r>
              <a:rPr lang="en-US" sz="2600" dirty="0"/>
              <a:t> 711/1977 (</a:t>
            </a:r>
            <a:r>
              <a:rPr lang="en-US" sz="2600" dirty="0" err="1"/>
              <a:t>γι</a:t>
            </a:r>
            <a:r>
              <a:rPr lang="en-US" sz="2600" dirty="0"/>
              <a:t>α τουριστικά λεωφορεία).</a:t>
            </a:r>
          </a:p>
          <a:p>
            <a:pPr lvl="1"/>
            <a:r>
              <a:rPr lang="el-GR" sz="2600" dirty="0"/>
              <a:t>Νόμος 4093/2012 και Υ.Α. για ενοικιάσεις αυτοκινήτων.</a:t>
            </a:r>
            <a:endParaRPr lang="en-US" sz="2600" dirty="0"/>
          </a:p>
          <a:p>
            <a:pPr marL="0" indent="0">
              <a:buNone/>
            </a:pPr>
            <a:endParaRPr lang="el-GR" sz="2200" dirty="0"/>
          </a:p>
        </p:txBody>
      </p:sp>
    </p:spTree>
    <p:extLst>
      <p:ext uri="{BB962C8B-B14F-4D97-AF65-F5344CB8AC3E}">
        <p14:creationId xmlns:p14="http://schemas.microsoft.com/office/powerpoint/2010/main" val="22990556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9983" y="639595"/>
            <a:ext cx="10058400" cy="1371600"/>
          </a:xfrm>
        </p:spPr>
        <p:txBody>
          <a:bodyPr>
            <a:normAutofit/>
          </a:bodyPr>
          <a:lstStyle/>
          <a:p>
            <a:pPr lvl="0">
              <a:lnSpc>
                <a:spcPct val="100000"/>
              </a:lnSpc>
              <a:spcBef>
                <a:spcPts val="900"/>
              </a:spcBef>
              <a:buClr>
                <a:prstClr val="black">
                  <a:lumMod val="85000"/>
                  <a:lumOff val="15000"/>
                </a:prstClr>
              </a:buClr>
            </a:pPr>
            <a:r>
              <a:rPr lang="el-GR" sz="3200" b="1" dirty="0" smtClean="0">
                <a:solidFill>
                  <a:srgbClr val="C00000"/>
                </a:solidFill>
              </a:rPr>
              <a:t>Τουριστικά Λεωφορεία</a:t>
            </a:r>
            <a:endParaRPr lang="el-GR" sz="3200" b="1" dirty="0">
              <a:solidFill>
                <a:srgbClr val="C00000"/>
              </a:solidFill>
            </a:endParaRPr>
          </a:p>
        </p:txBody>
      </p:sp>
      <p:sp>
        <p:nvSpPr>
          <p:cNvPr id="3" name="Content Placeholder 2"/>
          <p:cNvSpPr>
            <a:spLocks noGrp="1"/>
          </p:cNvSpPr>
          <p:nvPr>
            <p:ph idx="1"/>
          </p:nvPr>
        </p:nvSpPr>
        <p:spPr>
          <a:xfrm>
            <a:off x="873617" y="1534679"/>
            <a:ext cx="10831132" cy="5010411"/>
          </a:xfrm>
        </p:spPr>
        <p:txBody>
          <a:bodyPr>
            <a:normAutofit fontScale="70000" lnSpcReduction="20000"/>
          </a:bodyPr>
          <a:lstStyle/>
          <a:p>
            <a:pPr>
              <a:buFont typeface="Arial" panose="020B0604020202020204" pitchFamily="34" charset="0"/>
              <a:buChar char="•"/>
            </a:pPr>
            <a:endParaRPr lang="el-GR" sz="2800" dirty="0" smtClean="0"/>
          </a:p>
          <a:p>
            <a:pPr lvl="0">
              <a:buFont typeface="Wingdings" panose="05000000000000000000" pitchFamily="2" charset="2"/>
              <a:buChar char="Ø"/>
            </a:pPr>
            <a:r>
              <a:rPr lang="el-GR" sz="2800" dirty="0" smtClean="0"/>
              <a:t> </a:t>
            </a:r>
            <a:r>
              <a:rPr lang="en-US" sz="2800" b="1" dirty="0" err="1" smtClean="0"/>
              <a:t>Άδειες</a:t>
            </a:r>
            <a:r>
              <a:rPr lang="en-US" sz="2800" b="1" dirty="0" smtClean="0"/>
              <a:t> </a:t>
            </a:r>
            <a:r>
              <a:rPr lang="en-US" sz="2800" b="1" dirty="0" err="1"/>
              <a:t>Κυκλοφορί</a:t>
            </a:r>
            <a:r>
              <a:rPr lang="en-US" sz="2800" b="1" dirty="0"/>
              <a:t>ας:</a:t>
            </a:r>
          </a:p>
          <a:p>
            <a:pPr lvl="1">
              <a:buFont typeface="Arial" panose="020B0604020202020204" pitchFamily="34" charset="0"/>
              <a:buChar char="•"/>
            </a:pPr>
            <a:r>
              <a:rPr lang="el-GR" sz="2800" dirty="0"/>
              <a:t>Τουριστικά λεωφορεία πρέπει να διαθέτουν </a:t>
            </a:r>
            <a:r>
              <a:rPr lang="el-GR" sz="2800" b="1" dirty="0"/>
              <a:t>ειδική άδεια Δημόσιας Χρήσης</a:t>
            </a:r>
            <a:r>
              <a:rPr lang="el-GR" sz="2800" dirty="0" smtClean="0"/>
              <a:t>.</a:t>
            </a:r>
          </a:p>
          <a:p>
            <a:pPr lvl="1">
              <a:buFont typeface="Arial" panose="020B0604020202020204" pitchFamily="34" charset="0"/>
              <a:buChar char="•"/>
            </a:pPr>
            <a:r>
              <a:rPr lang="el-GR" sz="2800" dirty="0"/>
              <a:t>Η άδεια αυτή εκδίδεται από τις αρμόδιες υπηρεσίες Μεταφορών της Περιφέρειας, σε συνεργασία με τον ΕΟΤ (Ελληνικός Οργανισμός Τουρισμού</a:t>
            </a:r>
            <a:r>
              <a:rPr lang="el-GR" sz="2800" dirty="0" smtClean="0"/>
              <a:t>).</a:t>
            </a:r>
          </a:p>
          <a:p>
            <a:pPr lvl="1">
              <a:buFont typeface="Arial" panose="020B0604020202020204" pitchFamily="34" charset="0"/>
              <a:buChar char="•"/>
            </a:pPr>
            <a:r>
              <a:rPr lang="el-GR" sz="2800" dirty="0" smtClean="0"/>
              <a:t>Προϋποθέσεις </a:t>
            </a:r>
            <a:r>
              <a:rPr lang="el-GR" sz="2800" dirty="0"/>
              <a:t>για την απόκτηση άδειας</a:t>
            </a:r>
            <a:r>
              <a:rPr lang="el-GR" sz="2800" dirty="0" smtClean="0"/>
              <a:t>: </a:t>
            </a:r>
          </a:p>
          <a:p>
            <a:pPr lvl="2">
              <a:buFontTx/>
              <a:buChar char="-"/>
            </a:pPr>
            <a:r>
              <a:rPr lang="el-GR" sz="2600" dirty="0" smtClean="0"/>
              <a:t>Ιδιοκτησία </a:t>
            </a:r>
            <a:r>
              <a:rPr lang="el-GR" sz="2600" dirty="0"/>
              <a:t>ή μίσθωση από νόμιμο τουριστικό φορέα (π.χ. ταξιδιωτικό γραφείο, τουριστικό πρακτορείο</a:t>
            </a:r>
            <a:r>
              <a:rPr lang="el-GR" sz="2600" dirty="0" smtClean="0"/>
              <a:t>). </a:t>
            </a:r>
          </a:p>
          <a:p>
            <a:pPr lvl="2">
              <a:buFontTx/>
              <a:buChar char="-"/>
            </a:pPr>
            <a:r>
              <a:rPr lang="el-GR" sz="2600" dirty="0" smtClean="0"/>
              <a:t>Καταλληλότητα </a:t>
            </a:r>
            <a:r>
              <a:rPr lang="el-GR" sz="2600" dirty="0"/>
              <a:t>οχήματος βάσει ειδικών τεχνικών και ποιοτικών προδιαγραφών (π.χ. καλή κατάσταση, έτος κατασκευής, περιβαλλοντικά πρότυπα</a:t>
            </a:r>
            <a:r>
              <a:rPr lang="el-GR" sz="2600" dirty="0" smtClean="0"/>
              <a:t>). </a:t>
            </a:r>
          </a:p>
          <a:p>
            <a:pPr marL="548640" lvl="2" indent="0">
              <a:buNone/>
            </a:pPr>
            <a:r>
              <a:rPr lang="el-GR" sz="2600" dirty="0" smtClean="0"/>
              <a:t>- Πλήρης </a:t>
            </a:r>
            <a:r>
              <a:rPr lang="el-GR" sz="2600" dirty="0"/>
              <a:t>και έγκυρη ασφάλιση (όχι μόνο κάλυψη ζημιών, αλλά και ασφάλιση επιβατών).</a:t>
            </a:r>
            <a:endParaRPr lang="el-GR" sz="2600" dirty="0" smtClean="0"/>
          </a:p>
          <a:p>
            <a:pPr marL="274320" lvl="1" indent="0">
              <a:buNone/>
            </a:pPr>
            <a:endParaRPr lang="en-US" sz="2800" dirty="0"/>
          </a:p>
          <a:p>
            <a:pPr lvl="0">
              <a:buFont typeface="Wingdings" panose="05000000000000000000" pitchFamily="2" charset="2"/>
              <a:buChar char="Ø"/>
            </a:pPr>
            <a:r>
              <a:rPr lang="el-GR" sz="2800" dirty="0" smtClean="0"/>
              <a:t> </a:t>
            </a:r>
            <a:r>
              <a:rPr lang="en-US" sz="2800" b="1" dirty="0" smtClean="0"/>
              <a:t>Υπ</a:t>
            </a:r>
            <a:r>
              <a:rPr lang="en-US" sz="2800" b="1" dirty="0" err="1" smtClean="0"/>
              <a:t>οχρεώσεις</a:t>
            </a:r>
            <a:r>
              <a:rPr lang="en-US" sz="2800" b="1" dirty="0"/>
              <a:t>:</a:t>
            </a:r>
          </a:p>
          <a:p>
            <a:pPr lvl="1">
              <a:buFont typeface="Arial" panose="020B0604020202020204" pitchFamily="34" charset="0"/>
              <a:buChar char="•"/>
            </a:pPr>
            <a:r>
              <a:rPr lang="en-US" sz="2800" dirty="0" err="1"/>
              <a:t>Τήρηση</a:t>
            </a:r>
            <a:r>
              <a:rPr lang="en-US" sz="2800" dirty="0"/>
              <a:t> π</a:t>
            </a:r>
            <a:r>
              <a:rPr lang="en-US" sz="2800" dirty="0" err="1"/>
              <a:t>ροδι</a:t>
            </a:r>
            <a:r>
              <a:rPr lang="en-US" sz="2800" dirty="0"/>
              <a:t>αγραφών ασφάλειας.</a:t>
            </a:r>
          </a:p>
          <a:p>
            <a:pPr lvl="1">
              <a:buFont typeface="Arial" panose="020B0604020202020204" pitchFamily="34" charset="0"/>
              <a:buChar char="•"/>
            </a:pPr>
            <a:r>
              <a:rPr lang="en-US" sz="2800" dirty="0" err="1"/>
              <a:t>Εξ</a:t>
            </a:r>
            <a:r>
              <a:rPr lang="en-US" sz="2800" dirty="0"/>
              <a:t>ασφάλιση κατάλληλης ασφάλισης επιβατών.</a:t>
            </a:r>
          </a:p>
          <a:p>
            <a:pPr lvl="1">
              <a:buFont typeface="Arial" panose="020B0604020202020204" pitchFamily="34" charset="0"/>
              <a:buChar char="•"/>
            </a:pPr>
            <a:r>
              <a:rPr lang="el-GR" sz="2800" dirty="0"/>
              <a:t>Προβολή ενδεικτικών στοιχείων (π.χ. τουριστικός φορέας).</a:t>
            </a:r>
            <a:endParaRPr lang="en-US" sz="2800" dirty="0"/>
          </a:p>
          <a:p>
            <a:pPr marL="0" indent="0">
              <a:buNone/>
            </a:pPr>
            <a:endParaRPr lang="el-GR" sz="2000" dirty="0"/>
          </a:p>
          <a:p>
            <a:endParaRPr lang="en-US" dirty="0"/>
          </a:p>
        </p:txBody>
      </p:sp>
    </p:spTree>
    <p:extLst>
      <p:ext uri="{BB962C8B-B14F-4D97-AF65-F5344CB8AC3E}">
        <p14:creationId xmlns:p14="http://schemas.microsoft.com/office/powerpoint/2010/main" val="31904581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3780" y="124441"/>
            <a:ext cx="10058400" cy="1371600"/>
          </a:xfrm>
        </p:spPr>
        <p:txBody>
          <a:bodyPr>
            <a:normAutofit/>
          </a:bodyPr>
          <a:lstStyle/>
          <a:p>
            <a:pPr lvl="0">
              <a:lnSpc>
                <a:spcPct val="100000"/>
              </a:lnSpc>
              <a:spcBef>
                <a:spcPts val="900"/>
              </a:spcBef>
              <a:buClr>
                <a:prstClr val="black">
                  <a:lumMod val="85000"/>
                  <a:lumOff val="15000"/>
                </a:prstClr>
              </a:buClr>
            </a:pPr>
            <a:r>
              <a:rPr lang="el-GR" sz="3200" b="1" dirty="0" smtClean="0">
                <a:solidFill>
                  <a:srgbClr val="C00000"/>
                </a:solidFill>
              </a:rPr>
              <a:t>Τουριστικά Λεωφορεία - Υποχρεώσεις</a:t>
            </a:r>
            <a:endParaRPr lang="el-GR" sz="3200" b="1" dirty="0">
              <a:solidFill>
                <a:srgbClr val="C00000"/>
              </a:solidFill>
            </a:endParaRPr>
          </a:p>
        </p:txBody>
      </p:sp>
      <p:sp>
        <p:nvSpPr>
          <p:cNvPr id="3" name="Content Placeholder 2"/>
          <p:cNvSpPr>
            <a:spLocks noGrp="1"/>
          </p:cNvSpPr>
          <p:nvPr>
            <p:ph idx="1"/>
          </p:nvPr>
        </p:nvSpPr>
        <p:spPr>
          <a:xfrm>
            <a:off x="572037" y="1122555"/>
            <a:ext cx="11253988" cy="5010411"/>
          </a:xfrm>
        </p:spPr>
        <p:txBody>
          <a:bodyPr numCol="2">
            <a:noAutofit/>
          </a:bodyPr>
          <a:lstStyle/>
          <a:p>
            <a:pPr>
              <a:buFont typeface="Wingdings" panose="05000000000000000000" pitchFamily="2" charset="2"/>
              <a:buChar char="Ø"/>
            </a:pPr>
            <a:r>
              <a:rPr lang="el-GR" sz="2000" dirty="0" smtClean="0"/>
              <a:t> </a:t>
            </a:r>
            <a:r>
              <a:rPr lang="el-GR" sz="2000" b="1" dirty="0" smtClean="0"/>
              <a:t>Τήρηση </a:t>
            </a:r>
            <a:r>
              <a:rPr lang="el-GR" sz="2000" b="1" dirty="0"/>
              <a:t>Προδιαγραφών </a:t>
            </a:r>
            <a:r>
              <a:rPr lang="el-GR" sz="2000" b="1" dirty="0" smtClean="0"/>
              <a:t>Ασφάλειας</a:t>
            </a:r>
          </a:p>
          <a:p>
            <a:pPr marL="0" indent="0">
              <a:buNone/>
            </a:pPr>
            <a:r>
              <a:rPr lang="el-GR" sz="2000" dirty="0" smtClean="0"/>
              <a:t>Το </a:t>
            </a:r>
            <a:r>
              <a:rPr lang="el-GR" sz="2000" dirty="0"/>
              <a:t>λεωφορείο πρέπει να</a:t>
            </a:r>
            <a:r>
              <a:rPr lang="el-GR" sz="2000" dirty="0" smtClean="0"/>
              <a:t>: </a:t>
            </a:r>
          </a:p>
          <a:p>
            <a:pPr>
              <a:buFontTx/>
              <a:buChar char="-"/>
            </a:pPr>
            <a:r>
              <a:rPr lang="el-GR" sz="2000" dirty="0" smtClean="0"/>
              <a:t>Υποβάλλεται </a:t>
            </a:r>
            <a:r>
              <a:rPr lang="el-GR" sz="2000" dirty="0"/>
              <a:t>σε τακτικούς τεχνικούς ελέγχους ΚΤΕΟ (καθώς και σε ειδικούς ελέγχους όταν απαιτείται</a:t>
            </a:r>
            <a:r>
              <a:rPr lang="el-GR" sz="2000" dirty="0" smtClean="0"/>
              <a:t>).</a:t>
            </a:r>
          </a:p>
          <a:p>
            <a:pPr>
              <a:buFontTx/>
              <a:buChar char="-"/>
            </a:pPr>
            <a:r>
              <a:rPr lang="el-GR" sz="2000" dirty="0" smtClean="0"/>
              <a:t>Διαθέτει </a:t>
            </a:r>
            <a:r>
              <a:rPr lang="el-GR" sz="2000" dirty="0"/>
              <a:t>υποχρεωτικά ζώνες ασφαλείας στα καθίσματα όπου αυτό απαιτείται</a:t>
            </a:r>
            <a:r>
              <a:rPr lang="el-GR" sz="2000" dirty="0" smtClean="0"/>
              <a:t>.</a:t>
            </a:r>
          </a:p>
          <a:p>
            <a:pPr>
              <a:buFontTx/>
              <a:buChar char="-"/>
            </a:pPr>
            <a:r>
              <a:rPr lang="el-GR" sz="2000" dirty="0" smtClean="0"/>
              <a:t>Εξοπλίζεται </a:t>
            </a:r>
            <a:r>
              <a:rPr lang="el-GR" sz="2000" dirty="0"/>
              <a:t>με μέσα πυρασφάλειας (πυροσβεστήρες) και φαρμακείο.Διαθέτει συστήματα ασφαλούς πρόσβασης και εξόδου για επιβάτες (έξοδοι κινδύνου</a:t>
            </a:r>
            <a:r>
              <a:rPr lang="el-GR" sz="2000" dirty="0" smtClean="0"/>
              <a:t>).</a:t>
            </a:r>
          </a:p>
          <a:p>
            <a:pPr>
              <a:buFont typeface="Wingdings" panose="05000000000000000000" pitchFamily="2" charset="2"/>
              <a:buChar char="Ø"/>
            </a:pPr>
            <a:r>
              <a:rPr lang="el-GR" sz="2000" dirty="0" smtClean="0"/>
              <a:t> </a:t>
            </a:r>
            <a:r>
              <a:rPr lang="el-GR" sz="2000" b="1" dirty="0" smtClean="0"/>
              <a:t>Εξασφάλιση </a:t>
            </a:r>
            <a:r>
              <a:rPr lang="el-GR" sz="2000" b="1" dirty="0"/>
              <a:t>Ασφάλισης </a:t>
            </a:r>
            <a:r>
              <a:rPr lang="el-GR" sz="2000" b="1" dirty="0" smtClean="0"/>
              <a:t>Επιβατών</a:t>
            </a:r>
          </a:p>
          <a:p>
            <a:pPr marL="0" indent="0">
              <a:buNone/>
            </a:pPr>
            <a:r>
              <a:rPr lang="el-GR" sz="2000" dirty="0" smtClean="0"/>
              <a:t>Υποχρεωτική </a:t>
            </a:r>
            <a:r>
              <a:rPr lang="el-GR" sz="2000" dirty="0"/>
              <a:t>σύναψη Ασφάλισης Αστικής Ευθύνης για</a:t>
            </a:r>
            <a:r>
              <a:rPr lang="el-GR" sz="2000" dirty="0" smtClean="0"/>
              <a:t>: </a:t>
            </a:r>
          </a:p>
          <a:p>
            <a:pPr>
              <a:buFontTx/>
              <a:buChar char="-"/>
            </a:pPr>
            <a:r>
              <a:rPr lang="el-GR" sz="2000" dirty="0" smtClean="0"/>
              <a:t>Τυχόν </a:t>
            </a:r>
            <a:r>
              <a:rPr lang="el-GR" sz="2000" dirty="0"/>
              <a:t>σωματικές βλάβες επιβατών.Θάνατο ή αναπηρία επιβατών σε ατύχημα</a:t>
            </a:r>
            <a:r>
              <a:rPr lang="el-GR" sz="2000" dirty="0" smtClean="0"/>
              <a:t>.</a:t>
            </a:r>
          </a:p>
          <a:p>
            <a:pPr>
              <a:buFontTx/>
              <a:buChar char="-"/>
            </a:pPr>
            <a:r>
              <a:rPr lang="el-GR" sz="2000" dirty="0" smtClean="0"/>
              <a:t>Υλικές </a:t>
            </a:r>
            <a:r>
              <a:rPr lang="el-GR" sz="2000" dirty="0"/>
              <a:t>ζημιές σε τρίτους</a:t>
            </a:r>
            <a:r>
              <a:rPr lang="el-GR" sz="2000" dirty="0" smtClean="0"/>
              <a:t>.</a:t>
            </a:r>
          </a:p>
          <a:p>
            <a:pPr>
              <a:buFontTx/>
              <a:buChar char="-"/>
            </a:pPr>
            <a:r>
              <a:rPr lang="el-GR" sz="2000" dirty="0" smtClean="0"/>
              <a:t>Συχνά </a:t>
            </a:r>
            <a:r>
              <a:rPr lang="el-GR" sz="2000" dirty="0"/>
              <a:t>απαιτείται και επιπλέον ταξιδιωτική ασφάλιση, ιδιαίτερα σε οργανωμένες τουριστικές εκδρομές</a:t>
            </a:r>
            <a:r>
              <a:rPr lang="el-GR" sz="2000" dirty="0" smtClean="0"/>
              <a:t>.</a:t>
            </a:r>
          </a:p>
          <a:p>
            <a:pPr>
              <a:buFont typeface="Wingdings" panose="05000000000000000000" pitchFamily="2" charset="2"/>
              <a:buChar char="Ø"/>
            </a:pPr>
            <a:r>
              <a:rPr lang="el-GR" sz="2000" b="1" dirty="0" smtClean="0"/>
              <a:t> Προβολή </a:t>
            </a:r>
            <a:r>
              <a:rPr lang="el-GR" sz="2000" b="1" dirty="0"/>
              <a:t>Ενδεικτικών </a:t>
            </a:r>
            <a:r>
              <a:rPr lang="el-GR" sz="2000" b="1" dirty="0" smtClean="0"/>
              <a:t>Στοιχείων</a:t>
            </a:r>
          </a:p>
          <a:p>
            <a:pPr marL="0" indent="0">
              <a:buNone/>
            </a:pPr>
            <a:r>
              <a:rPr lang="el-GR" sz="2000" dirty="0" smtClean="0"/>
              <a:t>Το </a:t>
            </a:r>
            <a:r>
              <a:rPr lang="el-GR" sz="2000" dirty="0"/>
              <a:t>τουριστικό λεωφορείο πρέπει να φέρει σαφή εξωτερική σήμανση, όπως</a:t>
            </a:r>
            <a:r>
              <a:rPr lang="el-GR" sz="2000" dirty="0" smtClean="0"/>
              <a:t>: </a:t>
            </a:r>
          </a:p>
          <a:p>
            <a:pPr>
              <a:buFontTx/>
              <a:buChar char="-"/>
            </a:pPr>
            <a:r>
              <a:rPr lang="el-GR" sz="2000" dirty="0" smtClean="0"/>
              <a:t>Επωνυμία </a:t>
            </a:r>
            <a:r>
              <a:rPr lang="el-GR" sz="2000" dirty="0"/>
              <a:t>ή λογότυπο του τουριστικού φορέα (τουριστικό γραφείο ή πρακτορείο</a:t>
            </a:r>
            <a:r>
              <a:rPr lang="el-GR" sz="2000" dirty="0" smtClean="0"/>
              <a:t>).</a:t>
            </a:r>
          </a:p>
          <a:p>
            <a:pPr>
              <a:buFontTx/>
              <a:buChar char="-"/>
            </a:pPr>
            <a:r>
              <a:rPr lang="el-GR" sz="2000" dirty="0" smtClean="0"/>
              <a:t>Τον </a:t>
            </a:r>
            <a:r>
              <a:rPr lang="el-GR" sz="2000" dirty="0"/>
              <a:t>ειδικό αριθμό άδειας ή μητρώου</a:t>
            </a:r>
            <a:r>
              <a:rPr lang="el-GR" sz="2000" dirty="0" smtClean="0"/>
              <a:t>.</a:t>
            </a:r>
          </a:p>
          <a:p>
            <a:pPr>
              <a:buFontTx/>
              <a:buChar char="-"/>
            </a:pPr>
            <a:r>
              <a:rPr lang="el-GR" sz="2000" dirty="0" smtClean="0"/>
              <a:t>Ειδική </a:t>
            </a:r>
            <a:r>
              <a:rPr lang="el-GR" sz="2000" dirty="0"/>
              <a:t>επισήμανση ότι πρόκειται για Τουριστικό Όχημα Δημόσιας Χρήσης</a:t>
            </a:r>
            <a:r>
              <a:rPr lang="el-GR" sz="2000" dirty="0" smtClean="0"/>
              <a:t>.</a:t>
            </a:r>
          </a:p>
          <a:p>
            <a:pPr>
              <a:buFontTx/>
              <a:buChar char="-"/>
            </a:pPr>
            <a:r>
              <a:rPr lang="el-GR" sz="2000" dirty="0" smtClean="0"/>
              <a:t>Τα </a:t>
            </a:r>
            <a:r>
              <a:rPr lang="el-GR" sz="2000" dirty="0"/>
              <a:t>στοιχεία πρέπει να είναι τοποθετημένα σε εμφανές σημείο του οχήματος, συνήθως στο μπροστινό και πλαϊνό μέρος.</a:t>
            </a:r>
            <a:endParaRPr lang="en-US" sz="2000" dirty="0"/>
          </a:p>
        </p:txBody>
      </p:sp>
    </p:spTree>
    <p:extLst>
      <p:ext uri="{BB962C8B-B14F-4D97-AF65-F5344CB8AC3E}">
        <p14:creationId xmlns:p14="http://schemas.microsoft.com/office/powerpoint/2010/main" val="3182413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7281" y="552441"/>
            <a:ext cx="10058400" cy="1371600"/>
          </a:xfrm>
        </p:spPr>
        <p:txBody>
          <a:bodyPr>
            <a:normAutofit/>
          </a:bodyPr>
          <a:lstStyle/>
          <a:p>
            <a:r>
              <a:rPr lang="el-GR" sz="3200" b="1" dirty="0">
                <a:solidFill>
                  <a:srgbClr val="C00000"/>
                </a:solidFill>
              </a:rPr>
              <a:t>Ενοικάση Αυτοκινήτων και Νομικό Πλαίσιο</a:t>
            </a:r>
            <a:endParaRPr lang="en-US" sz="3200" b="1" dirty="0">
              <a:solidFill>
                <a:srgbClr val="C00000"/>
              </a:solidFill>
            </a:endParaRPr>
          </a:p>
        </p:txBody>
      </p:sp>
      <p:sp>
        <p:nvSpPr>
          <p:cNvPr id="3" name="Content Placeholder 2"/>
          <p:cNvSpPr>
            <a:spLocks noGrp="1"/>
          </p:cNvSpPr>
          <p:nvPr>
            <p:ph idx="1"/>
          </p:nvPr>
        </p:nvSpPr>
        <p:spPr>
          <a:xfrm>
            <a:off x="927281" y="1877614"/>
            <a:ext cx="10637948" cy="4618426"/>
          </a:xfrm>
        </p:spPr>
        <p:txBody>
          <a:bodyPr>
            <a:normAutofit/>
          </a:bodyPr>
          <a:lstStyle/>
          <a:p>
            <a:pPr lvl="0">
              <a:buFont typeface="Wingdings" panose="05000000000000000000" pitchFamily="2" charset="2"/>
              <a:buChar char="Ø"/>
            </a:pPr>
            <a:r>
              <a:rPr lang="el-GR" sz="2800" b="1" dirty="0" smtClean="0"/>
              <a:t> </a:t>
            </a:r>
            <a:r>
              <a:rPr lang="en-US" sz="2800" b="1" dirty="0" err="1" smtClean="0"/>
              <a:t>Ετ</a:t>
            </a:r>
            <a:r>
              <a:rPr lang="en-US" sz="2800" b="1" dirty="0" smtClean="0"/>
              <a:t>αιρείες </a:t>
            </a:r>
            <a:r>
              <a:rPr lang="en-US" sz="2800" b="1" dirty="0"/>
              <a:t>Rent-a-Car:</a:t>
            </a:r>
          </a:p>
          <a:p>
            <a:pPr lvl="2"/>
            <a:r>
              <a:rPr lang="el-GR" sz="2600" dirty="0"/>
              <a:t>Άδεια λειτουργίας από τον ΕΟΤ.</a:t>
            </a:r>
            <a:endParaRPr lang="en-US" sz="2600" dirty="0"/>
          </a:p>
          <a:p>
            <a:pPr lvl="2"/>
            <a:r>
              <a:rPr lang="el-GR" sz="2600" dirty="0"/>
              <a:t>Καθορισμένα ελάχιστα τεχνικά χαρακτηριστικά οχημάτων</a:t>
            </a:r>
            <a:r>
              <a:rPr lang="el-GR" sz="2600" dirty="0" smtClean="0"/>
              <a:t>.</a:t>
            </a:r>
          </a:p>
          <a:p>
            <a:pPr marL="274320" lvl="1" indent="0">
              <a:buNone/>
            </a:pPr>
            <a:endParaRPr lang="en-US" sz="2800" dirty="0"/>
          </a:p>
          <a:p>
            <a:pPr lvl="0">
              <a:buFont typeface="Wingdings" panose="05000000000000000000" pitchFamily="2" charset="2"/>
              <a:buChar char="Ø"/>
            </a:pPr>
            <a:r>
              <a:rPr lang="el-GR" sz="2800" dirty="0" smtClean="0"/>
              <a:t> </a:t>
            </a:r>
            <a:r>
              <a:rPr lang="en-US" sz="2800" b="1" dirty="0" smtClean="0"/>
              <a:t>Υπ</a:t>
            </a:r>
            <a:r>
              <a:rPr lang="en-US" sz="2800" b="1" dirty="0" err="1" smtClean="0"/>
              <a:t>οχρεώσεις</a:t>
            </a:r>
            <a:r>
              <a:rPr lang="en-US" sz="2800" b="1" dirty="0"/>
              <a:t>:</a:t>
            </a:r>
          </a:p>
          <a:p>
            <a:pPr lvl="2"/>
            <a:r>
              <a:rPr lang="en-US" sz="2600" dirty="0" err="1"/>
              <a:t>Ασφάλιση</a:t>
            </a:r>
            <a:r>
              <a:rPr lang="en-US" sz="2600" dirty="0"/>
              <a:t> </a:t>
            </a:r>
            <a:r>
              <a:rPr lang="en-US" sz="2600" dirty="0" err="1"/>
              <a:t>οχημάτων</a:t>
            </a:r>
            <a:r>
              <a:rPr lang="en-US" sz="2600" dirty="0"/>
              <a:t>.</a:t>
            </a:r>
          </a:p>
          <a:p>
            <a:pPr lvl="2"/>
            <a:r>
              <a:rPr lang="el-GR" sz="2600" dirty="0"/>
              <a:t>Διαφανείς όροι μίσθωσης (συμβάσεις στα ελληνικά και αγγλικά).</a:t>
            </a:r>
            <a:endParaRPr lang="en-US" sz="2600" dirty="0"/>
          </a:p>
          <a:p>
            <a:pPr lvl="2"/>
            <a:r>
              <a:rPr lang="en-US" sz="2600" dirty="0" err="1"/>
              <a:t>Ενημέρωση</a:t>
            </a:r>
            <a:r>
              <a:rPr lang="en-US" sz="2600" dirty="0"/>
              <a:t> </a:t>
            </a:r>
            <a:r>
              <a:rPr lang="en-US" sz="2600" dirty="0" err="1"/>
              <a:t>γι</a:t>
            </a:r>
            <a:r>
              <a:rPr lang="en-US" sz="2600" dirty="0"/>
              <a:t>α επιπλέον χρεώσεις.</a:t>
            </a:r>
          </a:p>
          <a:p>
            <a:pPr marL="0" indent="0">
              <a:buNone/>
            </a:pPr>
            <a:endParaRPr lang="en-US" dirty="0"/>
          </a:p>
        </p:txBody>
      </p:sp>
    </p:spTree>
    <p:extLst>
      <p:ext uri="{BB962C8B-B14F-4D97-AF65-F5344CB8AC3E}">
        <p14:creationId xmlns:p14="http://schemas.microsoft.com/office/powerpoint/2010/main" val="24143677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2558" y="681229"/>
            <a:ext cx="10058400" cy="1371600"/>
          </a:xfrm>
        </p:spPr>
        <p:txBody>
          <a:bodyPr>
            <a:normAutofit/>
          </a:bodyPr>
          <a:lstStyle/>
          <a:p>
            <a:r>
              <a:rPr lang="el-GR" sz="3200" b="1" dirty="0">
                <a:solidFill>
                  <a:srgbClr val="C00000"/>
                </a:solidFill>
              </a:rPr>
              <a:t>Προστασία Επιβατών σε Χερσαίες Μεταφορές</a:t>
            </a:r>
            <a:endParaRPr lang="en-US" sz="3200" b="1" dirty="0">
              <a:solidFill>
                <a:srgbClr val="C00000"/>
              </a:solidFill>
            </a:endParaRPr>
          </a:p>
        </p:txBody>
      </p:sp>
      <p:sp>
        <p:nvSpPr>
          <p:cNvPr id="3" name="Content Placeholder 2"/>
          <p:cNvSpPr>
            <a:spLocks noGrp="1"/>
          </p:cNvSpPr>
          <p:nvPr>
            <p:ph idx="1"/>
          </p:nvPr>
        </p:nvSpPr>
        <p:spPr>
          <a:xfrm>
            <a:off x="1092558" y="2181619"/>
            <a:ext cx="10895525" cy="4850246"/>
          </a:xfrm>
        </p:spPr>
        <p:txBody>
          <a:bodyPr>
            <a:normAutofit/>
          </a:bodyPr>
          <a:lstStyle/>
          <a:p>
            <a:pPr lvl="0">
              <a:buFont typeface="Wingdings" panose="05000000000000000000" pitchFamily="2" charset="2"/>
              <a:buChar char="Ø"/>
            </a:pPr>
            <a:r>
              <a:rPr lang="el-GR" sz="2800" dirty="0" smtClean="0"/>
              <a:t> </a:t>
            </a:r>
            <a:r>
              <a:rPr lang="en-US" sz="2800" b="1" dirty="0" smtClean="0"/>
              <a:t>Κα</a:t>
            </a:r>
            <a:r>
              <a:rPr lang="en-US" sz="2800" b="1" dirty="0" err="1" smtClean="0"/>
              <a:t>νονισμός</a:t>
            </a:r>
            <a:r>
              <a:rPr lang="en-US" sz="2800" b="1" dirty="0" smtClean="0"/>
              <a:t> </a:t>
            </a:r>
            <a:r>
              <a:rPr lang="en-US" sz="2800" b="1" dirty="0"/>
              <a:t>(ΕΕ) 181/2011:</a:t>
            </a:r>
          </a:p>
          <a:p>
            <a:pPr lvl="1">
              <a:buFont typeface="Wingdings" panose="05000000000000000000" pitchFamily="2" charset="2"/>
              <a:buChar char="ü"/>
            </a:pPr>
            <a:r>
              <a:rPr lang="el-GR" sz="2800" dirty="0"/>
              <a:t>Δικαιώματα επιβατών σε χερσαίες μεταφορές (λεωφορεία/πούλμαν).</a:t>
            </a:r>
            <a:endParaRPr lang="en-US" sz="2800" dirty="0"/>
          </a:p>
          <a:p>
            <a:pPr lvl="1">
              <a:buFont typeface="Wingdings" panose="05000000000000000000" pitchFamily="2" charset="2"/>
              <a:buChar char="ü"/>
            </a:pPr>
            <a:r>
              <a:rPr lang="el-GR" sz="2800" dirty="0"/>
              <a:t>Δικαίωμα αποζημίωσης για ακυρώσεις και μεγάλες καθυστερήσεις.</a:t>
            </a:r>
            <a:endParaRPr lang="en-US" sz="2800" dirty="0"/>
          </a:p>
          <a:p>
            <a:pPr lvl="1">
              <a:buFont typeface="Wingdings" panose="05000000000000000000" pitchFamily="2" charset="2"/>
              <a:buChar char="ü"/>
            </a:pPr>
            <a:r>
              <a:rPr lang="el-GR" sz="2800" dirty="0"/>
              <a:t>Βοήθεια για άτομα με αναπηρίες ή μειωμένη κινητικότητα</a:t>
            </a:r>
            <a:r>
              <a:rPr lang="el-GR" sz="2800" dirty="0" smtClean="0"/>
              <a:t>.</a:t>
            </a:r>
          </a:p>
          <a:p>
            <a:pPr marL="274320" lvl="1" indent="0">
              <a:buNone/>
            </a:pPr>
            <a:endParaRPr lang="en-US" sz="2800" dirty="0"/>
          </a:p>
          <a:p>
            <a:pPr lvl="0">
              <a:buFont typeface="Wingdings" panose="05000000000000000000" pitchFamily="2" charset="2"/>
              <a:buChar char="Ø"/>
            </a:pPr>
            <a:r>
              <a:rPr lang="el-GR" sz="2800" dirty="0" smtClean="0"/>
              <a:t> </a:t>
            </a:r>
            <a:r>
              <a:rPr lang="el-GR" sz="2800" b="1" dirty="0" smtClean="0"/>
              <a:t>Υποχρεωτική </a:t>
            </a:r>
            <a:r>
              <a:rPr lang="el-GR" sz="2800" b="1" dirty="0"/>
              <a:t>ενημέρωση για τα δικαιώματα στους σταθμούς.</a:t>
            </a:r>
            <a:endParaRPr lang="en-US" sz="2800" b="1" dirty="0"/>
          </a:p>
          <a:p>
            <a:pPr marL="0" indent="0">
              <a:buNone/>
            </a:pPr>
            <a:endParaRPr lang="en-US" dirty="0"/>
          </a:p>
        </p:txBody>
      </p:sp>
    </p:spTree>
    <p:extLst>
      <p:ext uri="{BB962C8B-B14F-4D97-AF65-F5344CB8AC3E}">
        <p14:creationId xmlns:p14="http://schemas.microsoft.com/office/powerpoint/2010/main" val="15050515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386" y="958024"/>
            <a:ext cx="10058400" cy="1371600"/>
          </a:xfrm>
        </p:spPr>
        <p:txBody>
          <a:bodyPr>
            <a:normAutofit/>
          </a:bodyPr>
          <a:lstStyle/>
          <a:p>
            <a:r>
              <a:rPr lang="el-GR" sz="3200" b="1" dirty="0">
                <a:solidFill>
                  <a:srgbClr val="C00000"/>
                </a:solidFill>
              </a:rPr>
              <a:t>Κυρώσεις για Παράβαση Νομοθεσίας</a:t>
            </a:r>
            <a:br>
              <a:rPr lang="el-GR" sz="3200" b="1" dirty="0">
                <a:solidFill>
                  <a:srgbClr val="C00000"/>
                </a:solidFill>
              </a:rPr>
            </a:br>
            <a:endParaRPr lang="en-US" sz="3200" b="1" dirty="0">
              <a:solidFill>
                <a:srgbClr val="C00000"/>
              </a:solidFill>
            </a:endParaRPr>
          </a:p>
        </p:txBody>
      </p:sp>
      <p:sp>
        <p:nvSpPr>
          <p:cNvPr id="3" name="Content Placeholder 2"/>
          <p:cNvSpPr>
            <a:spLocks noGrp="1"/>
          </p:cNvSpPr>
          <p:nvPr>
            <p:ph idx="1"/>
          </p:nvPr>
        </p:nvSpPr>
        <p:spPr>
          <a:xfrm>
            <a:off x="437883" y="1439530"/>
            <a:ext cx="5666703" cy="5256031"/>
          </a:xfrm>
        </p:spPr>
        <p:txBody>
          <a:bodyPr numCol="1">
            <a:normAutofit/>
          </a:bodyPr>
          <a:lstStyle/>
          <a:p>
            <a:pPr lvl="1"/>
            <a:endParaRPr lang="el-GR" sz="1900" dirty="0"/>
          </a:p>
          <a:p>
            <a:pPr lvl="1"/>
            <a:endParaRPr lang="el-GR" sz="1900" dirty="0" smtClean="0"/>
          </a:p>
          <a:p>
            <a:pPr lvl="1"/>
            <a:endParaRPr lang="el-GR" sz="1900" dirty="0" smtClean="0"/>
          </a:p>
          <a:p>
            <a:pPr lvl="1"/>
            <a:endParaRPr lang="el-GR" sz="1900" dirty="0"/>
          </a:p>
          <a:p>
            <a:endParaRPr lang="en-US" dirty="0"/>
          </a:p>
        </p:txBody>
      </p:sp>
      <p:sp>
        <p:nvSpPr>
          <p:cNvPr id="5" name="TextBox 4"/>
          <p:cNvSpPr txBox="1"/>
          <p:nvPr/>
        </p:nvSpPr>
        <p:spPr>
          <a:xfrm>
            <a:off x="1191297" y="1918952"/>
            <a:ext cx="10270900" cy="3970318"/>
          </a:xfrm>
          <a:prstGeom prst="rect">
            <a:avLst/>
          </a:prstGeom>
          <a:noFill/>
        </p:spPr>
        <p:txBody>
          <a:bodyPr wrap="square" rtlCol="0">
            <a:spAutoFit/>
          </a:bodyPr>
          <a:lstStyle/>
          <a:p>
            <a:endParaRPr lang="el-GR" sz="2800" dirty="0"/>
          </a:p>
          <a:p>
            <a:r>
              <a:rPr lang="el-GR" sz="2800" dirty="0"/>
              <a:t>•	</a:t>
            </a:r>
            <a:r>
              <a:rPr lang="el-GR" sz="2800" b="1" dirty="0"/>
              <a:t>Διοικητικά Πρόστιμα:</a:t>
            </a:r>
          </a:p>
          <a:p>
            <a:r>
              <a:rPr lang="el-GR" sz="2800" dirty="0" smtClean="0">
                <a:solidFill>
                  <a:srgbClr val="002060"/>
                </a:solidFill>
              </a:rPr>
              <a:t>Για </a:t>
            </a:r>
            <a:r>
              <a:rPr lang="el-GR" sz="2800" dirty="0">
                <a:solidFill>
                  <a:srgbClr val="002060"/>
                </a:solidFill>
              </a:rPr>
              <a:t>παραβάσεις αδειών, ασφάλειας, ενημέρωσης καταναλωτή</a:t>
            </a:r>
            <a:r>
              <a:rPr lang="el-GR" sz="2800" dirty="0" smtClean="0">
                <a:solidFill>
                  <a:srgbClr val="002060"/>
                </a:solidFill>
              </a:rPr>
              <a:t>.</a:t>
            </a:r>
          </a:p>
          <a:p>
            <a:endParaRPr lang="el-GR" sz="2800" dirty="0"/>
          </a:p>
          <a:p>
            <a:r>
              <a:rPr lang="el-GR" sz="2800" dirty="0"/>
              <a:t>•	</a:t>
            </a:r>
            <a:r>
              <a:rPr lang="el-GR" sz="2800" b="1" dirty="0"/>
              <a:t>Ποινικές Κυρώσεις:</a:t>
            </a:r>
          </a:p>
          <a:p>
            <a:r>
              <a:rPr lang="el-GR" sz="2800" dirty="0" smtClean="0">
                <a:solidFill>
                  <a:srgbClr val="002060"/>
                </a:solidFill>
              </a:rPr>
              <a:t>Σε </a:t>
            </a:r>
            <a:r>
              <a:rPr lang="el-GR" sz="2800" dirty="0">
                <a:solidFill>
                  <a:srgbClr val="002060"/>
                </a:solidFill>
              </a:rPr>
              <a:t>περιπτώσεις σοβαρής παραμέλησης ασφάλειας</a:t>
            </a:r>
            <a:r>
              <a:rPr lang="el-GR" sz="2800" dirty="0" smtClean="0">
                <a:solidFill>
                  <a:srgbClr val="002060"/>
                </a:solidFill>
              </a:rPr>
              <a:t>.</a:t>
            </a:r>
          </a:p>
          <a:p>
            <a:endParaRPr lang="el-GR" sz="2800" dirty="0"/>
          </a:p>
          <a:p>
            <a:r>
              <a:rPr lang="el-GR" sz="2800" dirty="0"/>
              <a:t>•	</a:t>
            </a:r>
            <a:r>
              <a:rPr lang="el-GR" sz="2800" b="1" dirty="0"/>
              <a:t>Αστικές Ευθύνες:</a:t>
            </a:r>
          </a:p>
          <a:p>
            <a:r>
              <a:rPr lang="el-GR" sz="2800" dirty="0" smtClean="0">
                <a:solidFill>
                  <a:srgbClr val="002060"/>
                </a:solidFill>
              </a:rPr>
              <a:t>Αποζημιώσεις </a:t>
            </a:r>
            <a:r>
              <a:rPr lang="el-GR" sz="2800" dirty="0">
                <a:solidFill>
                  <a:srgbClr val="002060"/>
                </a:solidFill>
              </a:rPr>
              <a:t>για ατυχήματα ή κακή παροχή υπηρεσιών.</a:t>
            </a:r>
          </a:p>
        </p:txBody>
      </p:sp>
    </p:spTree>
    <p:extLst>
      <p:ext uri="{BB962C8B-B14F-4D97-AF65-F5344CB8AC3E}">
        <p14:creationId xmlns:p14="http://schemas.microsoft.com/office/powerpoint/2010/main" val="20401633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386" y="753730"/>
            <a:ext cx="10058400" cy="1371600"/>
          </a:xfrm>
        </p:spPr>
        <p:txBody>
          <a:bodyPr>
            <a:normAutofit/>
          </a:bodyPr>
          <a:lstStyle/>
          <a:p>
            <a:r>
              <a:rPr lang="el-GR" sz="3200" b="1" dirty="0" smtClean="0">
                <a:solidFill>
                  <a:srgbClr val="C00000"/>
                </a:solidFill>
              </a:rPr>
              <a:t>Σύγχρονες Τάσεις</a:t>
            </a:r>
            <a:r>
              <a:rPr lang="el-GR" sz="3200" b="1" dirty="0">
                <a:solidFill>
                  <a:srgbClr val="C00000"/>
                </a:solidFill>
              </a:rPr>
              <a:t/>
            </a:r>
            <a:br>
              <a:rPr lang="el-GR" sz="3200" b="1" dirty="0">
                <a:solidFill>
                  <a:srgbClr val="C00000"/>
                </a:solidFill>
              </a:rPr>
            </a:br>
            <a:endParaRPr lang="en-US" sz="3200" b="1" dirty="0">
              <a:solidFill>
                <a:srgbClr val="C00000"/>
              </a:solidFill>
            </a:endParaRPr>
          </a:p>
        </p:txBody>
      </p:sp>
      <p:sp>
        <p:nvSpPr>
          <p:cNvPr id="3" name="Content Placeholder 2"/>
          <p:cNvSpPr>
            <a:spLocks noGrp="1"/>
          </p:cNvSpPr>
          <p:nvPr>
            <p:ph idx="1"/>
          </p:nvPr>
        </p:nvSpPr>
        <p:spPr>
          <a:xfrm>
            <a:off x="437883" y="1439530"/>
            <a:ext cx="5666703" cy="5256031"/>
          </a:xfrm>
        </p:spPr>
        <p:txBody>
          <a:bodyPr numCol="1">
            <a:normAutofit/>
          </a:bodyPr>
          <a:lstStyle/>
          <a:p>
            <a:pPr lvl="1"/>
            <a:endParaRPr lang="el-GR" sz="1900" dirty="0"/>
          </a:p>
          <a:p>
            <a:pPr lvl="1"/>
            <a:endParaRPr lang="el-GR" sz="1900" dirty="0" smtClean="0"/>
          </a:p>
          <a:p>
            <a:pPr lvl="1"/>
            <a:endParaRPr lang="el-GR" sz="1900" dirty="0" smtClean="0"/>
          </a:p>
          <a:p>
            <a:pPr lvl="1"/>
            <a:endParaRPr lang="el-GR" sz="1900" dirty="0"/>
          </a:p>
          <a:p>
            <a:endParaRPr lang="en-US" dirty="0"/>
          </a:p>
        </p:txBody>
      </p:sp>
      <p:sp>
        <p:nvSpPr>
          <p:cNvPr id="5" name="TextBox 4"/>
          <p:cNvSpPr txBox="1"/>
          <p:nvPr/>
        </p:nvSpPr>
        <p:spPr>
          <a:xfrm>
            <a:off x="1191297" y="1918952"/>
            <a:ext cx="10270900" cy="4401205"/>
          </a:xfrm>
          <a:prstGeom prst="rect">
            <a:avLst/>
          </a:prstGeom>
          <a:noFill/>
        </p:spPr>
        <p:txBody>
          <a:bodyPr wrap="square" rtlCol="0">
            <a:spAutoFit/>
          </a:bodyPr>
          <a:lstStyle/>
          <a:p>
            <a:pPr marL="285750" lvl="0" indent="-285750">
              <a:buFont typeface="Wingdings" panose="05000000000000000000" pitchFamily="2" charset="2"/>
              <a:buChar char="v"/>
            </a:pPr>
            <a:r>
              <a:rPr lang="en-US" sz="2800" b="1" dirty="0" err="1"/>
              <a:t>Ψηφιο</a:t>
            </a:r>
            <a:r>
              <a:rPr lang="en-US" sz="2800" b="1" dirty="0"/>
              <a:t>ποίηση Μεταφορών</a:t>
            </a:r>
            <a:r>
              <a:rPr lang="en-US" sz="2800" dirty="0"/>
              <a:t>:</a:t>
            </a:r>
          </a:p>
          <a:p>
            <a:pPr marL="914400" lvl="1" indent="-457200">
              <a:buFontTx/>
              <a:buChar char="-"/>
            </a:pPr>
            <a:r>
              <a:rPr lang="en-US" sz="2800" dirty="0" err="1" smtClean="0"/>
              <a:t>Ηλεκτρονικά</a:t>
            </a:r>
            <a:r>
              <a:rPr lang="en-US" sz="2800" dirty="0" smtClean="0"/>
              <a:t> </a:t>
            </a:r>
            <a:r>
              <a:rPr lang="en-US" sz="2800" dirty="0" err="1"/>
              <a:t>εισιτήρι</a:t>
            </a:r>
            <a:r>
              <a:rPr lang="en-US" sz="2800" dirty="0"/>
              <a:t>α και κρατήσεις</a:t>
            </a:r>
            <a:r>
              <a:rPr lang="en-US" sz="2800" dirty="0" smtClean="0"/>
              <a:t>.</a:t>
            </a:r>
            <a:endParaRPr lang="el-GR" sz="2800" dirty="0" smtClean="0"/>
          </a:p>
          <a:p>
            <a:pPr marL="914400" lvl="1" indent="-457200">
              <a:buFontTx/>
              <a:buChar char="-"/>
            </a:pPr>
            <a:endParaRPr lang="en-US" sz="2800" dirty="0"/>
          </a:p>
          <a:p>
            <a:pPr marL="285750" lvl="0" indent="-285750">
              <a:buFont typeface="Wingdings" panose="05000000000000000000" pitchFamily="2" charset="2"/>
              <a:buChar char="v"/>
            </a:pPr>
            <a:r>
              <a:rPr lang="en-US" sz="2800" b="1" dirty="0" err="1"/>
              <a:t>Αειφόρες</a:t>
            </a:r>
            <a:r>
              <a:rPr lang="en-US" sz="2800" b="1" dirty="0"/>
              <a:t> </a:t>
            </a:r>
            <a:r>
              <a:rPr lang="en-US" sz="2800" b="1" dirty="0" err="1"/>
              <a:t>Μετ</a:t>
            </a:r>
            <a:r>
              <a:rPr lang="en-US" sz="2800" b="1" dirty="0"/>
              <a:t>αφορές</a:t>
            </a:r>
            <a:r>
              <a:rPr lang="en-US" sz="2800" dirty="0"/>
              <a:t>:</a:t>
            </a:r>
          </a:p>
          <a:p>
            <a:pPr marL="914400" lvl="1" indent="-457200">
              <a:buFontTx/>
              <a:buChar char="-"/>
            </a:pPr>
            <a:r>
              <a:rPr lang="el-GR" sz="2800" dirty="0" smtClean="0"/>
              <a:t>Προώθηση </a:t>
            </a:r>
            <a:r>
              <a:rPr lang="el-GR" sz="2800" dirty="0"/>
              <a:t>πράσινων οχημάτων και φιλικών προς το περιβάλλον πλοίων</a:t>
            </a:r>
            <a:r>
              <a:rPr lang="el-GR" sz="2800" dirty="0" smtClean="0"/>
              <a:t>.</a:t>
            </a:r>
          </a:p>
          <a:p>
            <a:pPr marL="914400" lvl="1" indent="-457200">
              <a:buFontTx/>
              <a:buChar char="-"/>
            </a:pPr>
            <a:endParaRPr lang="en-US" sz="2800" dirty="0"/>
          </a:p>
          <a:p>
            <a:pPr marL="285750" lvl="0" indent="-285750">
              <a:buFont typeface="Wingdings" panose="05000000000000000000" pitchFamily="2" charset="2"/>
              <a:buChar char="v"/>
            </a:pPr>
            <a:r>
              <a:rPr lang="en-US" sz="2800" b="1" dirty="0" err="1"/>
              <a:t>Συνδυ</a:t>
            </a:r>
            <a:r>
              <a:rPr lang="en-US" sz="2800" b="1" dirty="0"/>
              <a:t>ασμένες Μεταφορές (Mobility as a Service)</a:t>
            </a:r>
            <a:r>
              <a:rPr lang="en-US" sz="2800" dirty="0"/>
              <a:t>:</a:t>
            </a:r>
          </a:p>
          <a:p>
            <a:pPr marL="914400" lvl="1" indent="-457200">
              <a:buFontTx/>
              <a:buChar char="-"/>
            </a:pPr>
            <a:r>
              <a:rPr lang="el-GR" sz="2800" dirty="0" smtClean="0"/>
              <a:t>Συνδυαστικά </a:t>
            </a:r>
            <a:r>
              <a:rPr lang="el-GR" sz="2800" dirty="0"/>
              <a:t>εισιτήρια για πλοία, αεροπλάνα και λεωφορεία</a:t>
            </a:r>
            <a:r>
              <a:rPr lang="el-GR" sz="2800" dirty="0" smtClean="0"/>
              <a:t>.</a:t>
            </a:r>
          </a:p>
          <a:p>
            <a:pPr marL="914400" lvl="1" indent="-457200">
              <a:buFontTx/>
              <a:buChar char="-"/>
            </a:pPr>
            <a:endParaRPr lang="en-US" sz="2800" dirty="0"/>
          </a:p>
        </p:txBody>
      </p:sp>
    </p:spTree>
    <p:extLst>
      <p:ext uri="{BB962C8B-B14F-4D97-AF65-F5344CB8AC3E}">
        <p14:creationId xmlns:p14="http://schemas.microsoft.com/office/powerpoint/2010/main" val="20726478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386" y="958024"/>
            <a:ext cx="10058400" cy="1371600"/>
          </a:xfrm>
        </p:spPr>
        <p:txBody>
          <a:bodyPr>
            <a:normAutofit/>
          </a:bodyPr>
          <a:lstStyle/>
          <a:p>
            <a:r>
              <a:rPr lang="el-GR" sz="3200" b="1" dirty="0" smtClean="0">
                <a:solidFill>
                  <a:srgbClr val="C00000"/>
                </a:solidFill>
              </a:rPr>
              <a:t>Συμπεράσματα</a:t>
            </a:r>
            <a:r>
              <a:rPr lang="el-GR" sz="3200" b="1" dirty="0">
                <a:solidFill>
                  <a:srgbClr val="C00000"/>
                </a:solidFill>
              </a:rPr>
              <a:t/>
            </a:r>
            <a:br>
              <a:rPr lang="el-GR" sz="3200" b="1" dirty="0">
                <a:solidFill>
                  <a:srgbClr val="C00000"/>
                </a:solidFill>
              </a:rPr>
            </a:br>
            <a:endParaRPr lang="en-US" sz="3200" b="1" dirty="0">
              <a:solidFill>
                <a:srgbClr val="C00000"/>
              </a:solidFill>
            </a:endParaRPr>
          </a:p>
        </p:txBody>
      </p:sp>
      <p:sp>
        <p:nvSpPr>
          <p:cNvPr id="3" name="Content Placeholder 2"/>
          <p:cNvSpPr>
            <a:spLocks noGrp="1"/>
          </p:cNvSpPr>
          <p:nvPr>
            <p:ph idx="1"/>
          </p:nvPr>
        </p:nvSpPr>
        <p:spPr>
          <a:xfrm>
            <a:off x="437883" y="1439530"/>
            <a:ext cx="5666703" cy="5256031"/>
          </a:xfrm>
        </p:spPr>
        <p:txBody>
          <a:bodyPr numCol="1">
            <a:normAutofit/>
          </a:bodyPr>
          <a:lstStyle/>
          <a:p>
            <a:pPr lvl="1"/>
            <a:endParaRPr lang="el-GR" sz="1900" dirty="0"/>
          </a:p>
          <a:p>
            <a:pPr lvl="1"/>
            <a:endParaRPr lang="el-GR" sz="1900" dirty="0" smtClean="0"/>
          </a:p>
          <a:p>
            <a:pPr lvl="1"/>
            <a:endParaRPr lang="el-GR" sz="1900" dirty="0" smtClean="0"/>
          </a:p>
          <a:p>
            <a:pPr lvl="1"/>
            <a:endParaRPr lang="el-GR" sz="1900" dirty="0"/>
          </a:p>
          <a:p>
            <a:endParaRPr lang="en-US" dirty="0"/>
          </a:p>
        </p:txBody>
      </p:sp>
      <p:sp>
        <p:nvSpPr>
          <p:cNvPr id="5" name="TextBox 4"/>
          <p:cNvSpPr txBox="1"/>
          <p:nvPr/>
        </p:nvSpPr>
        <p:spPr>
          <a:xfrm>
            <a:off x="1191297" y="2176530"/>
            <a:ext cx="10270900" cy="3539430"/>
          </a:xfrm>
          <a:prstGeom prst="rect">
            <a:avLst/>
          </a:prstGeom>
          <a:noFill/>
        </p:spPr>
        <p:txBody>
          <a:bodyPr wrap="square" rtlCol="0">
            <a:spAutoFit/>
          </a:bodyPr>
          <a:lstStyle/>
          <a:p>
            <a:pPr marL="285750" lvl="0" indent="-285750">
              <a:buFont typeface="Wingdings" panose="05000000000000000000" pitchFamily="2" charset="2"/>
              <a:buChar char="ü"/>
            </a:pPr>
            <a:r>
              <a:rPr lang="el-GR" sz="2800" b="1" dirty="0"/>
              <a:t>Οι τουριστικές μεταφορές στηρίζονται σε αυστηρό νομικό πλαίσιο για:</a:t>
            </a:r>
            <a:endParaRPr lang="en-US" sz="2800" b="1" dirty="0"/>
          </a:p>
          <a:p>
            <a:pPr marL="742950" lvl="1" indent="-285750">
              <a:buFont typeface="Arial" panose="020B0604020202020204" pitchFamily="34" charset="0"/>
              <a:buChar char="•"/>
            </a:pPr>
            <a:r>
              <a:rPr lang="el-GR" sz="2800" dirty="0"/>
              <a:t>Προστασία της ασφάλειας και των δικαιωμάτων των επιβατών.</a:t>
            </a:r>
            <a:endParaRPr lang="en-US" sz="2800" dirty="0"/>
          </a:p>
          <a:p>
            <a:pPr marL="742950" lvl="1" indent="-285750">
              <a:buFont typeface="Arial" panose="020B0604020202020204" pitchFamily="34" charset="0"/>
              <a:buChar char="•"/>
            </a:pPr>
            <a:r>
              <a:rPr lang="el-GR" sz="2800" dirty="0"/>
              <a:t>Εξασφάλιση ποιότητας και βιωσιμότητας των υπηρεσιών</a:t>
            </a:r>
            <a:r>
              <a:rPr lang="el-GR" sz="2800" dirty="0" smtClean="0"/>
              <a:t>.</a:t>
            </a:r>
          </a:p>
          <a:p>
            <a:pPr marL="742950" lvl="1" indent="-285750">
              <a:buFont typeface="Wingdings" panose="05000000000000000000" pitchFamily="2" charset="2"/>
              <a:buChar char="ü"/>
            </a:pPr>
            <a:endParaRPr lang="en-US" sz="2800" dirty="0"/>
          </a:p>
          <a:p>
            <a:pPr marL="285750" lvl="0" indent="-285750">
              <a:buFont typeface="Wingdings" panose="05000000000000000000" pitchFamily="2" charset="2"/>
              <a:buChar char="ü"/>
            </a:pPr>
            <a:r>
              <a:rPr lang="el-GR" sz="2800" b="1" dirty="0"/>
              <a:t>Η συνεχής προσαρμογή στις εξελίξεις και η γνώση του νομοθετικού πλαισίου είναι απαραίτητη για τους επαγγελματίες του τουρισμού.</a:t>
            </a:r>
            <a:endParaRPr lang="en-US" sz="2800" b="1" dirty="0"/>
          </a:p>
          <a:p>
            <a:endParaRPr lang="el-GR" sz="2800" dirty="0">
              <a:solidFill>
                <a:srgbClr val="002060"/>
              </a:solidFill>
            </a:endParaRPr>
          </a:p>
        </p:txBody>
      </p:sp>
    </p:spTree>
    <p:extLst>
      <p:ext uri="{BB962C8B-B14F-4D97-AF65-F5344CB8AC3E}">
        <p14:creationId xmlns:p14="http://schemas.microsoft.com/office/powerpoint/2010/main" val="34598001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462290"/>
            <a:ext cx="10058400" cy="1371600"/>
          </a:xfrm>
        </p:spPr>
        <p:txBody>
          <a:bodyPr>
            <a:normAutofit/>
          </a:bodyPr>
          <a:lstStyle/>
          <a:p>
            <a:r>
              <a:rPr lang="el-GR" sz="3200" b="1" dirty="0">
                <a:solidFill>
                  <a:srgbClr val="C00000"/>
                </a:solidFill>
              </a:rPr>
              <a:t>Αρχές &amp; Πυλώνες του Βιώσιμου </a:t>
            </a:r>
            <a:r>
              <a:rPr lang="el-GR" sz="3200" b="1" dirty="0" smtClean="0">
                <a:solidFill>
                  <a:srgbClr val="C00000"/>
                </a:solidFill>
              </a:rPr>
              <a:t>Τουρισμού</a:t>
            </a:r>
            <a:endParaRPr lang="en-US" sz="3200" b="1" dirty="0">
              <a:solidFill>
                <a:srgbClr val="C00000"/>
              </a:solidFill>
            </a:endParaRPr>
          </a:p>
        </p:txBody>
      </p:sp>
      <p:sp>
        <p:nvSpPr>
          <p:cNvPr id="3" name="Content Placeholder 2"/>
          <p:cNvSpPr>
            <a:spLocks noGrp="1"/>
          </p:cNvSpPr>
          <p:nvPr>
            <p:ph idx="1"/>
          </p:nvPr>
        </p:nvSpPr>
        <p:spPr>
          <a:xfrm>
            <a:off x="1066800" y="1674254"/>
            <a:ext cx="10382518" cy="4360786"/>
          </a:xfrm>
        </p:spPr>
        <p:txBody>
          <a:bodyPr>
            <a:normAutofit fontScale="85000" lnSpcReduction="20000"/>
          </a:bodyPr>
          <a:lstStyle/>
          <a:p>
            <a:pPr marL="0" indent="0">
              <a:buNone/>
            </a:pPr>
            <a:r>
              <a:rPr lang="el-GR" sz="2200" b="1" dirty="0" smtClean="0"/>
              <a:t>Τι </a:t>
            </a:r>
            <a:r>
              <a:rPr lang="el-GR" sz="2200" b="1" dirty="0"/>
              <a:t>είναι ο Βιώσιμος Τουρισμός</a:t>
            </a:r>
            <a:r>
              <a:rPr lang="el-GR" sz="2200" b="1" dirty="0" smtClean="0"/>
              <a:t>;</a:t>
            </a:r>
            <a:endParaRPr lang="el-GR" sz="2200" b="1" dirty="0"/>
          </a:p>
          <a:p>
            <a:endParaRPr lang="el-GR" sz="2200" dirty="0"/>
          </a:p>
          <a:p>
            <a:pPr marL="0" indent="0">
              <a:buNone/>
            </a:pPr>
            <a:r>
              <a:rPr lang="el-GR" sz="2200" b="1" dirty="0"/>
              <a:t>Ο βιώσιμος (ή αειφόρος) τουρισμός είναι μια μορφή τουριστικής ανάπτυξης που:  </a:t>
            </a:r>
          </a:p>
          <a:p>
            <a:pPr marL="0" indent="0">
              <a:buNone/>
            </a:pPr>
            <a:r>
              <a:rPr lang="el-GR" sz="2200" dirty="0"/>
              <a:t>- </a:t>
            </a:r>
            <a:r>
              <a:rPr lang="el-GR" sz="2200" dirty="0" smtClean="0"/>
              <a:t>Καλύπτει </a:t>
            </a:r>
            <a:r>
              <a:rPr lang="el-GR" sz="2200" dirty="0"/>
              <a:t>τις ανάγκες των τουριστών και των τοπικών </a:t>
            </a:r>
            <a:r>
              <a:rPr lang="el-GR" sz="2200" dirty="0" smtClean="0"/>
              <a:t>κοινωνιών,  </a:t>
            </a:r>
            <a:endParaRPr lang="el-GR" sz="2200" dirty="0"/>
          </a:p>
          <a:p>
            <a:pPr marL="0" indent="0">
              <a:buNone/>
            </a:pPr>
            <a:r>
              <a:rPr lang="el-GR" sz="2200" dirty="0"/>
              <a:t>- Χωρίς να </a:t>
            </a:r>
            <a:r>
              <a:rPr lang="el-GR" sz="2200" dirty="0" smtClean="0"/>
              <a:t>*υποβαθμίζει </a:t>
            </a:r>
            <a:r>
              <a:rPr lang="el-GR" sz="2200" dirty="0"/>
              <a:t>το περιβάλλον, την πολιτιστική ταυτότητα και τους φυσικούς πόρους</a:t>
            </a:r>
            <a:r>
              <a:rPr lang="el-GR" sz="2200" dirty="0" smtClean="0"/>
              <a:t>* </a:t>
            </a:r>
            <a:r>
              <a:rPr lang="el-GR" sz="2200" dirty="0"/>
              <a:t>για το μέλλον.</a:t>
            </a:r>
          </a:p>
          <a:p>
            <a:endParaRPr lang="el-GR" sz="2200" dirty="0"/>
          </a:p>
          <a:p>
            <a:pPr marL="0" indent="0">
              <a:buNone/>
            </a:pPr>
            <a:r>
              <a:rPr lang="el-GR" sz="2800" b="1" dirty="0" smtClean="0">
                <a:solidFill>
                  <a:srgbClr val="7030A0"/>
                </a:solidFill>
              </a:rPr>
              <a:t>Κύριοι </a:t>
            </a:r>
            <a:r>
              <a:rPr lang="el-GR" sz="2800" b="1" dirty="0">
                <a:solidFill>
                  <a:srgbClr val="7030A0"/>
                </a:solidFill>
              </a:rPr>
              <a:t>Πυλώνες του Βιώσιμου Τουρισμού</a:t>
            </a:r>
            <a:r>
              <a:rPr lang="el-GR" sz="2800" b="1" dirty="0" smtClean="0">
                <a:solidFill>
                  <a:srgbClr val="7030A0"/>
                </a:solidFill>
              </a:rPr>
              <a:t>:</a:t>
            </a:r>
            <a:endParaRPr lang="el-GR" sz="2800" b="1" dirty="0">
              <a:solidFill>
                <a:srgbClr val="7030A0"/>
              </a:solidFill>
            </a:endParaRPr>
          </a:p>
          <a:p>
            <a:endParaRPr lang="el-GR" sz="2200" b="1" dirty="0"/>
          </a:p>
          <a:p>
            <a:pPr marL="0" indent="0">
              <a:buNone/>
            </a:pPr>
            <a:r>
              <a:rPr lang="el-GR" sz="2200" b="1" dirty="0" smtClean="0"/>
              <a:t>1</a:t>
            </a:r>
            <a:r>
              <a:rPr lang="el-GR" sz="2200" b="1" dirty="0"/>
              <a:t>. </a:t>
            </a:r>
            <a:r>
              <a:rPr lang="el-GR" sz="2200" b="1" dirty="0" smtClean="0"/>
              <a:t>  Περιβαλλοντική Προστασία </a:t>
            </a:r>
            <a:endParaRPr lang="el-GR" sz="2200" b="1" dirty="0"/>
          </a:p>
          <a:p>
            <a:pPr marL="0" indent="0">
              <a:buNone/>
            </a:pPr>
            <a:r>
              <a:rPr lang="el-GR" sz="2200" dirty="0"/>
              <a:t>- Διατήρηση φυσικού τοπίου, οικοσυστημάτων, νερού και βιοποικιλότητας  </a:t>
            </a:r>
          </a:p>
          <a:p>
            <a:pPr marL="0" indent="0">
              <a:buNone/>
            </a:pPr>
            <a:r>
              <a:rPr lang="el-GR" sz="2200" dirty="0"/>
              <a:t>- Έλεγχος ρύπανσης – χρήση φιλικών προς το περιβάλλον πρακτικών  </a:t>
            </a:r>
          </a:p>
          <a:p>
            <a:pPr marL="0" indent="0">
              <a:buNone/>
            </a:pPr>
            <a:r>
              <a:rPr lang="el-GR" sz="2200" dirty="0"/>
              <a:t>- Οικολογικές μετακινήσεις, εξοικονόμηση ενέργειας</a:t>
            </a:r>
          </a:p>
          <a:p>
            <a:endParaRPr lang="el-GR" dirty="0"/>
          </a:p>
          <a:p>
            <a:pPr marL="0" indent="0">
              <a:buNone/>
            </a:pPr>
            <a:endParaRPr lang="el-GR" dirty="0"/>
          </a:p>
          <a:p>
            <a:endParaRPr lang="el-GR" dirty="0"/>
          </a:p>
        </p:txBody>
      </p:sp>
    </p:spTree>
    <p:extLst>
      <p:ext uri="{BB962C8B-B14F-4D97-AF65-F5344CB8AC3E}">
        <p14:creationId xmlns:p14="http://schemas.microsoft.com/office/powerpoint/2010/main" val="9475083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3200" b="1" dirty="0">
                <a:solidFill>
                  <a:srgbClr val="C00000"/>
                </a:solidFill>
              </a:rPr>
              <a:t>Αρχές &amp; Πυλώνες του Βιώσιμου Τουρισμού</a:t>
            </a:r>
            <a:endParaRPr lang="en-US" dirty="0"/>
          </a:p>
        </p:txBody>
      </p:sp>
      <p:sp>
        <p:nvSpPr>
          <p:cNvPr id="3" name="Content Placeholder 2"/>
          <p:cNvSpPr>
            <a:spLocks noGrp="1"/>
          </p:cNvSpPr>
          <p:nvPr>
            <p:ph idx="1"/>
          </p:nvPr>
        </p:nvSpPr>
        <p:spPr>
          <a:xfrm>
            <a:off x="1066799" y="2014194"/>
            <a:ext cx="10305245" cy="4020846"/>
          </a:xfrm>
        </p:spPr>
        <p:txBody>
          <a:bodyPr numCol="1">
            <a:normAutofit lnSpcReduction="10000"/>
          </a:bodyPr>
          <a:lstStyle/>
          <a:p>
            <a:pPr marL="0" indent="0">
              <a:buNone/>
            </a:pPr>
            <a:r>
              <a:rPr lang="el-GR" sz="2200" b="1" dirty="0" smtClean="0"/>
              <a:t>2</a:t>
            </a:r>
            <a:r>
              <a:rPr lang="el-GR" sz="2200" b="1" dirty="0"/>
              <a:t>. </a:t>
            </a:r>
            <a:r>
              <a:rPr lang="el-GR" sz="2200" b="1" dirty="0" smtClean="0"/>
              <a:t> Κοινωνική </a:t>
            </a:r>
            <a:r>
              <a:rPr lang="el-GR" sz="2200" b="1" dirty="0"/>
              <a:t>&amp; Πολιτιστική </a:t>
            </a:r>
            <a:r>
              <a:rPr lang="el-GR" sz="2200" b="1" dirty="0" smtClean="0"/>
              <a:t>Ευθύνη</a:t>
            </a:r>
            <a:endParaRPr lang="el-GR" sz="2200" b="1" dirty="0"/>
          </a:p>
          <a:p>
            <a:pPr marL="0" indent="0">
              <a:buNone/>
            </a:pPr>
            <a:r>
              <a:rPr lang="el-GR" sz="2200" dirty="0"/>
              <a:t>- Σεβασμός στις τοπικές παραδόσεις και πολιτιστική ταυτότητα  </a:t>
            </a:r>
          </a:p>
          <a:p>
            <a:pPr marL="0" indent="0">
              <a:buNone/>
            </a:pPr>
            <a:r>
              <a:rPr lang="el-GR" sz="2200" dirty="0"/>
              <a:t>- Ενίσχυση της συμμετοχής των τοπικών κοινωνιών  </a:t>
            </a:r>
          </a:p>
          <a:p>
            <a:pPr marL="0" indent="0">
              <a:buNone/>
            </a:pPr>
            <a:r>
              <a:rPr lang="el-GR" sz="2200" dirty="0"/>
              <a:t>- Προώθηση της </a:t>
            </a:r>
            <a:r>
              <a:rPr lang="el-GR" sz="2200" dirty="0" smtClean="0"/>
              <a:t>*πολιτιστικής ανταλλαγής* </a:t>
            </a:r>
            <a:r>
              <a:rPr lang="el-GR" sz="2200" dirty="0"/>
              <a:t>μεταξύ τουριστών και </a:t>
            </a:r>
            <a:r>
              <a:rPr lang="el-GR" sz="2200" dirty="0" smtClean="0"/>
              <a:t>κατοίκων</a:t>
            </a:r>
            <a:endParaRPr lang="el-GR" sz="2200" dirty="0"/>
          </a:p>
          <a:p>
            <a:endParaRPr lang="el-GR" sz="2200" b="1" dirty="0"/>
          </a:p>
          <a:p>
            <a:pPr marL="0" indent="0">
              <a:buNone/>
            </a:pPr>
            <a:r>
              <a:rPr lang="el-GR" sz="2200" b="1" dirty="0" smtClean="0"/>
              <a:t>3</a:t>
            </a:r>
            <a:r>
              <a:rPr lang="el-GR" sz="2200" b="1" dirty="0"/>
              <a:t>. </a:t>
            </a:r>
            <a:r>
              <a:rPr lang="el-GR" sz="2200" b="1" dirty="0" smtClean="0"/>
              <a:t> Οικονομική Βιωσιμότητα </a:t>
            </a:r>
            <a:endParaRPr lang="el-GR" sz="2200" b="1" dirty="0"/>
          </a:p>
          <a:p>
            <a:pPr marL="0" indent="0">
              <a:buNone/>
            </a:pPr>
            <a:r>
              <a:rPr lang="el-GR" sz="2200" dirty="0"/>
              <a:t>- Δημιουργία σταθερών θέσεων εργασίας  </a:t>
            </a:r>
          </a:p>
          <a:p>
            <a:pPr marL="0" indent="0">
              <a:buNone/>
            </a:pPr>
            <a:r>
              <a:rPr lang="el-GR" sz="2200" dirty="0"/>
              <a:t>- Υποστήριξη τοπικών επιχειρήσεων (π.χ. παραδοσιακά καταλύματα, τοπικά προϊόντα)  </a:t>
            </a:r>
          </a:p>
          <a:p>
            <a:pPr marL="0" indent="0">
              <a:buNone/>
            </a:pPr>
            <a:r>
              <a:rPr lang="el-GR" sz="2200" dirty="0"/>
              <a:t>- Δίκαιη κατανομή εσόδων από τον τουρισμό</a:t>
            </a:r>
          </a:p>
          <a:p>
            <a:pPr marL="0" indent="0">
              <a:buNone/>
            </a:pPr>
            <a:endParaRPr lang="el-GR" dirty="0"/>
          </a:p>
          <a:p>
            <a:pPr marL="0" indent="0">
              <a:buNone/>
            </a:pPr>
            <a:endParaRPr lang="el-GR" dirty="0"/>
          </a:p>
          <a:p>
            <a:endParaRPr lang="el-GR" dirty="0"/>
          </a:p>
        </p:txBody>
      </p:sp>
    </p:spTree>
    <p:extLst>
      <p:ext uri="{BB962C8B-B14F-4D97-AF65-F5344CB8AC3E}">
        <p14:creationId xmlns:p14="http://schemas.microsoft.com/office/powerpoint/2010/main" val="42179033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2587" y="242123"/>
            <a:ext cx="10058400" cy="1371600"/>
          </a:xfrm>
        </p:spPr>
        <p:txBody>
          <a:bodyPr>
            <a:normAutofit/>
          </a:bodyPr>
          <a:lstStyle/>
          <a:p>
            <a:pPr lvl="0">
              <a:lnSpc>
                <a:spcPct val="100000"/>
              </a:lnSpc>
              <a:spcBef>
                <a:spcPts val="900"/>
              </a:spcBef>
            </a:pPr>
            <a:r>
              <a:rPr lang="el-GR" sz="2800" b="1" dirty="0">
                <a:solidFill>
                  <a:prstClr val="black"/>
                </a:solidFill>
                <a:ea typeface="Times New Roman" panose="02020603050405020304" pitchFamily="18" charset="0"/>
              </a:rPr>
              <a:t>Σκοπός </a:t>
            </a:r>
            <a:r>
              <a:rPr lang="el-GR" sz="2800" b="1" dirty="0" smtClean="0">
                <a:solidFill>
                  <a:prstClr val="black"/>
                </a:solidFill>
                <a:ea typeface="Times New Roman" panose="02020603050405020304" pitchFamily="18" charset="0"/>
              </a:rPr>
              <a:t>– Μαθησιακά </a:t>
            </a:r>
            <a:r>
              <a:rPr lang="el-GR" sz="2800" b="1" dirty="0">
                <a:solidFill>
                  <a:prstClr val="black"/>
                </a:solidFill>
                <a:ea typeface="Times New Roman" panose="02020603050405020304" pitchFamily="18" charset="0"/>
              </a:rPr>
              <a:t>Αποτελέσματα</a:t>
            </a:r>
            <a:r>
              <a:rPr lang="el-GR" sz="2800" b="1" dirty="0" smtClean="0">
                <a:solidFill>
                  <a:prstClr val="black"/>
                </a:solidFill>
                <a:ea typeface="Times New Roman" panose="02020603050405020304" pitchFamily="18" charset="0"/>
              </a:rPr>
              <a:t>:</a:t>
            </a:r>
            <a:endParaRPr lang="en-US" sz="2800" dirty="0"/>
          </a:p>
        </p:txBody>
      </p:sp>
      <p:sp>
        <p:nvSpPr>
          <p:cNvPr id="3" name="Content Placeholder 2"/>
          <p:cNvSpPr>
            <a:spLocks noGrp="1"/>
          </p:cNvSpPr>
          <p:nvPr>
            <p:ph idx="1"/>
          </p:nvPr>
        </p:nvSpPr>
        <p:spPr>
          <a:xfrm>
            <a:off x="837126" y="1403798"/>
            <a:ext cx="10753861" cy="5030488"/>
          </a:xfrm>
        </p:spPr>
        <p:txBody>
          <a:bodyPr>
            <a:normAutofit/>
          </a:bodyPr>
          <a:lstStyle/>
          <a:p>
            <a:pPr marL="0" indent="0">
              <a:lnSpc>
                <a:spcPct val="120000"/>
              </a:lnSpc>
              <a:buNone/>
            </a:pPr>
            <a:r>
              <a:rPr lang="el-GR" sz="2000" b="1" dirty="0" smtClean="0"/>
              <a:t>Σκοπός </a:t>
            </a:r>
            <a:r>
              <a:rPr lang="el-GR" sz="2000" b="1" dirty="0"/>
              <a:t>της μαθησιακής ενότητας </a:t>
            </a:r>
            <a:r>
              <a:rPr lang="el-GR" sz="2000" dirty="0"/>
              <a:t>είναι να κατανοήσουν οι εκπαιδευόμενοι/ες τις βασικές έννοιες της ποιοτικής εξυπηρέτησης πελατών, καθώς και τις τεχνικές προώθησης των πωλήσεων. Εκπαιδεύονται στις αρχές της προσωπικής πώλησης, στα στάδια και στη διαχείριση αντιρρήσεων, στις ενέργειες μετά την πώληση και, γενικότερα, στις τεχνικές προώθησης πωλήσεων. Αποκτούν τις απαραίτητες γνώσεις σχετικά με τη σημασία της ποιότητας στην αγοραστική εμπειρία των καταναλωτών και στην ανάδειξή της ως ένα ισχυρό ανταγωνιστικό πλεονέκτημα στις τουριστικές επιχειρήσεις, στο ανθρώπινο δυναμικό των οποίων θα ενταχθούν με την πρόσληψή τους. </a:t>
            </a:r>
          </a:p>
          <a:p>
            <a:pPr marL="0" indent="0">
              <a:lnSpc>
                <a:spcPct val="120000"/>
              </a:lnSpc>
              <a:buNone/>
            </a:pPr>
            <a:r>
              <a:rPr lang="el-GR" sz="2000" b="1" dirty="0" smtClean="0"/>
              <a:t>Όταν </a:t>
            </a:r>
            <a:r>
              <a:rPr lang="el-GR" sz="2000" b="1" dirty="0"/>
              <a:t>ολοκληρώσουν τη μαθησιακή ενότητα, οι εκπαιδευόμενοι/ες θα είναι ικανοί/ές να: </a:t>
            </a:r>
            <a:r>
              <a:rPr lang="el-GR" sz="2000" dirty="0"/>
              <a:t>o αναγνωρίζουν τη σημασία της ποιότητας στην εξυπηρέτηση πελατών, o δίνουν παραδείγματα ποιοτικής εξυπηρέτησης πελατών, o εξηγούν τα βασικά σημεία στη διαδικασία των πωλήσεων, o κατανοούν τον ρόλο τους ως πωλητές/τριες παροχής υπηρεσιών, o επιλέγουν τις κατάλληλες τεχνικές πωλήσεων, o εφαρμόζουν επιτυχημένες τεχνικές προσωπικών πωλήσεων, o διαχειρίζονται διάφορους τύπους πελατών/ισσών, και o αντιμετωπίζουν αποτελεσματικά αντιρρήσεις και παράπονα.</a:t>
            </a:r>
            <a:endParaRPr lang="en-US" sz="2000" dirty="0">
              <a:ea typeface="Times New Roman" panose="02020603050405020304" pitchFamily="18" charset="0"/>
            </a:endParaRPr>
          </a:p>
        </p:txBody>
      </p:sp>
    </p:spTree>
    <p:extLst>
      <p:ext uri="{BB962C8B-B14F-4D97-AF65-F5344CB8AC3E}">
        <p14:creationId xmlns:p14="http://schemas.microsoft.com/office/powerpoint/2010/main" val="287849252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3200" b="1" dirty="0">
                <a:solidFill>
                  <a:srgbClr val="C00000"/>
                </a:solidFill>
              </a:rPr>
              <a:t>Αρχές &amp; Πυλώνες του Βιώσιμου Τουρισμού</a:t>
            </a:r>
            <a:endParaRPr lang="en-US" dirty="0"/>
          </a:p>
        </p:txBody>
      </p:sp>
      <p:sp>
        <p:nvSpPr>
          <p:cNvPr id="3" name="Content Placeholder 2"/>
          <p:cNvSpPr>
            <a:spLocks noGrp="1"/>
          </p:cNvSpPr>
          <p:nvPr>
            <p:ph idx="1"/>
          </p:nvPr>
        </p:nvSpPr>
        <p:spPr/>
        <p:txBody>
          <a:bodyPr/>
          <a:lstStyle/>
          <a:p>
            <a:pPr marL="0" indent="0">
              <a:buNone/>
            </a:pPr>
            <a:r>
              <a:rPr lang="el-GR" sz="2800" b="1" dirty="0" smtClean="0">
                <a:solidFill>
                  <a:srgbClr val="FFC000"/>
                </a:solidFill>
              </a:rPr>
              <a:t>Αρχές </a:t>
            </a:r>
            <a:r>
              <a:rPr lang="el-GR" sz="2800" b="1" dirty="0">
                <a:solidFill>
                  <a:srgbClr val="FFC000"/>
                </a:solidFill>
              </a:rPr>
              <a:t>που διέπουν τον βιώσιμο τουρισμό</a:t>
            </a:r>
            <a:r>
              <a:rPr lang="el-GR" sz="2800" b="1" dirty="0" smtClean="0">
                <a:solidFill>
                  <a:srgbClr val="FFC000"/>
                </a:solidFill>
              </a:rPr>
              <a:t>:</a:t>
            </a:r>
            <a:endParaRPr lang="el-GR" sz="2800" b="1" dirty="0">
              <a:solidFill>
                <a:srgbClr val="FFC000"/>
              </a:solidFill>
            </a:endParaRPr>
          </a:p>
          <a:p>
            <a:endParaRPr lang="el-GR" sz="2400" dirty="0"/>
          </a:p>
          <a:p>
            <a:pPr marL="0" indent="0">
              <a:buNone/>
            </a:pPr>
            <a:r>
              <a:rPr lang="el-GR" sz="2400" dirty="0"/>
              <a:t>✔️ Ελαχιστοποίηση των αρνητικών επιπτώσεων  </a:t>
            </a:r>
          </a:p>
          <a:p>
            <a:pPr marL="0" indent="0">
              <a:buNone/>
            </a:pPr>
            <a:r>
              <a:rPr lang="el-GR" sz="2400" dirty="0"/>
              <a:t>✔️ Ανάδειξη της πολιτιστικής και φυσικής κληρονομιάς  </a:t>
            </a:r>
          </a:p>
          <a:p>
            <a:pPr marL="0" indent="0">
              <a:buNone/>
            </a:pPr>
            <a:r>
              <a:rPr lang="el-GR" sz="2400" dirty="0"/>
              <a:t>✔️ Ενημέρωση και ευαισθητοποίηση του κοινού  </a:t>
            </a:r>
          </a:p>
          <a:p>
            <a:pPr marL="0" indent="0">
              <a:buNone/>
            </a:pPr>
            <a:r>
              <a:rPr lang="el-GR" sz="2400" dirty="0"/>
              <a:t>✔️ Συνεχής παρακολούθηση και αξιολόγηση  </a:t>
            </a:r>
          </a:p>
          <a:p>
            <a:pPr marL="0" indent="0">
              <a:buNone/>
            </a:pPr>
            <a:r>
              <a:rPr lang="el-GR" sz="2400" dirty="0"/>
              <a:t>✔️ Συνεργασία μεταξύ όλων των εμπλεκομένων (φορείς, τουριστικές επιχειρήσεις, πολίτες)</a:t>
            </a:r>
          </a:p>
          <a:p>
            <a:pPr marL="0" indent="0">
              <a:buNone/>
            </a:pPr>
            <a:endParaRPr lang="en-US" dirty="0"/>
          </a:p>
        </p:txBody>
      </p:sp>
    </p:spTree>
    <p:extLst>
      <p:ext uri="{BB962C8B-B14F-4D97-AF65-F5344CB8AC3E}">
        <p14:creationId xmlns:p14="http://schemas.microsoft.com/office/powerpoint/2010/main" val="35083506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l-GR" sz="2800" b="1" dirty="0">
                <a:solidFill>
                  <a:srgbClr val="C00000"/>
                </a:solidFill>
              </a:rPr>
              <a:t>Ο Ρόλος του Τουριστικού Συνοδού στη Διατήρηση της Κληρονομιάς &amp; του Βιώσιμου Τουρισμού</a:t>
            </a:r>
            <a:endParaRPr lang="en-US" sz="2800" b="1" dirty="0">
              <a:solidFill>
                <a:srgbClr val="C00000"/>
              </a:solidFill>
            </a:endParaRPr>
          </a:p>
        </p:txBody>
      </p:sp>
      <p:sp>
        <p:nvSpPr>
          <p:cNvPr id="3" name="Content Placeholder 2"/>
          <p:cNvSpPr>
            <a:spLocks noGrp="1"/>
          </p:cNvSpPr>
          <p:nvPr>
            <p:ph idx="1"/>
          </p:nvPr>
        </p:nvSpPr>
        <p:spPr>
          <a:xfrm>
            <a:off x="1066799" y="2103119"/>
            <a:ext cx="10369639" cy="4259043"/>
          </a:xfrm>
        </p:spPr>
        <p:txBody>
          <a:bodyPr numCol="2">
            <a:normAutofit fontScale="92500"/>
          </a:bodyPr>
          <a:lstStyle/>
          <a:p>
            <a:pPr marL="0" indent="0">
              <a:buNone/>
            </a:pPr>
            <a:r>
              <a:rPr lang="el-GR" sz="2200" b="1" dirty="0" smtClean="0"/>
              <a:t>1</a:t>
            </a:r>
            <a:r>
              <a:rPr lang="el-GR" sz="2200" b="1" dirty="0"/>
              <a:t>. </a:t>
            </a:r>
            <a:r>
              <a:rPr lang="el-GR" sz="2200" b="1" dirty="0" smtClean="0"/>
              <a:t> Ο </a:t>
            </a:r>
            <a:r>
              <a:rPr lang="el-GR" sz="2200" b="1" dirty="0"/>
              <a:t>Τουριστικός Συνοδός ως Πρεσβευτής </a:t>
            </a:r>
            <a:r>
              <a:rPr lang="el-GR" sz="2200" b="1" dirty="0" smtClean="0"/>
              <a:t> Πολιτισμού </a:t>
            </a:r>
            <a:r>
              <a:rPr lang="el-GR" sz="2200" b="1" dirty="0"/>
              <a:t>&amp; </a:t>
            </a:r>
            <a:r>
              <a:rPr lang="el-GR" sz="2200" b="1" dirty="0" smtClean="0"/>
              <a:t>Περιβάλλοντος</a:t>
            </a:r>
            <a:endParaRPr lang="el-GR" sz="2200" b="1" dirty="0"/>
          </a:p>
          <a:p>
            <a:endParaRPr lang="el-GR" sz="2200" dirty="0"/>
          </a:p>
          <a:p>
            <a:pPr marL="0" indent="0">
              <a:buNone/>
            </a:pPr>
            <a:r>
              <a:rPr lang="el-GR" sz="2200" dirty="0"/>
              <a:t>- Προβάλλει και εξηγεί την </a:t>
            </a:r>
            <a:r>
              <a:rPr lang="el-GR" sz="2200" dirty="0" smtClean="0"/>
              <a:t>*πολιτιστική </a:t>
            </a:r>
            <a:r>
              <a:rPr lang="el-GR" sz="2200" dirty="0"/>
              <a:t>αξία </a:t>
            </a:r>
            <a:r>
              <a:rPr lang="el-GR" sz="2200" dirty="0" smtClean="0"/>
              <a:t>των  μνημείων </a:t>
            </a:r>
            <a:r>
              <a:rPr lang="el-GR" sz="2200" dirty="0"/>
              <a:t>και των τοπικών εθίμων</a:t>
            </a:r>
            <a:r>
              <a:rPr lang="el-GR" sz="2200" dirty="0" smtClean="0"/>
              <a:t>* </a:t>
            </a:r>
            <a:endParaRPr lang="el-GR" sz="2200" dirty="0"/>
          </a:p>
          <a:p>
            <a:pPr marL="0" indent="0">
              <a:buNone/>
            </a:pPr>
            <a:r>
              <a:rPr lang="el-GR" sz="2200" dirty="0"/>
              <a:t>- Ενημερώνει τους τουρίστες για τις </a:t>
            </a:r>
            <a:r>
              <a:rPr lang="el-GR" sz="2200" dirty="0" smtClean="0"/>
              <a:t>*</a:t>
            </a:r>
            <a:r>
              <a:rPr lang="el-GR" sz="2200" dirty="0"/>
              <a:t>περιβαλλοντικές </a:t>
            </a:r>
            <a:r>
              <a:rPr lang="el-GR" sz="2200" dirty="0" smtClean="0"/>
              <a:t>ιδιαιτερότητες* </a:t>
            </a:r>
            <a:r>
              <a:rPr lang="el-GR" sz="2200" dirty="0"/>
              <a:t>κάθε </a:t>
            </a:r>
            <a:r>
              <a:rPr lang="el-GR" sz="2200" dirty="0" smtClean="0"/>
              <a:t> περιοχής  </a:t>
            </a:r>
            <a:endParaRPr lang="el-GR" sz="2200" dirty="0"/>
          </a:p>
          <a:p>
            <a:pPr marL="0" indent="0">
              <a:buNone/>
            </a:pPr>
            <a:r>
              <a:rPr lang="el-GR" sz="2200" dirty="0"/>
              <a:t>- Προάγει τον </a:t>
            </a:r>
            <a:r>
              <a:rPr lang="el-GR" sz="2200" dirty="0" smtClean="0"/>
              <a:t>*</a:t>
            </a:r>
            <a:r>
              <a:rPr lang="el-GR" sz="2200" dirty="0"/>
              <a:t>σεβασμό προς τη φύση και την τοπική κοινωνία</a:t>
            </a:r>
            <a:r>
              <a:rPr lang="el-GR" sz="2200" dirty="0" smtClean="0"/>
              <a:t>*</a:t>
            </a:r>
            <a:endParaRPr lang="el-GR" sz="2200" dirty="0"/>
          </a:p>
          <a:p>
            <a:pPr marL="0" indent="0">
              <a:buNone/>
            </a:pPr>
            <a:endParaRPr lang="el-GR" sz="2200" dirty="0" smtClean="0"/>
          </a:p>
          <a:p>
            <a:pPr marL="0" indent="0">
              <a:buNone/>
            </a:pPr>
            <a:endParaRPr lang="el-GR" sz="2200" dirty="0"/>
          </a:p>
          <a:p>
            <a:pPr marL="0" indent="0">
              <a:buNone/>
            </a:pPr>
            <a:r>
              <a:rPr lang="el-GR" sz="2200" b="1" dirty="0" smtClean="0"/>
              <a:t>2.  </a:t>
            </a:r>
            <a:r>
              <a:rPr lang="el-GR" sz="2200" b="1" dirty="0"/>
              <a:t>Ευαισθητοποίηση &amp; Εκπαίδευση των </a:t>
            </a:r>
            <a:r>
              <a:rPr lang="el-GR" sz="2200" b="1" dirty="0" smtClean="0"/>
              <a:t>Επισκεπτών</a:t>
            </a:r>
            <a:endParaRPr lang="el-GR" sz="2200" b="1" dirty="0"/>
          </a:p>
          <a:p>
            <a:endParaRPr lang="el-GR" sz="2200" dirty="0"/>
          </a:p>
          <a:p>
            <a:pPr marL="0" indent="0">
              <a:buNone/>
            </a:pPr>
            <a:r>
              <a:rPr lang="el-GR" sz="2200" dirty="0"/>
              <a:t>- Εξηγεί κανόνες συμπεριφοράς σε αρχαιολογικούς χώρους, φυσικά πάρκα, ιερούς τόπους  </a:t>
            </a:r>
          </a:p>
          <a:p>
            <a:pPr marL="0" indent="0">
              <a:buNone/>
            </a:pPr>
            <a:r>
              <a:rPr lang="el-GR" sz="2200" dirty="0"/>
              <a:t>- Παροτρύνει σε </a:t>
            </a:r>
            <a:r>
              <a:rPr lang="el-GR" sz="2200" dirty="0" smtClean="0"/>
              <a:t>*περιβαλλοντικά </a:t>
            </a:r>
            <a:r>
              <a:rPr lang="el-GR" sz="2200" dirty="0"/>
              <a:t>υπεύθυνες </a:t>
            </a:r>
            <a:r>
              <a:rPr lang="el-GR" sz="2200" dirty="0" smtClean="0"/>
              <a:t>πρακτικές* </a:t>
            </a:r>
            <a:r>
              <a:rPr lang="el-GR" sz="2200" dirty="0"/>
              <a:t>(π.χ. αποφυγή πλαστικού, σωστή διαχείριση απορριμμάτων)  </a:t>
            </a:r>
          </a:p>
          <a:p>
            <a:pPr marL="0" indent="0">
              <a:buNone/>
            </a:pPr>
            <a:r>
              <a:rPr lang="el-GR" sz="2200" dirty="0"/>
              <a:t>- Ενημερώνει για την </a:t>
            </a:r>
            <a:r>
              <a:rPr lang="el-GR" sz="2200" dirty="0" smtClean="0"/>
              <a:t>*τοπική </a:t>
            </a:r>
            <a:r>
              <a:rPr lang="el-GR" sz="2200" dirty="0"/>
              <a:t>κουλτούρα, τα ήθη και τις αξίες</a:t>
            </a:r>
            <a:r>
              <a:rPr lang="el-GR" sz="2200" dirty="0" smtClean="0"/>
              <a:t>*</a:t>
            </a:r>
            <a:endParaRPr lang="el-GR" sz="2200" dirty="0"/>
          </a:p>
          <a:p>
            <a:endParaRPr lang="el-GR" dirty="0"/>
          </a:p>
        </p:txBody>
      </p:sp>
    </p:spTree>
    <p:extLst>
      <p:ext uri="{BB962C8B-B14F-4D97-AF65-F5344CB8AC3E}">
        <p14:creationId xmlns:p14="http://schemas.microsoft.com/office/powerpoint/2010/main" val="6734124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6648" y="500926"/>
            <a:ext cx="10058400" cy="1371600"/>
          </a:xfrm>
        </p:spPr>
        <p:txBody>
          <a:bodyPr/>
          <a:lstStyle/>
          <a:p>
            <a:pPr algn="ctr"/>
            <a:r>
              <a:rPr lang="el-GR" sz="2800" b="1" dirty="0">
                <a:solidFill>
                  <a:srgbClr val="C00000"/>
                </a:solidFill>
              </a:rPr>
              <a:t>Ο Ρόλος του Τουριστικού Συνοδού στη Διατήρηση της Κληρονομιάς &amp; του Βιώσιμου Τουρισμού</a:t>
            </a:r>
            <a:endParaRPr lang="en-US" dirty="0"/>
          </a:p>
        </p:txBody>
      </p:sp>
      <p:sp>
        <p:nvSpPr>
          <p:cNvPr id="3" name="Content Placeholder 2"/>
          <p:cNvSpPr>
            <a:spLocks noGrp="1"/>
          </p:cNvSpPr>
          <p:nvPr>
            <p:ph idx="1"/>
          </p:nvPr>
        </p:nvSpPr>
        <p:spPr>
          <a:xfrm>
            <a:off x="976648" y="1692222"/>
            <a:ext cx="10637949" cy="4233286"/>
          </a:xfrm>
        </p:spPr>
        <p:txBody>
          <a:bodyPr numCol="2">
            <a:noAutofit/>
          </a:bodyPr>
          <a:lstStyle/>
          <a:p>
            <a:pPr marL="0" indent="0">
              <a:buNone/>
            </a:pPr>
            <a:r>
              <a:rPr lang="el-GR" sz="2000" b="1" dirty="0"/>
              <a:t> 3. Συνεργασία με Τοπικούς Φορείς &amp; </a:t>
            </a:r>
            <a:endParaRPr lang="el-GR" sz="2000" b="1" dirty="0" smtClean="0"/>
          </a:p>
          <a:p>
            <a:pPr marL="0" indent="0">
              <a:buNone/>
            </a:pPr>
            <a:r>
              <a:rPr lang="el-GR" sz="2000" b="1" dirty="0" smtClean="0"/>
              <a:t>Κοινότητες</a:t>
            </a:r>
          </a:p>
          <a:p>
            <a:pPr marL="0" indent="0">
              <a:buNone/>
            </a:pPr>
            <a:r>
              <a:rPr lang="el-GR" sz="2000" dirty="0" smtClean="0"/>
              <a:t>- Ενισχύει </a:t>
            </a:r>
            <a:r>
              <a:rPr lang="el-GR" sz="2000" dirty="0"/>
              <a:t>τη σύνδεση επισκεπτών με τοπικούς παραγωγούς και πολιτιστικές </a:t>
            </a:r>
            <a:r>
              <a:rPr lang="el-GR" sz="2000" dirty="0" smtClean="0"/>
              <a:t>δράσεις</a:t>
            </a:r>
          </a:p>
          <a:p>
            <a:pPr marL="0" indent="0">
              <a:buNone/>
            </a:pPr>
            <a:r>
              <a:rPr lang="el-GR" sz="2000" dirty="0" smtClean="0"/>
              <a:t>- Συμβάλλει </a:t>
            </a:r>
            <a:r>
              <a:rPr lang="el-GR" sz="2000" dirty="0"/>
              <a:t>στην προβολή τοπικών προϊόντων και βιώσιμων </a:t>
            </a:r>
            <a:r>
              <a:rPr lang="el-GR" sz="2000" dirty="0" smtClean="0"/>
              <a:t>επιχειρήσεων</a:t>
            </a:r>
          </a:p>
          <a:p>
            <a:pPr>
              <a:buFontTx/>
              <a:buChar char="-"/>
            </a:pPr>
            <a:r>
              <a:rPr lang="el-GR" sz="2000" dirty="0" smtClean="0"/>
              <a:t>Υποστηρίζει </a:t>
            </a:r>
            <a:r>
              <a:rPr lang="el-GR" sz="2000" dirty="0"/>
              <a:t>τουριστικά μοντέλα που σέβονται </a:t>
            </a:r>
            <a:r>
              <a:rPr lang="el-GR" sz="2000" dirty="0" smtClean="0"/>
              <a:t>την </a:t>
            </a:r>
            <a:r>
              <a:rPr lang="el-GR" sz="2000" dirty="0"/>
              <a:t>τοπική </a:t>
            </a:r>
            <a:r>
              <a:rPr lang="el-GR" sz="2000" dirty="0" smtClean="0"/>
              <a:t>ταυτότητα</a:t>
            </a:r>
          </a:p>
          <a:p>
            <a:pPr marL="0" indent="0">
              <a:buNone/>
            </a:pPr>
            <a:endParaRPr lang="el-GR" sz="2000" dirty="0" smtClean="0"/>
          </a:p>
          <a:p>
            <a:pPr marL="0" indent="0">
              <a:buNone/>
            </a:pPr>
            <a:r>
              <a:rPr lang="el-GR" sz="2000" b="1" dirty="0" smtClean="0"/>
              <a:t>4</a:t>
            </a:r>
            <a:r>
              <a:rPr lang="el-GR" sz="2000" b="1" dirty="0"/>
              <a:t>. Υποχρεώσεις βάσει Δεοντολογίας &amp; </a:t>
            </a:r>
            <a:r>
              <a:rPr lang="el-GR" sz="2000" b="1" dirty="0" smtClean="0"/>
              <a:t>Νομοθεσίας</a:t>
            </a:r>
            <a:r>
              <a:rPr lang="el-GR" sz="2000" dirty="0" smtClean="0"/>
              <a:t> </a:t>
            </a:r>
          </a:p>
          <a:p>
            <a:pPr marL="0" indent="0">
              <a:buNone/>
            </a:pPr>
            <a:r>
              <a:rPr lang="el-GR" sz="2000" dirty="0" smtClean="0"/>
              <a:t>- Τήρηση </a:t>
            </a:r>
            <a:r>
              <a:rPr lang="el-GR" sz="2000" dirty="0"/>
              <a:t>κανόνων επαγγελματικής </a:t>
            </a:r>
            <a:r>
              <a:rPr lang="el-GR" sz="2000" dirty="0" smtClean="0"/>
              <a:t>δεοντολογίας</a:t>
            </a:r>
          </a:p>
          <a:p>
            <a:pPr marL="0" indent="0">
              <a:buNone/>
            </a:pPr>
            <a:r>
              <a:rPr lang="el-GR" sz="2000" dirty="0" smtClean="0"/>
              <a:t>- Σεβασμός </a:t>
            </a:r>
            <a:r>
              <a:rPr lang="el-GR" sz="2000" dirty="0"/>
              <a:t>προς την ιστορική αλήθεια και την πολιτιστική </a:t>
            </a:r>
            <a:r>
              <a:rPr lang="el-GR" sz="2000" dirty="0" smtClean="0"/>
              <a:t>ακρίβεια</a:t>
            </a:r>
          </a:p>
          <a:p>
            <a:pPr marL="0" indent="0">
              <a:buNone/>
            </a:pPr>
            <a:r>
              <a:rPr lang="el-GR" sz="2000" dirty="0" smtClean="0"/>
              <a:t>- Ευθύνη </a:t>
            </a:r>
            <a:r>
              <a:rPr lang="el-GR" sz="2000" dirty="0"/>
              <a:t>για την ασφάλεια και την ενημέρωση του </a:t>
            </a:r>
            <a:r>
              <a:rPr lang="el-GR" sz="2000" dirty="0" smtClean="0"/>
              <a:t>γκρουπ</a:t>
            </a:r>
          </a:p>
          <a:p>
            <a:pPr marL="0" indent="0">
              <a:buNone/>
            </a:pPr>
            <a:endParaRPr lang="el-GR" sz="2000" dirty="0" smtClean="0"/>
          </a:p>
          <a:p>
            <a:pPr marL="0" indent="0">
              <a:buNone/>
            </a:pPr>
            <a:r>
              <a:rPr lang="el-GR" sz="2000" b="1" dirty="0" smtClean="0"/>
              <a:t>Ο </a:t>
            </a:r>
            <a:r>
              <a:rPr lang="el-GR" sz="2000" b="1" dirty="0"/>
              <a:t>Τουριστικός Συνοδός οφείλει να είναι</a:t>
            </a:r>
            <a:r>
              <a:rPr lang="el-GR" sz="2000" b="1" dirty="0" smtClean="0"/>
              <a:t>:</a:t>
            </a:r>
          </a:p>
          <a:p>
            <a:pPr marL="0" indent="0">
              <a:buNone/>
            </a:pPr>
            <a:r>
              <a:rPr lang="el-GR" sz="2000" dirty="0" smtClean="0"/>
              <a:t>🔹 </a:t>
            </a:r>
            <a:r>
              <a:rPr lang="el-GR" sz="2000" dirty="0"/>
              <a:t>Καταρτισμένος σε πολιτιστικά &amp; περιβαλλοντικά </a:t>
            </a:r>
            <a:r>
              <a:rPr lang="el-GR" sz="2000" dirty="0" smtClean="0"/>
              <a:t>θέματα</a:t>
            </a:r>
          </a:p>
          <a:p>
            <a:pPr marL="0" indent="0">
              <a:buNone/>
            </a:pPr>
            <a:r>
              <a:rPr lang="el-GR" sz="2000" dirty="0" smtClean="0"/>
              <a:t>🔹 </a:t>
            </a:r>
            <a:r>
              <a:rPr lang="el-GR" sz="2000" dirty="0"/>
              <a:t>Διπλωματικός και </a:t>
            </a:r>
            <a:r>
              <a:rPr lang="el-GR" sz="2000" dirty="0" smtClean="0"/>
              <a:t>υπεύθυνος</a:t>
            </a:r>
          </a:p>
          <a:p>
            <a:pPr marL="0" indent="0">
              <a:buNone/>
            </a:pPr>
            <a:r>
              <a:rPr lang="el-GR" sz="2000" dirty="0" smtClean="0"/>
              <a:t>🔹 </a:t>
            </a:r>
            <a:r>
              <a:rPr lang="el-GR" sz="2000" dirty="0"/>
              <a:t>Ενεργός προαγωγέας αειφορίας και πολιτιστικής συνείδησης</a:t>
            </a:r>
          </a:p>
        </p:txBody>
      </p:sp>
    </p:spTree>
    <p:extLst>
      <p:ext uri="{BB962C8B-B14F-4D97-AF65-F5344CB8AC3E}">
        <p14:creationId xmlns:p14="http://schemas.microsoft.com/office/powerpoint/2010/main" val="18110674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2800" b="1" dirty="0">
                <a:solidFill>
                  <a:srgbClr val="C00000"/>
                </a:solidFill>
              </a:rPr>
              <a:t>Παραδείγματα Καλών Πρακτικών Βιώσιμου </a:t>
            </a:r>
            <a:r>
              <a:rPr lang="el-GR" sz="2800" b="1" dirty="0" smtClean="0">
                <a:solidFill>
                  <a:srgbClr val="C00000"/>
                </a:solidFill>
              </a:rPr>
              <a:t>Τουρισμού</a:t>
            </a:r>
            <a:br>
              <a:rPr lang="el-GR" sz="2800" b="1" dirty="0" smtClean="0">
                <a:solidFill>
                  <a:srgbClr val="C00000"/>
                </a:solidFill>
              </a:rPr>
            </a:br>
            <a:r>
              <a:rPr lang="el-GR" sz="2800" b="1" dirty="0" smtClean="0">
                <a:solidFill>
                  <a:srgbClr val="C00000"/>
                </a:solidFill>
                <a:sym typeface="Wingdings" panose="05000000000000000000" pitchFamily="2" charset="2"/>
              </a:rPr>
              <a:t> </a:t>
            </a:r>
            <a:r>
              <a:rPr lang="el-GR" sz="2800" b="1" dirty="0" smtClean="0">
                <a:solidFill>
                  <a:srgbClr val="0070C0"/>
                </a:solidFill>
              </a:rPr>
              <a:t>Παραδείγματα </a:t>
            </a:r>
            <a:r>
              <a:rPr lang="el-GR" sz="2800" b="1" dirty="0">
                <a:solidFill>
                  <a:srgbClr val="0070C0"/>
                </a:solidFill>
              </a:rPr>
              <a:t>από την Ελλάδα</a:t>
            </a:r>
            <a:r>
              <a:rPr lang="el-GR" sz="2800" dirty="0"/>
              <a:t/>
            </a:r>
            <a:br>
              <a:rPr lang="el-GR" sz="2800" dirty="0"/>
            </a:br>
            <a:endParaRPr lang="en-US" sz="2800" b="1" dirty="0">
              <a:solidFill>
                <a:srgbClr val="C00000"/>
              </a:solidFill>
            </a:endParaRPr>
          </a:p>
        </p:txBody>
      </p:sp>
      <p:sp>
        <p:nvSpPr>
          <p:cNvPr id="3" name="Content Placeholder 2"/>
          <p:cNvSpPr>
            <a:spLocks noGrp="1"/>
          </p:cNvSpPr>
          <p:nvPr>
            <p:ph idx="1"/>
          </p:nvPr>
        </p:nvSpPr>
        <p:spPr>
          <a:xfrm>
            <a:off x="837127" y="1942011"/>
            <a:ext cx="10792496" cy="4207528"/>
          </a:xfrm>
        </p:spPr>
        <p:txBody>
          <a:bodyPr numCol="2">
            <a:normAutofit fontScale="92500"/>
          </a:bodyPr>
          <a:lstStyle/>
          <a:p>
            <a:pPr marL="0" indent="0">
              <a:buNone/>
            </a:pPr>
            <a:r>
              <a:rPr lang="el-GR" sz="2000" dirty="0" smtClean="0"/>
              <a:t> </a:t>
            </a:r>
            <a:r>
              <a:rPr lang="el-GR" sz="2000" b="1" dirty="0" smtClean="0"/>
              <a:t>1</a:t>
            </a:r>
            <a:r>
              <a:rPr lang="el-GR" sz="2000" b="1" dirty="0"/>
              <a:t>. Αστυπάλαια – Το «Πράσινο Νησί</a:t>
            </a:r>
            <a:r>
              <a:rPr lang="el-GR" sz="2000" b="1" dirty="0" smtClean="0"/>
              <a:t>» </a:t>
            </a:r>
            <a:endParaRPr lang="el-GR" sz="2000" b="1" dirty="0"/>
          </a:p>
          <a:p>
            <a:pPr marL="0" indent="0">
              <a:buNone/>
            </a:pPr>
            <a:r>
              <a:rPr lang="el-GR" sz="2000" dirty="0"/>
              <a:t>- Πιλοτικό πρόγραμμα ηλεκτροκίνησης &amp; βιώσιμης μετακίνησης  </a:t>
            </a:r>
          </a:p>
          <a:p>
            <a:pPr marL="0" indent="0">
              <a:buNone/>
            </a:pPr>
            <a:r>
              <a:rPr lang="el-GR" sz="2000" dirty="0"/>
              <a:t>- Προώθηση τοπικής γαστρονομίας &amp; </a:t>
            </a:r>
            <a:r>
              <a:rPr lang="el-GR" sz="2000" dirty="0" smtClean="0"/>
              <a:t>       αγροτουρισμού  </a:t>
            </a:r>
            <a:endParaRPr lang="el-GR" sz="2000" dirty="0"/>
          </a:p>
          <a:p>
            <a:pPr marL="0" indent="0">
              <a:buNone/>
            </a:pPr>
            <a:r>
              <a:rPr lang="el-GR" sz="2000" dirty="0"/>
              <a:t>- Διατήρηση τοπικών εθίμων και περιορισμός του </a:t>
            </a:r>
            <a:r>
              <a:rPr lang="el-GR" sz="2000" dirty="0" smtClean="0"/>
              <a:t> μαζικού </a:t>
            </a:r>
            <a:r>
              <a:rPr lang="el-GR" sz="2000" dirty="0"/>
              <a:t>τουρισμού</a:t>
            </a:r>
          </a:p>
          <a:p>
            <a:pPr marL="0" indent="0">
              <a:buNone/>
            </a:pPr>
            <a:endParaRPr lang="el-GR" sz="2000" dirty="0" smtClean="0"/>
          </a:p>
          <a:p>
            <a:pPr marL="0" indent="0">
              <a:buNone/>
            </a:pPr>
            <a:r>
              <a:rPr lang="el-GR" sz="2000" b="1" dirty="0" smtClean="0"/>
              <a:t>2</a:t>
            </a:r>
            <a:r>
              <a:rPr lang="el-GR" sz="2000" b="1" dirty="0"/>
              <a:t>. Ζαγοροχώρια – Οικοτουριστική </a:t>
            </a:r>
            <a:r>
              <a:rPr lang="el-GR" sz="2000" b="1" dirty="0" smtClean="0"/>
              <a:t>Ανάπτυξη</a:t>
            </a:r>
            <a:endParaRPr lang="el-GR" sz="2000" b="1" dirty="0"/>
          </a:p>
          <a:p>
            <a:pPr marL="0" indent="0">
              <a:buNone/>
            </a:pPr>
            <a:r>
              <a:rPr lang="el-GR" sz="2000" dirty="0"/>
              <a:t>- Δίκτυο μονοπατιών και πεζοπορικές διαδρομές  </a:t>
            </a:r>
          </a:p>
          <a:p>
            <a:pPr marL="0" indent="0">
              <a:buNone/>
            </a:pPr>
            <a:r>
              <a:rPr lang="el-GR" sz="2000" dirty="0"/>
              <a:t>- Μικρές, παραδοσιακές μονάδες φιλοξενίας  </a:t>
            </a:r>
          </a:p>
          <a:p>
            <a:pPr marL="0" indent="0">
              <a:buNone/>
            </a:pPr>
            <a:r>
              <a:rPr lang="el-GR" sz="2000" dirty="0"/>
              <a:t>- Ανάδειξη της αρχιτεκτονικής κληρονομιάς και τοπικών </a:t>
            </a:r>
            <a:r>
              <a:rPr lang="el-GR" sz="2000" dirty="0" smtClean="0"/>
              <a:t>υλικών</a:t>
            </a:r>
            <a:endParaRPr lang="el-GR" sz="2000" dirty="0"/>
          </a:p>
          <a:p>
            <a:endParaRPr lang="el-GR" sz="2000" dirty="0"/>
          </a:p>
          <a:p>
            <a:pPr marL="0" indent="0">
              <a:buNone/>
            </a:pPr>
            <a:r>
              <a:rPr lang="el-GR" sz="2000" b="1" dirty="0" smtClean="0"/>
              <a:t>3</a:t>
            </a:r>
            <a:r>
              <a:rPr lang="el-GR" sz="2000" b="1" dirty="0"/>
              <a:t>. Ρόδος – Πολιτιστικός Τουρισμός με Σχέδιο Προστασίας </a:t>
            </a:r>
            <a:r>
              <a:rPr lang="el-GR" sz="2000" b="1" dirty="0" smtClean="0"/>
              <a:t>Μνημείων</a:t>
            </a:r>
            <a:endParaRPr lang="el-GR" sz="2000" b="1" dirty="0"/>
          </a:p>
          <a:p>
            <a:pPr marL="0" indent="0">
              <a:buNone/>
            </a:pPr>
            <a:r>
              <a:rPr lang="el-GR" sz="2000" dirty="0"/>
              <a:t>- Εφαρμογή διαχειριστικού σχεδίου στην Παλιά </a:t>
            </a:r>
            <a:r>
              <a:rPr lang="el-GR" sz="2000" dirty="0" smtClean="0"/>
              <a:t>Πόλη (UNESCO</a:t>
            </a:r>
            <a:r>
              <a:rPr lang="el-GR" sz="2000" dirty="0"/>
              <a:t>)  </a:t>
            </a:r>
          </a:p>
          <a:p>
            <a:pPr marL="0" indent="0">
              <a:buNone/>
            </a:pPr>
            <a:r>
              <a:rPr lang="el-GR" sz="2000" dirty="0"/>
              <a:t>- Εκπαιδευτικές ξεναγήσεις και συμμετοχικός τουρισμός  </a:t>
            </a:r>
          </a:p>
          <a:p>
            <a:pPr marL="0" indent="0">
              <a:buNone/>
            </a:pPr>
            <a:r>
              <a:rPr lang="el-GR" sz="2000" dirty="0"/>
              <a:t>- Έμφαση στην αυθεντικότητα και στην πολιτιστική ερμηνεία</a:t>
            </a:r>
          </a:p>
          <a:p>
            <a:endParaRPr lang="el-GR" dirty="0"/>
          </a:p>
          <a:p>
            <a:pPr marL="0" indent="0">
              <a:buNone/>
            </a:pPr>
            <a:endParaRPr lang="el-GR" dirty="0"/>
          </a:p>
        </p:txBody>
      </p:sp>
    </p:spTree>
    <p:extLst>
      <p:ext uri="{BB962C8B-B14F-4D97-AF65-F5344CB8AC3E}">
        <p14:creationId xmlns:p14="http://schemas.microsoft.com/office/powerpoint/2010/main" val="5788463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2800" b="1" dirty="0">
                <a:solidFill>
                  <a:srgbClr val="C00000"/>
                </a:solidFill>
              </a:rPr>
              <a:t>Παραδείγματα Καλών Πρακτικών Βιώσιμου Τουρισμού</a:t>
            </a:r>
            <a:br>
              <a:rPr lang="el-GR" sz="2800" b="1" dirty="0">
                <a:solidFill>
                  <a:srgbClr val="C00000"/>
                </a:solidFill>
              </a:rPr>
            </a:br>
            <a:r>
              <a:rPr lang="el-GR" sz="2800" b="1" dirty="0">
                <a:solidFill>
                  <a:srgbClr val="C00000"/>
                </a:solidFill>
                <a:sym typeface="Wingdings" panose="05000000000000000000" pitchFamily="2" charset="2"/>
              </a:rPr>
              <a:t> </a:t>
            </a:r>
            <a:r>
              <a:rPr lang="el-GR" sz="2800" b="1" dirty="0">
                <a:solidFill>
                  <a:srgbClr val="0070C0"/>
                </a:solidFill>
              </a:rPr>
              <a:t>Διεθνή Παραδείγματα</a:t>
            </a:r>
            <a:r>
              <a:rPr lang="el-GR" sz="2800" dirty="0">
                <a:solidFill>
                  <a:prstClr val="black">
                    <a:lumMod val="85000"/>
                    <a:lumOff val="15000"/>
                  </a:prstClr>
                </a:solidFill>
              </a:rPr>
              <a:t/>
            </a:r>
            <a:br>
              <a:rPr lang="el-GR" sz="2800" dirty="0">
                <a:solidFill>
                  <a:prstClr val="black">
                    <a:lumMod val="85000"/>
                    <a:lumOff val="15000"/>
                  </a:prstClr>
                </a:solidFill>
              </a:rPr>
            </a:br>
            <a:endParaRPr lang="en-US" dirty="0"/>
          </a:p>
        </p:txBody>
      </p:sp>
      <p:sp>
        <p:nvSpPr>
          <p:cNvPr id="3" name="Content Placeholder 2"/>
          <p:cNvSpPr>
            <a:spLocks noGrp="1"/>
          </p:cNvSpPr>
          <p:nvPr>
            <p:ph idx="1"/>
          </p:nvPr>
        </p:nvSpPr>
        <p:spPr/>
        <p:txBody>
          <a:bodyPr numCol="2">
            <a:normAutofit fontScale="62500" lnSpcReduction="20000"/>
          </a:bodyPr>
          <a:lstStyle/>
          <a:p>
            <a:endParaRPr lang="el-GR" dirty="0"/>
          </a:p>
          <a:p>
            <a:r>
              <a:rPr lang="el-GR" dirty="0"/>
              <a:t>🇨🇷 **4. Κόστα Ρίκα – Πρωτοπόρος στην Οικολογία**  </a:t>
            </a:r>
          </a:p>
          <a:p>
            <a:r>
              <a:rPr lang="el-GR" dirty="0"/>
              <a:t>- 98% της ενέργειας από ΑΠΕ  </a:t>
            </a:r>
          </a:p>
          <a:p>
            <a:r>
              <a:rPr lang="el-GR" dirty="0"/>
              <a:t>- Ανάπτυξη οικοτουριστικών πάρκων &amp; καταλυμάτων  </a:t>
            </a:r>
          </a:p>
          <a:p>
            <a:r>
              <a:rPr lang="el-GR" dirty="0"/>
              <a:t>- Εκπαίδευση επισκεπτών για τη βιοποικιλότητα και τις κοινότητες</a:t>
            </a:r>
          </a:p>
          <a:p>
            <a:endParaRPr lang="el-GR" dirty="0"/>
          </a:p>
          <a:p>
            <a:r>
              <a:rPr lang="el-GR" dirty="0"/>
              <a:t>---</a:t>
            </a:r>
          </a:p>
          <a:p>
            <a:endParaRPr lang="el-GR" dirty="0"/>
          </a:p>
          <a:p>
            <a:r>
              <a:rPr lang="el-GR" dirty="0"/>
              <a:t>🇸🇮 **5. Λιουμπλιάνα (Σλοβενία) – Πράσινη Πρωτεύουσα της Ευρώπης (2016)**  </a:t>
            </a:r>
          </a:p>
          <a:p>
            <a:r>
              <a:rPr lang="el-GR" dirty="0"/>
              <a:t>- Μηδενικά αυτοκίνητα στο κέντρο  </a:t>
            </a:r>
          </a:p>
          <a:p>
            <a:r>
              <a:rPr lang="el-GR" dirty="0"/>
              <a:t>- Προώθηση ποδηλασίας και αστικών πράσινων ζωνών  </a:t>
            </a:r>
          </a:p>
          <a:p>
            <a:r>
              <a:rPr lang="el-GR" dirty="0"/>
              <a:t>- Ψηφιακές λύσεις για έξυπνη διαχείριση επισκεπτών</a:t>
            </a:r>
          </a:p>
          <a:p>
            <a:endParaRPr lang="el-GR" dirty="0"/>
          </a:p>
          <a:p>
            <a:r>
              <a:rPr lang="el-GR" dirty="0"/>
              <a:t>---</a:t>
            </a:r>
          </a:p>
          <a:p>
            <a:endParaRPr lang="el-GR" dirty="0"/>
          </a:p>
          <a:p>
            <a:r>
              <a:rPr lang="el-GR" dirty="0"/>
              <a:t>🇮🇹 **6. Cinque Terre, Ιταλία – Ρύθμιση Ροής Τουριστών**  </a:t>
            </a:r>
          </a:p>
          <a:p>
            <a:r>
              <a:rPr lang="el-GR" dirty="0"/>
              <a:t>- Ηλεκτρονική καταγραφή και περιορισμός αριθμού επισκεπτών  </a:t>
            </a:r>
          </a:p>
          <a:p>
            <a:r>
              <a:rPr lang="el-GR" dirty="0"/>
              <a:t>- Προστασία τοπικών μονοπατιών και παραδοσιακών χωριών  </a:t>
            </a:r>
          </a:p>
          <a:p>
            <a:r>
              <a:rPr lang="el-GR" dirty="0"/>
              <a:t>- Συμμετοχή της τοπικής κοινότητας στις αποφάσεις</a:t>
            </a:r>
          </a:p>
          <a:p>
            <a:endParaRPr lang="el-GR" dirty="0"/>
          </a:p>
          <a:p>
            <a:r>
              <a:rPr lang="el-GR" dirty="0"/>
              <a:t>---</a:t>
            </a:r>
          </a:p>
          <a:p>
            <a:endParaRPr lang="el-GR" dirty="0"/>
          </a:p>
          <a:p>
            <a:r>
              <a:rPr lang="el-GR" dirty="0"/>
              <a:t>&gt; 📸 *Προτεινόμενες εικόνες:* φωτογραφία από την Αστυπάλαια με σταθμούς φόρτισης, πεζοπορία στα Ζαγοροχώρια, Cinque Terre από ψηλά</a:t>
            </a:r>
          </a:p>
          <a:p>
            <a:endParaRPr lang="el-GR" dirty="0"/>
          </a:p>
          <a:p>
            <a:r>
              <a:rPr lang="el-GR" dirty="0"/>
              <a:t>---</a:t>
            </a:r>
          </a:p>
          <a:p>
            <a:endParaRPr lang="el-GR" dirty="0"/>
          </a:p>
          <a:p>
            <a:r>
              <a:rPr lang="el-GR" dirty="0"/>
              <a:t>Θέλετε να συνεχίσουμε με τη **Διαφάνεια 10 – Κίνδυνοι και Προκλήσεις για την Κληρονομιά από τον Τουρισμό**;</a:t>
            </a:r>
            <a:endParaRPr lang="en-US" dirty="0"/>
          </a:p>
          <a:p>
            <a:endParaRPr lang="en-US" dirty="0"/>
          </a:p>
        </p:txBody>
      </p:sp>
    </p:spTree>
    <p:extLst>
      <p:ext uri="{BB962C8B-B14F-4D97-AF65-F5344CB8AC3E}">
        <p14:creationId xmlns:p14="http://schemas.microsoft.com/office/powerpoint/2010/main" val="157464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Κίνδυνοι και Προκλήσεις για την Κληρονομιά από τον Τουρισμό</a:t>
            </a:r>
            <a:endParaRPr lang="en-US" dirty="0"/>
          </a:p>
        </p:txBody>
      </p:sp>
      <p:sp>
        <p:nvSpPr>
          <p:cNvPr id="3" name="Content Placeholder 2"/>
          <p:cNvSpPr>
            <a:spLocks noGrp="1"/>
          </p:cNvSpPr>
          <p:nvPr>
            <p:ph idx="1"/>
          </p:nvPr>
        </p:nvSpPr>
        <p:spPr/>
        <p:txBody>
          <a:bodyPr numCol="2">
            <a:normAutofit fontScale="25000" lnSpcReduction="20000"/>
          </a:bodyPr>
          <a:lstStyle/>
          <a:p>
            <a:r>
              <a:rPr lang="el-GR" dirty="0"/>
              <a:t>Ωραία! Παρακάτω παρατίθεται η **10η διαφάνεια**, με έμφαση στους βασικούς **κινδύνους και προκλήσεις** που προκύπτουν από τον μαζικό τουρισμό σε σχέση με την πολιτιστική και περιβαλλοντική κληρονομιά:</a:t>
            </a:r>
          </a:p>
          <a:p>
            <a:endParaRPr lang="el-GR" dirty="0"/>
          </a:p>
          <a:p>
            <a:r>
              <a:rPr lang="el-GR" dirty="0"/>
              <a:t>---</a:t>
            </a:r>
          </a:p>
          <a:p>
            <a:endParaRPr lang="el-GR" dirty="0"/>
          </a:p>
          <a:p>
            <a:r>
              <a:rPr lang="el-GR" dirty="0"/>
              <a:t>### 🟥 **Διαφάνεια 10 – Κίνδυνοι και Προκλήσεις για την Κληρονομιά από τον Τουρισμό**</a:t>
            </a:r>
          </a:p>
          <a:p>
            <a:endParaRPr lang="el-GR" dirty="0"/>
          </a:p>
          <a:p>
            <a:r>
              <a:rPr lang="el-GR" dirty="0"/>
              <a:t>---</a:t>
            </a:r>
          </a:p>
          <a:p>
            <a:endParaRPr lang="el-GR" dirty="0"/>
          </a:p>
          <a:p>
            <a:r>
              <a:rPr lang="el-GR" dirty="0"/>
              <a:t>#### ⚠️ **1. Υπερτουρισμός (Overtourism)**  </a:t>
            </a:r>
          </a:p>
          <a:p>
            <a:r>
              <a:rPr lang="el-GR" dirty="0"/>
              <a:t>- Υπερβολικός αριθμός επισκεπτών → Φθορά μνημείων και υποδομών  </a:t>
            </a:r>
          </a:p>
          <a:p>
            <a:r>
              <a:rPr lang="el-GR" dirty="0"/>
              <a:t>- Πίεση σε φυσικούς πόρους (νερό, ενέργεια, απορρίμματα)  </a:t>
            </a:r>
          </a:p>
          <a:p>
            <a:r>
              <a:rPr lang="el-GR" dirty="0"/>
              <a:t>- Αλλοίωση της αυθεντικότητας των τοπικών κοινοτήτων</a:t>
            </a:r>
          </a:p>
          <a:p>
            <a:endParaRPr lang="el-GR" dirty="0"/>
          </a:p>
          <a:p>
            <a:r>
              <a:rPr lang="el-GR" dirty="0"/>
              <a:t>---</a:t>
            </a:r>
          </a:p>
          <a:p>
            <a:endParaRPr lang="el-GR" dirty="0"/>
          </a:p>
          <a:p>
            <a:r>
              <a:rPr lang="el-GR" dirty="0"/>
              <a:t>#### 🏗️ **2. Άναρχη Τουριστική Ανάπτυξη**  </a:t>
            </a:r>
          </a:p>
          <a:p>
            <a:r>
              <a:rPr lang="el-GR" dirty="0"/>
              <a:t>- Κατασκευή ξενοδοχείων και υποδομών σε προστατευμένες περιοχές  </a:t>
            </a:r>
          </a:p>
          <a:p>
            <a:r>
              <a:rPr lang="el-GR" dirty="0"/>
              <a:t>- Αλλοίωση τοπίου και παραδοσιακής αρχιτεκτονικής  </a:t>
            </a:r>
          </a:p>
          <a:p>
            <a:r>
              <a:rPr lang="el-GR" dirty="0"/>
              <a:t>- Ρύπανση εδάφους, υδάτων και αέρα</a:t>
            </a:r>
          </a:p>
          <a:p>
            <a:endParaRPr lang="el-GR" dirty="0"/>
          </a:p>
          <a:p>
            <a:r>
              <a:rPr lang="el-GR" dirty="0"/>
              <a:t>---</a:t>
            </a:r>
          </a:p>
          <a:p>
            <a:endParaRPr lang="el-GR" dirty="0"/>
          </a:p>
          <a:p>
            <a:r>
              <a:rPr lang="el-GR" dirty="0"/>
              <a:t>#### 💸 **3. Εμπορευματοποίηση Πολιτιστικών Στοιχείων**  </a:t>
            </a:r>
          </a:p>
          <a:p>
            <a:r>
              <a:rPr lang="el-GR" dirty="0"/>
              <a:t>- Μετατροπή της πολιτιστικής έκφρασης σε «τουριστικό προϊόν»  </a:t>
            </a:r>
          </a:p>
          <a:p>
            <a:r>
              <a:rPr lang="el-GR" dirty="0"/>
              <a:t>- Παρουσίαση της τοπικής ταυτότητας με στρεβλό ή επιφανειακό τρόπο  </a:t>
            </a:r>
          </a:p>
          <a:p>
            <a:r>
              <a:rPr lang="el-GR" dirty="0"/>
              <a:t>- Αποξένωση των κατοίκων από τα πολιτιστικά τους στοιχεία</a:t>
            </a:r>
          </a:p>
          <a:p>
            <a:endParaRPr lang="el-GR" dirty="0"/>
          </a:p>
          <a:p>
            <a:r>
              <a:rPr lang="el-GR" dirty="0"/>
              <a:t>---</a:t>
            </a:r>
          </a:p>
          <a:p>
            <a:endParaRPr lang="el-GR" dirty="0"/>
          </a:p>
          <a:p>
            <a:r>
              <a:rPr lang="el-GR" dirty="0"/>
              <a:t>#### 🗺️ **4. Περιθωριοποίηση των Τοπικών Κοινοτήτων**  </a:t>
            </a:r>
          </a:p>
          <a:p>
            <a:r>
              <a:rPr lang="el-GR" dirty="0"/>
              <a:t>- Αυξανόμενο κόστος ζωής και εκτοπισμός των κατοίκων από τουριστικά κέντρα  </a:t>
            </a:r>
          </a:p>
          <a:p>
            <a:r>
              <a:rPr lang="el-GR" dirty="0"/>
              <a:t>- Εργασία με εποχικότητα, χαμηλές αμοιβές και ανεπαρκή προστασία  </a:t>
            </a:r>
          </a:p>
          <a:p>
            <a:r>
              <a:rPr lang="el-GR" dirty="0"/>
              <a:t>- Μειωμένη συμμετοχή των τοπικών κοινωνιών στις τουριστικές αποφάσεις</a:t>
            </a:r>
          </a:p>
          <a:p>
            <a:endParaRPr lang="el-GR" dirty="0"/>
          </a:p>
          <a:p>
            <a:r>
              <a:rPr lang="el-GR" dirty="0"/>
              <a:t>---</a:t>
            </a:r>
          </a:p>
          <a:p>
            <a:endParaRPr lang="el-GR" dirty="0"/>
          </a:p>
          <a:p>
            <a:r>
              <a:rPr lang="el-GR" dirty="0"/>
              <a:t>#### 🔥 **5. Κίνδυνοι για το Περιβάλλον**  </a:t>
            </a:r>
          </a:p>
          <a:p>
            <a:r>
              <a:rPr lang="el-GR" dirty="0"/>
              <a:t>- Καταστροφή οικοσυστημάτων από δραστηριότητες όπως off-road, ανεξέλεγκτο camping κ.λπ.  </a:t>
            </a:r>
          </a:p>
          <a:p>
            <a:r>
              <a:rPr lang="el-GR" dirty="0"/>
              <a:t>- Κίνδυνοι πυρκαγιάς σε φυσικά πάρκα και δάση  </a:t>
            </a:r>
          </a:p>
          <a:p>
            <a:r>
              <a:rPr lang="el-GR" dirty="0"/>
              <a:t>- Εισβολή μη-ντόπιων ειδών (π.χ. φυτών ή ζώων) λόγω ανθρώπινης δραστηριότητας</a:t>
            </a:r>
          </a:p>
          <a:p>
            <a:endParaRPr lang="el-GR" dirty="0"/>
          </a:p>
          <a:p>
            <a:r>
              <a:rPr lang="el-GR" dirty="0"/>
              <a:t>---</a:t>
            </a:r>
          </a:p>
          <a:p>
            <a:endParaRPr lang="el-GR" dirty="0"/>
          </a:p>
          <a:p>
            <a:r>
              <a:rPr lang="el-GR" dirty="0"/>
              <a:t>&gt; 📝 *Μήνυμα-κλειδί:* Ο τουρισμός μπορεί να γίνει παράγοντας **καταστροφής ή αναγέννησης** – εξαρτάται από τον τρόπο διαχείρισης.</a:t>
            </a:r>
          </a:p>
          <a:p>
            <a:endParaRPr lang="el-GR" dirty="0"/>
          </a:p>
          <a:p>
            <a:r>
              <a:rPr lang="el-GR" dirty="0"/>
              <a:t>&gt; 📸 *Προτεινόμενες εικόνες:* πλήθη σε ιστορικά κέντρα, φθορά σε μνημεία, ρυπασμένες παραλίες</a:t>
            </a:r>
          </a:p>
          <a:p>
            <a:endParaRPr lang="el-GR" dirty="0"/>
          </a:p>
          <a:p>
            <a:r>
              <a:rPr lang="el-GR" dirty="0"/>
              <a:t>---</a:t>
            </a:r>
          </a:p>
          <a:p>
            <a:endParaRPr lang="el-GR" dirty="0"/>
          </a:p>
          <a:p>
            <a:r>
              <a:rPr lang="el-GR" dirty="0"/>
              <a:t>Να συνεχίσουμε τώρα με τη **Διαφάνεια 11 – Διεθνή Πλαίσια και Συμβάσεις για την Προστασία της Κληρονομιάς**;</a:t>
            </a:r>
            <a:endParaRPr lang="en-US" dirty="0"/>
          </a:p>
        </p:txBody>
      </p:sp>
    </p:spTree>
    <p:extLst>
      <p:ext uri="{BB962C8B-B14F-4D97-AF65-F5344CB8AC3E}">
        <p14:creationId xmlns:p14="http://schemas.microsoft.com/office/powerpoint/2010/main" val="4667295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Διεθνή Πλαίσια &amp; Συμβάσεις για την Προστασία της Κληρονομιάς</a:t>
            </a:r>
            <a:endParaRPr lang="en-US" dirty="0"/>
          </a:p>
        </p:txBody>
      </p:sp>
      <p:sp>
        <p:nvSpPr>
          <p:cNvPr id="3" name="Content Placeholder 2"/>
          <p:cNvSpPr>
            <a:spLocks noGrp="1"/>
          </p:cNvSpPr>
          <p:nvPr>
            <p:ph idx="1"/>
          </p:nvPr>
        </p:nvSpPr>
        <p:spPr/>
        <p:txBody>
          <a:bodyPr numCol="2">
            <a:normAutofit fontScale="32500" lnSpcReduction="20000"/>
          </a:bodyPr>
          <a:lstStyle/>
          <a:p>
            <a:pPr marL="0" indent="0">
              <a:buNone/>
            </a:pPr>
            <a:endParaRPr lang="el-GR" dirty="0"/>
          </a:p>
          <a:p>
            <a:r>
              <a:rPr lang="el-GR" dirty="0"/>
              <a:t>#### 🏛️ **1. Σύμβαση της UNESCO για την Παγκόσμια Κληρονομιά (1972)**  </a:t>
            </a:r>
          </a:p>
          <a:p>
            <a:r>
              <a:rPr lang="el-GR" dirty="0"/>
              <a:t>- Στόχος: Προστασία φυσικής &amp; πολιτιστικής κληρονομιάς με "παγκόσμια αξία"  </a:t>
            </a:r>
          </a:p>
          <a:p>
            <a:r>
              <a:rPr lang="el-GR" dirty="0"/>
              <a:t>- Παρέχει νομική και οικονομική υποστήριξη  </a:t>
            </a:r>
          </a:p>
          <a:p>
            <a:r>
              <a:rPr lang="el-GR" dirty="0"/>
              <a:t>- Παραδείγματα ελληνικών μνημείων: Ακρόπολη, Δήλος, Μετέωρα κ.ά.  </a:t>
            </a:r>
          </a:p>
          <a:p>
            <a:r>
              <a:rPr lang="el-GR" dirty="0"/>
              <a:t>- Ένταξη με βάση αυστηρά κριτήρια αυθεντικότητας και διαχείρισης</a:t>
            </a:r>
          </a:p>
          <a:p>
            <a:endParaRPr lang="el-GR" dirty="0"/>
          </a:p>
          <a:p>
            <a:r>
              <a:rPr lang="el-GR" dirty="0"/>
              <a:t>---</a:t>
            </a:r>
          </a:p>
          <a:p>
            <a:endParaRPr lang="el-GR" dirty="0"/>
          </a:p>
          <a:p>
            <a:r>
              <a:rPr lang="el-GR" dirty="0"/>
              <a:t>#### 🌿 **2. Σύμβαση της Βαρκελώνης (1976) – Προστασία της Μεσογείου**  </a:t>
            </a:r>
          </a:p>
          <a:p>
            <a:r>
              <a:rPr lang="el-GR" dirty="0"/>
              <a:t>- Περιβαλλοντική προστασία της Μεσογείου από ρύπανση και τουριστική υπερεκμετάλλευση  </a:t>
            </a:r>
          </a:p>
          <a:p>
            <a:r>
              <a:rPr lang="el-GR" dirty="0"/>
              <a:t>- Περιλαμβάνει **Το Πρωτόκολλο για Ειδικά Προστατευόμενες Περιοχές (SPAs)**  </a:t>
            </a:r>
          </a:p>
          <a:p>
            <a:r>
              <a:rPr lang="el-GR" dirty="0"/>
              <a:t>- Υποχρέωση των κρατών να ρυθμίζουν δραστηριότητες (τουριστικές/οικονομικές) σε οικολογικά ευαίσθητες περιοχές</a:t>
            </a:r>
          </a:p>
          <a:p>
            <a:endParaRPr lang="el-GR" dirty="0"/>
          </a:p>
          <a:p>
            <a:r>
              <a:rPr lang="el-GR" dirty="0"/>
              <a:t>---</a:t>
            </a:r>
          </a:p>
          <a:p>
            <a:endParaRPr lang="el-GR" dirty="0"/>
          </a:p>
          <a:p>
            <a:r>
              <a:rPr lang="el-GR" dirty="0"/>
              <a:t>#### 🧭 **3. Ατζέντα 21 για τον Τουρισμό (WTO, 1996)**  </a:t>
            </a:r>
          </a:p>
          <a:p>
            <a:r>
              <a:rPr lang="el-GR" dirty="0"/>
              <a:t>- Σύνδεση βιώσιμης ανάπτυξης και τουρισμού  </a:t>
            </a:r>
          </a:p>
          <a:p>
            <a:r>
              <a:rPr lang="el-GR" dirty="0"/>
              <a:t>- Εισαγωγή της έννοιας **"carrying capacity"** – όριο φέρουσας ικανότητας περιοχών  </a:t>
            </a:r>
          </a:p>
          <a:p>
            <a:r>
              <a:rPr lang="el-GR" dirty="0"/>
              <a:t>- Συμμετοχή τοπικών κοινωνιών στη λήψη αποφάσεων</a:t>
            </a:r>
          </a:p>
          <a:p>
            <a:endParaRPr lang="el-GR" dirty="0"/>
          </a:p>
          <a:p>
            <a:r>
              <a:rPr lang="el-GR" dirty="0"/>
              <a:t>---</a:t>
            </a:r>
          </a:p>
          <a:p>
            <a:endParaRPr lang="el-GR" dirty="0"/>
          </a:p>
          <a:p>
            <a:r>
              <a:rPr lang="el-GR" dirty="0"/>
              <a:t>#### 🌍 **4. Στόχοι Βιώσιμης Ανάπτυξης (SDGs – ΟΗΕ, 2015)**  </a:t>
            </a:r>
          </a:p>
          <a:p>
            <a:r>
              <a:rPr lang="el-GR" dirty="0"/>
              <a:t>- Σχετικοί στόχοι:  </a:t>
            </a:r>
          </a:p>
          <a:p>
            <a:r>
              <a:rPr lang="el-GR" dirty="0"/>
              <a:t>  - Στόχος 11: Βιώσιμες πόλεις και κοινότητες  </a:t>
            </a:r>
          </a:p>
          <a:p>
            <a:r>
              <a:rPr lang="el-GR" dirty="0"/>
              <a:t>  - Στόχος 12: Υπεύθυνη κατανάλωση &amp; παραγωγή  </a:t>
            </a:r>
          </a:p>
          <a:p>
            <a:r>
              <a:rPr lang="el-GR" dirty="0"/>
              <a:t>  - Στόχος 13: Δράση για το κλίμα  </a:t>
            </a:r>
          </a:p>
          <a:p>
            <a:r>
              <a:rPr lang="el-GR" dirty="0"/>
              <a:t>  - Στόχος 15: Προστασία της χερσαίας ζωής  </a:t>
            </a:r>
          </a:p>
          <a:p>
            <a:r>
              <a:rPr lang="el-GR" dirty="0"/>
              <a:t>- Ενθαρρύνουν την τουριστική πολιτική που προστατεύει τη φυσική και πολιτιστική κληρονομιά</a:t>
            </a:r>
          </a:p>
          <a:p>
            <a:endParaRPr lang="el-GR" dirty="0"/>
          </a:p>
          <a:p>
            <a:r>
              <a:rPr lang="el-GR" dirty="0"/>
              <a:t>---</a:t>
            </a:r>
          </a:p>
          <a:p>
            <a:endParaRPr lang="el-GR" dirty="0"/>
          </a:p>
          <a:p>
            <a:r>
              <a:rPr lang="el-GR" dirty="0"/>
              <a:t>&gt; 📌 *Σημείωση:* Η ένταξη μνημείων και περιοχών σε διεθνή πλαίσια **ενισχύει τη φήμη τους** και τις υποχρεώσεις για σωστή διαχείριση τους.</a:t>
            </a:r>
          </a:p>
          <a:p>
            <a:endParaRPr lang="el-GR" dirty="0"/>
          </a:p>
          <a:p>
            <a:r>
              <a:rPr lang="el-GR" dirty="0"/>
              <a:t>&gt; 📸 *Προτεινόμενες εικόνες:* λογότυπα UNESCO, SDGs, φωτογραφίες από Μνημεία Παγκόσμιας Κληρονομιάς</a:t>
            </a:r>
          </a:p>
          <a:p>
            <a:endParaRPr lang="el-GR" dirty="0"/>
          </a:p>
          <a:p>
            <a:r>
              <a:rPr lang="el-GR" dirty="0"/>
              <a:t>---</a:t>
            </a:r>
          </a:p>
          <a:p>
            <a:endParaRPr lang="el-GR" dirty="0"/>
          </a:p>
          <a:p>
            <a:r>
              <a:rPr lang="el-GR" dirty="0"/>
              <a:t>Θέλετε να προχωρήσουμε με τη **Διαφάνεια 12 – Ελληνικό Θεσμικό Πλαίσιο &amp; Νομοθεσία για Βιώσιμο Τουρισμό**;</a:t>
            </a:r>
            <a:endParaRPr lang="en-US" dirty="0"/>
          </a:p>
        </p:txBody>
      </p:sp>
    </p:spTree>
    <p:extLst>
      <p:ext uri="{BB962C8B-B14F-4D97-AF65-F5344CB8AC3E}">
        <p14:creationId xmlns:p14="http://schemas.microsoft.com/office/powerpoint/2010/main" val="41515922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Ελληνικό Θεσμικό Πλαίσιο &amp; Νομοθεσία για Βιώσιμο Τουρισμό</a:t>
            </a:r>
            <a:endParaRPr lang="en-US" dirty="0"/>
          </a:p>
        </p:txBody>
      </p:sp>
      <p:sp>
        <p:nvSpPr>
          <p:cNvPr id="3" name="Content Placeholder 2"/>
          <p:cNvSpPr>
            <a:spLocks noGrp="1"/>
          </p:cNvSpPr>
          <p:nvPr>
            <p:ph idx="1"/>
          </p:nvPr>
        </p:nvSpPr>
        <p:spPr/>
        <p:txBody>
          <a:bodyPr numCol="2">
            <a:normAutofit fontScale="32500" lnSpcReduction="20000"/>
          </a:bodyPr>
          <a:lstStyle/>
          <a:p>
            <a:pPr marL="0" indent="0">
              <a:buNone/>
            </a:pPr>
            <a:endParaRPr lang="el-GR" dirty="0"/>
          </a:p>
          <a:p>
            <a:r>
              <a:rPr lang="el-GR" dirty="0"/>
              <a:t>#### ⚖️ **1. Σύνταγμα της Ελλάδας (Άρθρο 24)**  </a:t>
            </a:r>
          </a:p>
          <a:p>
            <a:r>
              <a:rPr lang="el-GR" dirty="0"/>
              <a:t>- Το Κράτος οφείλει να προστατεύει το **φυσικό και πολιτιστικό περιβάλλον**  </a:t>
            </a:r>
          </a:p>
          <a:p>
            <a:r>
              <a:rPr lang="el-GR" dirty="0"/>
              <a:t>- Ο χωροταξικός και πολεοδομικός σχεδιασμός βασίζονται στην αρχή της **βιώσιμης ανάπτυξης**</a:t>
            </a:r>
          </a:p>
          <a:p>
            <a:endParaRPr lang="el-GR" dirty="0"/>
          </a:p>
          <a:p>
            <a:r>
              <a:rPr lang="el-GR" dirty="0"/>
              <a:t>---</a:t>
            </a:r>
          </a:p>
          <a:p>
            <a:endParaRPr lang="el-GR" dirty="0"/>
          </a:p>
          <a:p>
            <a:r>
              <a:rPr lang="el-GR" dirty="0"/>
              <a:t>#### 🏛️ **2. Νόμος 3028/2002 – Προστασία Αρχαιοτήτων &amp; Πολιτιστικής Κληρονομιάς**  </a:t>
            </a:r>
          </a:p>
          <a:p>
            <a:r>
              <a:rPr lang="el-GR" dirty="0"/>
              <a:t>- Ρυθμίζει κάθε παρέμβαση σε αρχαιολογικούς χώρους, μνημεία &amp; πολιτιστικά αγαθά  </a:t>
            </a:r>
          </a:p>
          <a:p>
            <a:r>
              <a:rPr lang="el-GR" dirty="0"/>
              <a:t>- Απαιτείται **άδεια από το Υπουργείο Πολιτισμού** για έργα ή εκδηλώσεις  </a:t>
            </a:r>
          </a:p>
          <a:p>
            <a:r>
              <a:rPr lang="el-GR" dirty="0"/>
              <a:t>- Ισχύει σε συνδυασμό με τον νόμο για τη βιώσιμη τουριστική ανάπτυξη</a:t>
            </a:r>
          </a:p>
          <a:p>
            <a:endParaRPr lang="el-GR" dirty="0"/>
          </a:p>
          <a:p>
            <a:r>
              <a:rPr lang="el-GR" dirty="0"/>
              <a:t>---</a:t>
            </a:r>
          </a:p>
          <a:p>
            <a:endParaRPr lang="el-GR" dirty="0"/>
          </a:p>
          <a:p>
            <a:r>
              <a:rPr lang="el-GR" dirty="0"/>
              <a:t>#### 🗺️ **3. Νόμος 3937/2011 – Βιοποικιλότητα και Προστατευόμενες Περιοχές**  </a:t>
            </a:r>
          </a:p>
          <a:p>
            <a:r>
              <a:rPr lang="el-GR" dirty="0"/>
              <a:t>- Ενίσχυση του Δικτύου NATURA 2000  </a:t>
            </a:r>
          </a:p>
          <a:p>
            <a:r>
              <a:rPr lang="el-GR" dirty="0"/>
              <a:t>- Ρυθμίσεις για τουριστική δραστηριότητα σε περιοχές υψηλής περιβαλλοντικής σημασίας  </a:t>
            </a:r>
          </a:p>
          <a:p>
            <a:r>
              <a:rPr lang="el-GR" dirty="0"/>
              <a:t>- Απαγορεύσεις ή περιορισμοί για δραστηριότητες που προκαλούν **οικολογική επιβάρυνση**</a:t>
            </a:r>
          </a:p>
          <a:p>
            <a:endParaRPr lang="el-GR" dirty="0"/>
          </a:p>
          <a:p>
            <a:r>
              <a:rPr lang="el-GR" dirty="0"/>
              <a:t>---</a:t>
            </a:r>
          </a:p>
          <a:p>
            <a:endParaRPr lang="el-GR" dirty="0"/>
          </a:p>
          <a:p>
            <a:r>
              <a:rPr lang="el-GR" dirty="0"/>
              <a:t>#### 🏨 **4. Ειδικά Χωροταξικά Πλαίσια για τον Τουρισμό**  </a:t>
            </a:r>
          </a:p>
          <a:p>
            <a:r>
              <a:rPr lang="el-GR" dirty="0"/>
              <a:t>- Ορίζουν **πού και πώς** μπορεί να αναπτυχθεί τουριστική δραστηριότητα  </a:t>
            </a:r>
          </a:p>
          <a:p>
            <a:r>
              <a:rPr lang="el-GR" dirty="0"/>
              <a:t>- Ενσωματώνουν περιβαλλοντικά και πολιτιστικά κριτήρια  </a:t>
            </a:r>
          </a:p>
          <a:p>
            <a:r>
              <a:rPr lang="el-GR" dirty="0"/>
              <a:t>- Περιλαμβάνουν ρυθμίσεις για την **φέρουσα ικανότητα** περιοχών, π.χ. σε νησιά ή μνημεία</a:t>
            </a:r>
          </a:p>
          <a:p>
            <a:endParaRPr lang="el-GR" dirty="0"/>
          </a:p>
          <a:p>
            <a:r>
              <a:rPr lang="el-GR" dirty="0"/>
              <a:t>---</a:t>
            </a:r>
          </a:p>
          <a:p>
            <a:endParaRPr lang="el-GR" dirty="0"/>
          </a:p>
          <a:p>
            <a:r>
              <a:rPr lang="el-GR" dirty="0"/>
              <a:t>#### 🤝 **5. Συμμετοχή Τοπικών Κοινωνιών &amp; Φορέων**  </a:t>
            </a:r>
          </a:p>
          <a:p>
            <a:r>
              <a:rPr lang="el-GR" dirty="0"/>
              <a:t>- Ο Ν. 4447/2016 για Χωρικό Σχεδιασμό προωθεί **συμμετοχικές διαδικασίες**  </a:t>
            </a:r>
          </a:p>
          <a:p>
            <a:r>
              <a:rPr lang="el-GR" dirty="0"/>
              <a:t>- Ενθαρρύνεται η **συνδιαχείριση** φυσικών &amp; πολιτιστικών πόρων (π.χ. μέσα από ΟΤΑ, ΜΚΟ κ.λπ.)</a:t>
            </a:r>
          </a:p>
          <a:p>
            <a:endParaRPr lang="el-GR" dirty="0"/>
          </a:p>
          <a:p>
            <a:r>
              <a:rPr lang="el-GR" dirty="0"/>
              <a:t>---</a:t>
            </a:r>
          </a:p>
          <a:p>
            <a:endParaRPr lang="el-GR" dirty="0"/>
          </a:p>
          <a:p>
            <a:r>
              <a:rPr lang="el-GR" dirty="0"/>
              <a:t>&gt; 📝 *Συμπέρασμα:* Η ελληνική νομοθεσία προβλέπει εργαλεία προστασίας – η **εφαρμογή** και **η συνεργασία φορέων** είναι το κλειδί.</a:t>
            </a:r>
          </a:p>
          <a:p>
            <a:endParaRPr lang="el-GR" dirty="0"/>
          </a:p>
          <a:p>
            <a:r>
              <a:rPr lang="el-GR" dirty="0"/>
              <a:t>&gt; 📸 *Προτεινόμενες εικόνες:* χάρτης NATURA, πινακίδες “Αρχαιολογικός Χώρος”, παραδοσιακός οικισμός</a:t>
            </a:r>
          </a:p>
          <a:p>
            <a:endParaRPr lang="el-GR" dirty="0"/>
          </a:p>
          <a:p>
            <a:r>
              <a:rPr lang="el-GR" dirty="0"/>
              <a:t>---</a:t>
            </a:r>
          </a:p>
          <a:p>
            <a:endParaRPr lang="el-GR" dirty="0"/>
          </a:p>
          <a:p>
            <a:r>
              <a:rPr lang="el-GR" dirty="0"/>
              <a:t>Θα θέλατε να συνεχίσουμε με τη **Διαφάνεια 13 – Καλές Πρακτικές Βιώσιμου Τουρισμού στην Ελλάδα**;</a:t>
            </a:r>
            <a:endParaRPr lang="en-US" dirty="0"/>
          </a:p>
        </p:txBody>
      </p:sp>
    </p:spTree>
    <p:extLst>
      <p:ext uri="{BB962C8B-B14F-4D97-AF65-F5344CB8AC3E}">
        <p14:creationId xmlns:p14="http://schemas.microsoft.com/office/powerpoint/2010/main" val="11111959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2800" b="1" dirty="0">
                <a:solidFill>
                  <a:srgbClr val="C00000"/>
                </a:solidFill>
              </a:rPr>
              <a:t>Καλές Πρακτικές Βιώσιμου Τουρισμού στην Ελλάδα</a:t>
            </a:r>
            <a:endParaRPr lang="en-US" sz="2800" b="1" dirty="0">
              <a:solidFill>
                <a:srgbClr val="C00000"/>
              </a:solidFill>
            </a:endParaRPr>
          </a:p>
        </p:txBody>
      </p:sp>
      <p:sp>
        <p:nvSpPr>
          <p:cNvPr id="3" name="Content Placeholder 2"/>
          <p:cNvSpPr>
            <a:spLocks noGrp="1"/>
          </p:cNvSpPr>
          <p:nvPr>
            <p:ph idx="1"/>
          </p:nvPr>
        </p:nvSpPr>
        <p:spPr/>
        <p:txBody>
          <a:bodyPr/>
          <a:lstStyle/>
          <a:p>
            <a:r>
              <a:rPr lang="el-GR" dirty="0"/>
              <a:t>1. Ανάδειξη Παραδοσιακών Οικισμών &amp; Πολιτιστικών ΔιαδρομώνΠαραδείγματα: Μαστιχοχώρια Χίου, Ζαγοροχώρια, ΜονεμβασιάΔιατήρηση αρχιτεκτονικής, προβολή τοπικών προϊόντων και ιστοριώνΕφαρμογή ήπιων μορφών τουρισμού (πεζοπορικός, πολιτιστικός τουρισμός)🌿 2. Διαχείριση Φυσικών Πόρων σε Προστατευόμενες ΠεριοχέςΠεριοχές NATURA: Σαμοθράκη, Πρέσπες, ΓυάροςΠροώθηση της οικοτουριστικής εμπειρίας με σεβασμό στο περιβάλλονΕμπλοκή τοπικών φορέων στη φύλαξη, ξενάγηση, ενημέρωση επισκεπτών🏛️ 3. Επαναχρησιμοποίηση Πολιτιστικών Μνημείων για ΕκδηλώσειςΧρήση χώρων όπως κάστρα, παλιά σχολεία, αρχοντικά για πολιτιστικές δράσειςΠαράδειγμα: “Όλη η Ελλάδα ένας Πολιτισμός” – του Υπουργείου ΠολιτισμούΠροβολή τοπικής ταυτότητας χωρίς αλλοίωση της μνήμης του χώρου🚲 4. Βιώσιμες Μετακινήσεις &amp; Μείωση Περιβαλλοντικού ΑποτυπώματοςΧρήση ποδηλάτου ή ηλεκτρικών οχημάτων σε τουριστικές περιοχές (π.χ. Αστυπάλαια, Τήλος)Ανάπτυξη πεζοπορικών διαδρομών με σήμανση και οικολογική προσέγγιση👥 5. Συμμετοχή της Τοπικής Κοινότητας &amp; Εκπαίδευση ΕπισκεπτώνΣεμινάρια, τοπικά μουσεία, εμπειρίες (π.χ. εργαστήρια αγγειοπλαστικής, τοπικής κουζίνας)Ενίσχυση της τοπικής οικονομίας – μείωση της τουριστικής εξάρτησηςΑνάδειξη αυθεντικότητας και πολιτισμικής συνέχειας</a:t>
            </a:r>
            <a:endParaRPr lang="en-US" dirty="0"/>
          </a:p>
        </p:txBody>
      </p:sp>
    </p:spTree>
    <p:extLst>
      <p:ext uri="{BB962C8B-B14F-4D97-AF65-F5344CB8AC3E}">
        <p14:creationId xmlns:p14="http://schemas.microsoft.com/office/powerpoint/2010/main" val="27723838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Κίνδυνοι και Προκλήσεις για τη Βιώσιμη Τουριστική Ανάπτυξη</a:t>
            </a:r>
            <a:endParaRPr lang="en-US" dirty="0"/>
          </a:p>
        </p:txBody>
      </p:sp>
      <p:sp>
        <p:nvSpPr>
          <p:cNvPr id="3" name="Content Placeholder 2"/>
          <p:cNvSpPr>
            <a:spLocks noGrp="1"/>
          </p:cNvSpPr>
          <p:nvPr>
            <p:ph idx="1"/>
          </p:nvPr>
        </p:nvSpPr>
        <p:spPr/>
        <p:txBody>
          <a:bodyPr/>
          <a:lstStyle/>
          <a:p>
            <a:r>
              <a:rPr lang="el-GR" dirty="0"/>
              <a:t>1. Υπερτουρισμός (Overtourism)Φαινόμενο σε νησιά και ιστορικά κέντρα (π.χ. Σαντορίνη, Ακρόπολη)Πίεση σε υποδομές, μόλυνση, θόρυβος, αύξηση τιμώνΑλλοίωση της αυθεντικότητας και δυσφορία των κατοίκων🏗️ 2. Άναρχη Τουριστική Ανάπτυξη &amp; Πολεοδομικές ΠαρεμβάσειςΠαράνομες ή υπερβολικές κατασκευές σε ευαίσθητες περιοχέςΜη εφαρμογή χωροταξικών σχεδίων – καταστροφή φυσικού ή πολιτιστικού τοπίουΠαράδειγμα: εκτός σχεδίου δόμηση σε προστατευόμενες περιοχές♻️ 3. Έλλειψη Περιβαλλοντικής &amp; Πολιτιστικής ΕκπαίδευσηςΤουρίστες και επαγγελματίες δεν γνωρίζουν ή δεν σέβονται τις ιδιαιτερότητες της περιοχήςΑνεπαρκής σήμανση, πληροφοριακό υλικό ή εκπαιδευτικά προγράμματα💰 4. Εμπορευματοποίηση του Πολιτισμού &amp; “Θεαματικός” ΤουρισμόςΜετατροπή πολιτιστικών αγαθών σε προϊόντα μαζικής κατανάλωσηςΕπιφανειακή εμπειρία, χωρίς ουσιαστική επαφή με την τοπική κουλτούραΠιθανή απώλεια της τοπικής ταυτότητας και αλλοίωση της μνήμης🧩 5. Έλλειψη Συνεργασίας &amp; Συντονισμού Μεταξύ ΦορέωνΑλληλοεπικάλυψη αρμοδιοτήτωνΔυσκολία στην εφαρμογή πολιτικών βιώσιμου τουρισμούΠαραδείγματα: καθυστερήσεις σε εγκρίσεις έργων, αντικρουόμενες αποφάσεις</a:t>
            </a:r>
            <a:endParaRPr lang="en-US" dirty="0"/>
          </a:p>
        </p:txBody>
      </p:sp>
    </p:spTree>
    <p:extLst>
      <p:ext uri="{BB962C8B-B14F-4D97-AF65-F5344CB8AC3E}">
        <p14:creationId xmlns:p14="http://schemas.microsoft.com/office/powerpoint/2010/main" val="1677148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04712"/>
            <a:ext cx="10058400" cy="1371600"/>
          </a:xfrm>
        </p:spPr>
        <p:txBody>
          <a:bodyPr>
            <a:normAutofit/>
          </a:bodyPr>
          <a:lstStyle/>
          <a:p>
            <a:r>
              <a:rPr lang="el-GR" sz="2800" b="1" dirty="0" smtClean="0"/>
              <a:t>Περιεχόμενα</a:t>
            </a:r>
            <a:endParaRPr lang="en-US" sz="2800" b="1" dirty="0"/>
          </a:p>
        </p:txBody>
      </p:sp>
      <p:sp>
        <p:nvSpPr>
          <p:cNvPr id="3" name="Content Placeholder 2"/>
          <p:cNvSpPr>
            <a:spLocks noGrp="1"/>
          </p:cNvSpPr>
          <p:nvPr>
            <p:ph idx="1"/>
          </p:nvPr>
        </p:nvSpPr>
        <p:spPr>
          <a:xfrm>
            <a:off x="1066800" y="1326524"/>
            <a:ext cx="10058400" cy="4984124"/>
          </a:xfrm>
        </p:spPr>
        <p:txBody>
          <a:bodyPr>
            <a:normAutofit lnSpcReduction="10000"/>
          </a:bodyPr>
          <a:lstStyle/>
          <a:p>
            <a:pPr marL="342900" indent="-342900">
              <a:buFont typeface="+mj-lt"/>
              <a:buAutoNum type="arabicPeriod"/>
            </a:pPr>
            <a:r>
              <a:rPr lang="el-GR" dirty="0"/>
              <a:t>Εισαγωγή στο Τουριστικό Δίκαιο – Ορισμός, σημασία και βασικές αρχές</a:t>
            </a:r>
          </a:p>
          <a:p>
            <a:pPr marL="342900" indent="-342900">
              <a:buFont typeface="+mj-lt"/>
              <a:buAutoNum type="arabicPeriod"/>
            </a:pPr>
            <a:r>
              <a:rPr lang="el-GR" dirty="0"/>
              <a:t>Νομικό Πλαίσιο Τουριστικής Δραστηριότητας – Ελληνική και διεθνής νομοθεσία</a:t>
            </a:r>
          </a:p>
          <a:p>
            <a:pPr marL="342900" indent="-342900">
              <a:buFont typeface="+mj-lt"/>
              <a:buAutoNum type="arabicPeriod"/>
            </a:pPr>
            <a:r>
              <a:rPr lang="el-GR" dirty="0"/>
              <a:t>Τουριστικές Επιχειρήσεις &amp; Νομική Υπόσταση – Ξενοδοχεία, τουριστικά γραφεία, πρακτορεία</a:t>
            </a:r>
          </a:p>
          <a:p>
            <a:pPr marL="342900" indent="-342900">
              <a:buFont typeface="+mj-lt"/>
              <a:buAutoNum type="arabicPeriod"/>
            </a:pPr>
            <a:r>
              <a:rPr lang="el-GR" dirty="0"/>
              <a:t>Σύμβαση Παροχής Τουριστικών Υπηρεσιών – Δικαιώματα &amp; υποχρεώσεις των συμβαλλομένων</a:t>
            </a:r>
          </a:p>
          <a:p>
            <a:pPr marL="342900" indent="-342900">
              <a:buFont typeface="+mj-lt"/>
              <a:buAutoNum type="arabicPeriod"/>
            </a:pPr>
            <a:r>
              <a:rPr lang="el-GR" dirty="0"/>
              <a:t>Δικαίωμα των Καταναλωτών στον Τουρισμό – Προστασία, ακυρώσεις, αποζημιώσεις</a:t>
            </a:r>
          </a:p>
          <a:p>
            <a:pPr marL="342900" indent="-342900">
              <a:buFont typeface="+mj-lt"/>
              <a:buAutoNum type="arabicPeriod"/>
            </a:pPr>
            <a:r>
              <a:rPr lang="el-GR" dirty="0"/>
              <a:t>Νομικό Πλαίσιο για την Ξενοδοχειακή Βιομηχανία – Άδειες, κανονισμοί, υποχρεώσεις</a:t>
            </a:r>
          </a:p>
          <a:p>
            <a:pPr marL="342900" indent="-342900">
              <a:buFont typeface="+mj-lt"/>
              <a:buAutoNum type="arabicPeriod"/>
            </a:pPr>
            <a:r>
              <a:rPr lang="el-GR" b="1" dirty="0">
                <a:solidFill>
                  <a:srgbClr val="C00000"/>
                </a:solidFill>
              </a:rPr>
              <a:t>Τουριστικές Μεταφορές &amp; Νομικό Καθεστώς – Αερομεταφορές, ακτοπλοΐα, χερσαίες μεταφορές</a:t>
            </a:r>
          </a:p>
          <a:p>
            <a:pPr marL="342900" indent="-342900">
              <a:buFont typeface="+mj-lt"/>
              <a:buAutoNum type="arabicPeriod"/>
            </a:pPr>
            <a:r>
              <a:rPr lang="el-GR" dirty="0"/>
              <a:t>Προστασία Πολιτιστικής &amp; Περιβαλλοντικής Κληρονομιάς – Νομοθεσία για βιώσιμο τουρισμό</a:t>
            </a:r>
          </a:p>
          <a:p>
            <a:pPr marL="342900" indent="-342900">
              <a:buFont typeface="+mj-lt"/>
              <a:buAutoNum type="arabicPeriod"/>
            </a:pPr>
            <a:r>
              <a:rPr lang="el-GR" dirty="0"/>
              <a:t>Εργασιακό Δίκαιο στον Τουριστικό Κλάδο – Συμβάσεις, δικαιώματα εργαζομένων</a:t>
            </a:r>
          </a:p>
          <a:p>
            <a:pPr marL="342900" indent="-342900">
              <a:buFont typeface="+mj-lt"/>
              <a:buAutoNum type="arabicPeriod"/>
            </a:pPr>
            <a:r>
              <a:rPr lang="el-GR" dirty="0"/>
              <a:t>Φορολογία &amp; Τουριστικές Επιχειρήσεις – Ειδικά φορολογικά καθεστώτα</a:t>
            </a:r>
          </a:p>
          <a:p>
            <a:pPr marL="342900" indent="-342900">
              <a:buFont typeface="+mj-lt"/>
              <a:buAutoNum type="arabicPeriod"/>
            </a:pPr>
            <a:r>
              <a:rPr lang="el-GR" dirty="0"/>
              <a:t>Ηλεκτρονικός Τουρισμός &amp; Νομικές Προκλήσεις – GDPR, online κρατήσεις, πλατφόρμες</a:t>
            </a:r>
          </a:p>
          <a:p>
            <a:pPr marL="342900" indent="-342900">
              <a:buFont typeface="+mj-lt"/>
              <a:buAutoNum type="arabicPeriod"/>
            </a:pPr>
            <a:r>
              <a:rPr lang="el-GR" dirty="0"/>
              <a:t>Διαχείριση Κρίσεων &amp; Τουριστικό Δίκαιο – Ακραία καιρικά φαινόμενα, πανδημίες, force majeure</a:t>
            </a:r>
          </a:p>
          <a:p>
            <a:pPr marL="342900" indent="-342900">
              <a:buFont typeface="+mj-lt"/>
              <a:buAutoNum type="arabicPeriod"/>
            </a:pPr>
            <a:r>
              <a:rPr lang="el-GR" dirty="0"/>
              <a:t>Διεθνείς Συμφωνίες &amp; Οργανισμοί για τον Τουρισμό – EU, UNWTO, </a:t>
            </a:r>
            <a:r>
              <a:rPr lang="el-GR" dirty="0" smtClean="0"/>
              <a:t>IATA</a:t>
            </a:r>
          </a:p>
          <a:p>
            <a:pPr marL="342900" indent="-342900">
              <a:buFont typeface="+mj-lt"/>
              <a:buAutoNum type="arabicPeriod"/>
            </a:pPr>
            <a:endParaRPr lang="el-GR" dirty="0"/>
          </a:p>
        </p:txBody>
      </p:sp>
    </p:spTree>
    <p:extLst>
      <p:ext uri="{BB962C8B-B14F-4D97-AF65-F5344CB8AC3E}">
        <p14:creationId xmlns:p14="http://schemas.microsoft.com/office/powerpoint/2010/main" val="352806779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Ρόλος του Τουριστικού Συνοδού στη Βιώσιμη Ανάπτυξη</a:t>
            </a:r>
            <a:endParaRPr lang="en-US" dirty="0"/>
          </a:p>
        </p:txBody>
      </p:sp>
      <p:sp>
        <p:nvSpPr>
          <p:cNvPr id="3" name="Content Placeholder 2"/>
          <p:cNvSpPr>
            <a:spLocks noGrp="1"/>
          </p:cNvSpPr>
          <p:nvPr>
            <p:ph idx="1"/>
          </p:nvPr>
        </p:nvSpPr>
        <p:spPr/>
        <p:txBody>
          <a:bodyPr/>
          <a:lstStyle/>
          <a:p>
            <a:r>
              <a:rPr lang="el-GR" dirty="0"/>
              <a:t>1. Ο Ξεναγός/Συνοδός ως “Πρεσβευτής” της Τοπικής ΚουλτούραςΠαρουσίαση της ιστορίας, παραδόσεων και τρόπου ζωής με σεβασμό και ακρίβειαΑνάδειξη της τοπικής ταυτότητας και αποφυγή στερεοτύπωνΟρθή χρήση ορολογίας και σεβασμός στην αυθεντικότητα του πολιτιστικού αποθέματος🌍 2. Ενημέρωση και Ευαισθητοποίηση των ΤουριστώνΕπεξήγηση κανόνων συμπεριφοράς σε χώρους φυσικής ή πολιτιστικής σημασίαςΠαραδείγματα καλών πρακτικών και υπενθύμιση περιβαλλοντικής ευθύνηςΕνθάρρυνση συμμετοχής σε βιώσιμες δραστηριότητες (π.χ. πεζοπορία, τοπικά εργαστήρια)📘 3. Συνεχής Εκπαίδευση &amp; Ενημέρωση του ΣυνοδούΠαρακολούθηση σεμιναρίων, γνώση νέας νομοθεσίας και κανονισμώνΕπαφή με τοπικούς φορείς και περιβαλλοντικές/πολιτιστικές οργανώσειςΠροσαρμογή των ξεναγήσεων σε σύγχρονες προσεγγίσεις (π.χ. θεματικός, συμμετοχικός τουρισμός)🔄 4. Διασύνδεση Τουριστών με την Τοπική ΚοινότηταΠροώθηση τοπικών προϊόντων και υπηρεσιώνΕπαφή με ντόπιους τεχνίτες, παραγωγούς, καλλιτέχνεςΑνάδειξη βιώσιμου τρόπου ζωής – ενίσχυση τοπικής οικονομίας🛡️ 5. Διασφάλιση της Προστασίας των ΠόρωνΕπισήμανση κινδύνων ή παραβιάσεων (σκουπίδια, φθορά μνημείων, παράνομες δραστηριότητες)Συνεργασία με φορείς και αρχές, εάν απαιτείταιΔίνοντας το παράδειγμα με τη δική του συμπεριφορά</a:t>
            </a:r>
            <a:endParaRPr lang="en-US" dirty="0"/>
          </a:p>
        </p:txBody>
      </p:sp>
    </p:spTree>
    <p:extLst>
      <p:ext uri="{BB962C8B-B14F-4D97-AF65-F5344CB8AC3E}">
        <p14:creationId xmlns:p14="http://schemas.microsoft.com/office/powerpoint/2010/main" val="39272683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Συμπεράσματα &amp; Μήνυμα προς τους Επαγγελματίες Τουρισμού</a:t>
            </a:r>
            <a:endParaRPr lang="en-US" dirty="0"/>
          </a:p>
        </p:txBody>
      </p:sp>
      <p:sp>
        <p:nvSpPr>
          <p:cNvPr id="3" name="Content Placeholder 2"/>
          <p:cNvSpPr>
            <a:spLocks noGrp="1"/>
          </p:cNvSpPr>
          <p:nvPr>
            <p:ph idx="1"/>
          </p:nvPr>
        </p:nvSpPr>
        <p:spPr/>
        <p:txBody>
          <a:bodyPr>
            <a:normAutofit fontScale="62500" lnSpcReduction="20000"/>
          </a:bodyPr>
          <a:lstStyle/>
          <a:p>
            <a:pPr marL="0" indent="0">
              <a:buNone/>
            </a:pPr>
            <a:r>
              <a:rPr lang="el-GR" dirty="0"/>
              <a:t>Τι </a:t>
            </a:r>
            <a:r>
              <a:rPr lang="el-GR" dirty="0" smtClean="0"/>
              <a:t>Μάθαμε;</a:t>
            </a:r>
          </a:p>
          <a:p>
            <a:r>
              <a:rPr lang="el-GR" dirty="0" smtClean="0"/>
              <a:t>Η </a:t>
            </a:r>
            <a:r>
              <a:rPr lang="el-GR" dirty="0"/>
              <a:t>πολιτιστική και περιβαλλοντική κληρονομιά είναι πολύτιμο κεφάλαιο για τον τουρισμό</a:t>
            </a:r>
            <a:r>
              <a:rPr lang="el-GR" dirty="0" smtClean="0"/>
              <a:t>.</a:t>
            </a:r>
          </a:p>
          <a:p>
            <a:r>
              <a:rPr lang="el-GR" dirty="0" smtClean="0"/>
              <a:t>Η </a:t>
            </a:r>
            <a:r>
              <a:rPr lang="el-GR" dirty="0"/>
              <a:t>προστασία της δεν είναι μόνο ευθύνη του κράτους, αλλά υποχρέωση όλων των εμπλεκόμενων</a:t>
            </a:r>
            <a:r>
              <a:rPr lang="el-GR" dirty="0" smtClean="0"/>
              <a:t>.</a:t>
            </a:r>
          </a:p>
          <a:p>
            <a:r>
              <a:rPr lang="el-GR" dirty="0" smtClean="0"/>
              <a:t>Η </a:t>
            </a:r>
            <a:r>
              <a:rPr lang="el-GR" dirty="0"/>
              <a:t>νομοθεσία παρέχει το πλαίσιο, όμως η πράξη και η ηθική στάση κάνουν τη διαφορά</a:t>
            </a:r>
            <a:r>
              <a:rPr lang="el-GR" dirty="0" smtClean="0"/>
              <a:t>.</a:t>
            </a:r>
          </a:p>
          <a:p>
            <a:r>
              <a:rPr lang="el-GR" dirty="0" smtClean="0"/>
              <a:t>Ο </a:t>
            </a:r>
            <a:r>
              <a:rPr lang="el-GR" dirty="0"/>
              <a:t>Τουριστικός Συνοδός μπορεί να λειτουργήσει ως καταλύτης θετικής αλλαγής</a:t>
            </a:r>
            <a:r>
              <a:rPr lang="el-GR" dirty="0" smtClean="0"/>
              <a:t>.</a:t>
            </a:r>
          </a:p>
          <a:p>
            <a:pPr marL="0" indent="0">
              <a:buNone/>
            </a:pPr>
            <a:r>
              <a:rPr lang="el-GR" dirty="0" smtClean="0"/>
              <a:t>Κάλεσμα Δράσης</a:t>
            </a:r>
          </a:p>
          <a:p>
            <a:r>
              <a:rPr lang="el-GR" dirty="0" smtClean="0"/>
              <a:t>🌿 </a:t>
            </a:r>
            <a:r>
              <a:rPr lang="el-GR" dirty="0"/>
              <a:t>Δράσε με σεβασμό: Μην ανεχτείς φαινόμενα καταστροφής ή εκμετάλλευσης</a:t>
            </a:r>
            <a:r>
              <a:rPr lang="el-GR" dirty="0" smtClean="0"/>
              <a:t>.</a:t>
            </a:r>
          </a:p>
          <a:p>
            <a:r>
              <a:rPr lang="el-GR" dirty="0" smtClean="0"/>
              <a:t>📚 </a:t>
            </a:r>
            <a:r>
              <a:rPr lang="el-GR" dirty="0"/>
              <a:t>Μάθαινε συνεχώς: Ο βιώσιμος τουρισμός εξελίσσεται – ενημερώσου διαρκώς</a:t>
            </a:r>
            <a:r>
              <a:rPr lang="el-GR" dirty="0" smtClean="0"/>
              <a:t>.</a:t>
            </a:r>
          </a:p>
          <a:p>
            <a:r>
              <a:rPr lang="el-GR" dirty="0" smtClean="0"/>
              <a:t>💬 </a:t>
            </a:r>
            <a:r>
              <a:rPr lang="el-GR" dirty="0"/>
              <a:t>Μίλα υπεύθυνα: Η φωνή σου επηρεάζει τουρίστες, συνεργάτες, τοπική κοινωνία</a:t>
            </a:r>
            <a:r>
              <a:rPr lang="el-GR" dirty="0" smtClean="0"/>
              <a:t>.</a:t>
            </a:r>
          </a:p>
          <a:p>
            <a:r>
              <a:rPr lang="el-GR" dirty="0" smtClean="0"/>
              <a:t>🤝 </a:t>
            </a:r>
            <a:r>
              <a:rPr lang="el-GR" dirty="0"/>
              <a:t>Συνεργάσου: Γίνε μέρος δικτύων που προωθούν καλές πρακτικές</a:t>
            </a:r>
            <a:r>
              <a:rPr lang="el-GR" dirty="0" smtClean="0"/>
              <a:t>.</a:t>
            </a:r>
          </a:p>
          <a:p>
            <a:pPr marL="0" indent="0">
              <a:buNone/>
            </a:pPr>
            <a:r>
              <a:rPr lang="el-GR" dirty="0" smtClean="0"/>
              <a:t>Το </a:t>
            </a:r>
            <a:r>
              <a:rPr lang="el-GR" dirty="0"/>
              <a:t>Μέλλον του Τουρισμού είναι Βιώσιμο – και περνάει από τα χέρια σου</a:t>
            </a:r>
            <a:r>
              <a:rPr lang="el-GR" dirty="0" smtClean="0"/>
              <a:t>!</a:t>
            </a:r>
          </a:p>
          <a:p>
            <a:r>
              <a:rPr lang="el-GR" dirty="0" smtClean="0"/>
              <a:t>Οι </a:t>
            </a:r>
            <a:r>
              <a:rPr lang="el-GR" dirty="0"/>
              <a:t>επαγγελματίες του τουρισμού είναι οι φύλακες του τόπου</a:t>
            </a:r>
            <a:r>
              <a:rPr lang="el-GR" dirty="0" smtClean="0"/>
              <a:t>.</a:t>
            </a:r>
          </a:p>
          <a:p>
            <a:r>
              <a:rPr lang="el-GR" dirty="0" smtClean="0"/>
              <a:t>Ο </a:t>
            </a:r>
            <a:r>
              <a:rPr lang="el-GR" dirty="0"/>
              <a:t>ρόλος σας δεν είναι απλώς επαγγελματικός – είναι κοινωνικός και </a:t>
            </a:r>
            <a:r>
              <a:rPr lang="el-GR"/>
              <a:t>πολιτισμικός</a:t>
            </a:r>
            <a:r>
              <a:rPr lang="el-GR" smtClean="0"/>
              <a:t>.</a:t>
            </a:r>
          </a:p>
          <a:p>
            <a:endParaRPr lang="el-GR" dirty="0" smtClean="0"/>
          </a:p>
          <a:p>
            <a:r>
              <a:rPr lang="el-GR" dirty="0" smtClean="0"/>
              <a:t>📸 </a:t>
            </a:r>
            <a:r>
              <a:rPr lang="el-GR" dirty="0"/>
              <a:t>Προτεινόμενες εικόνες: Ευχαριστημένοι ταξιδιώτες σε αυθεντικά περιβάλλοντα, συνοδοί σε δράσεις προστασίας/εκπαίδευσης, φράσεις-σλόγκαν όπως:"Travel Responsibly""Protect What You Love""Act Local, Think Global"</a:t>
            </a:r>
            <a:endParaRPr lang="en-US" dirty="0"/>
          </a:p>
        </p:txBody>
      </p:sp>
    </p:spTree>
    <p:extLst>
      <p:ext uri="{BB962C8B-B14F-4D97-AF65-F5344CB8AC3E}">
        <p14:creationId xmlns:p14="http://schemas.microsoft.com/office/powerpoint/2010/main" val="18416457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4947" y="521595"/>
            <a:ext cx="10305245" cy="1371600"/>
          </a:xfrm>
        </p:spPr>
        <p:txBody>
          <a:bodyPr>
            <a:normAutofit/>
          </a:bodyPr>
          <a:lstStyle/>
          <a:p>
            <a:pPr lvl="0">
              <a:lnSpc>
                <a:spcPct val="100000"/>
              </a:lnSpc>
              <a:spcBef>
                <a:spcPts val="900"/>
              </a:spcBef>
              <a:buClr>
                <a:prstClr val="black">
                  <a:lumMod val="85000"/>
                  <a:lumOff val="15000"/>
                </a:prstClr>
              </a:buClr>
            </a:pPr>
            <a:r>
              <a:rPr lang="el-GR" sz="3200" b="1" dirty="0" smtClean="0">
                <a:solidFill>
                  <a:srgbClr val="C00000"/>
                </a:solidFill>
              </a:rPr>
              <a:t>Εισαγωγή</a:t>
            </a:r>
            <a:endParaRPr lang="el-GR" sz="3200" b="1" dirty="0">
              <a:solidFill>
                <a:srgbClr val="C00000"/>
              </a:solidFill>
            </a:endParaRPr>
          </a:p>
        </p:txBody>
      </p:sp>
      <p:sp>
        <p:nvSpPr>
          <p:cNvPr id="3" name="Content Placeholder 2"/>
          <p:cNvSpPr>
            <a:spLocks noGrp="1"/>
          </p:cNvSpPr>
          <p:nvPr>
            <p:ph idx="1"/>
          </p:nvPr>
        </p:nvSpPr>
        <p:spPr>
          <a:xfrm>
            <a:off x="1134947" y="1893195"/>
            <a:ext cx="10168947" cy="6262352"/>
          </a:xfrm>
        </p:spPr>
        <p:txBody>
          <a:bodyPr>
            <a:normAutofit/>
          </a:bodyPr>
          <a:lstStyle/>
          <a:p>
            <a:pPr marL="0" indent="0">
              <a:buNone/>
            </a:pPr>
            <a:r>
              <a:rPr lang="el-GR" sz="2400" dirty="0" smtClean="0"/>
              <a:t>•  </a:t>
            </a:r>
            <a:r>
              <a:rPr lang="el-GR" sz="2400" b="1" dirty="0" smtClean="0"/>
              <a:t>Οι </a:t>
            </a:r>
            <a:r>
              <a:rPr lang="el-GR" sz="2400" b="1" dirty="0"/>
              <a:t>μεταφορές είναι βασικό στοιχείο του τουριστικού προϊόντος</a:t>
            </a:r>
            <a:r>
              <a:rPr lang="el-GR" sz="2400" b="1" dirty="0" smtClean="0"/>
              <a:t>.</a:t>
            </a:r>
          </a:p>
          <a:p>
            <a:pPr marL="0" indent="0">
              <a:buNone/>
            </a:pPr>
            <a:endParaRPr lang="el-GR" sz="2400" dirty="0" smtClean="0"/>
          </a:p>
          <a:p>
            <a:pPr marL="0" indent="0">
              <a:buNone/>
            </a:pPr>
            <a:r>
              <a:rPr lang="el-GR" sz="2400" dirty="0" smtClean="0"/>
              <a:t>•  </a:t>
            </a:r>
            <a:r>
              <a:rPr lang="el-GR" sz="2400" b="1" dirty="0" smtClean="0"/>
              <a:t>Η </a:t>
            </a:r>
            <a:r>
              <a:rPr lang="el-GR" sz="2400" b="1" dirty="0"/>
              <a:t>ασφάλεια, η νομιμότητα και η ποιότητα των τουριστικών μεταφορών καθορίζουν την τουριστική εμπειρία</a:t>
            </a:r>
            <a:r>
              <a:rPr lang="el-GR" sz="2400" b="1" dirty="0" smtClean="0"/>
              <a:t>.</a:t>
            </a:r>
          </a:p>
          <a:p>
            <a:pPr marL="0" indent="0">
              <a:buNone/>
            </a:pPr>
            <a:endParaRPr lang="el-GR" sz="2400" b="1" dirty="0"/>
          </a:p>
          <a:p>
            <a:pPr marL="0" indent="0">
              <a:buNone/>
            </a:pPr>
            <a:r>
              <a:rPr lang="el-GR" sz="2400" b="1" dirty="0" smtClean="0"/>
              <a:t>•  Οι </a:t>
            </a:r>
            <a:r>
              <a:rPr lang="el-GR" sz="2400" b="1" dirty="0"/>
              <a:t>βασικές κατηγορίες:</a:t>
            </a:r>
          </a:p>
          <a:p>
            <a:pPr marL="274320" lvl="1" indent="0">
              <a:buNone/>
            </a:pPr>
            <a:r>
              <a:rPr lang="el-GR" sz="2400" dirty="0" smtClean="0"/>
              <a:t>- Αερομεταφορές</a:t>
            </a:r>
            <a:endParaRPr lang="el-GR" sz="2400" dirty="0"/>
          </a:p>
          <a:p>
            <a:pPr marL="274320" lvl="1" indent="0">
              <a:buNone/>
            </a:pPr>
            <a:r>
              <a:rPr lang="el-GR" sz="2400" dirty="0" smtClean="0"/>
              <a:t>- Ακτοπλοΐα</a:t>
            </a:r>
            <a:endParaRPr lang="el-GR" sz="2400" dirty="0"/>
          </a:p>
          <a:p>
            <a:pPr marL="274320" lvl="1" indent="0">
              <a:buNone/>
            </a:pPr>
            <a:r>
              <a:rPr lang="el-GR" sz="2400" dirty="0" smtClean="0"/>
              <a:t>- Χερσαίες </a:t>
            </a:r>
            <a:r>
              <a:rPr lang="el-GR" sz="2400" dirty="0"/>
              <a:t>Μεταφορές</a:t>
            </a:r>
          </a:p>
          <a:p>
            <a:pPr marL="0" indent="0">
              <a:buNone/>
            </a:pPr>
            <a:endParaRPr lang="el-GR" sz="2000" dirty="0" smtClean="0"/>
          </a:p>
        </p:txBody>
      </p:sp>
    </p:spTree>
    <p:extLst>
      <p:ext uri="{BB962C8B-B14F-4D97-AF65-F5344CB8AC3E}">
        <p14:creationId xmlns:p14="http://schemas.microsoft.com/office/powerpoint/2010/main" val="29758054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06129" y="441259"/>
            <a:ext cx="10305245" cy="1371600"/>
          </a:xfrm>
        </p:spPr>
        <p:txBody>
          <a:bodyPr>
            <a:normAutofit/>
          </a:bodyPr>
          <a:lstStyle/>
          <a:p>
            <a:pPr lvl="0">
              <a:lnSpc>
                <a:spcPct val="100000"/>
              </a:lnSpc>
              <a:spcBef>
                <a:spcPts val="900"/>
              </a:spcBef>
              <a:buClr>
                <a:prstClr val="black">
                  <a:lumMod val="85000"/>
                  <a:lumOff val="15000"/>
                </a:prstClr>
              </a:buClr>
            </a:pPr>
            <a:r>
              <a:rPr lang="el-GR" sz="3200" b="1" dirty="0">
                <a:solidFill>
                  <a:srgbClr val="C00000"/>
                </a:solidFill>
              </a:rPr>
              <a:t>Νομικό Πλαίσιο Τουριστικών Μεταφορών</a:t>
            </a:r>
          </a:p>
        </p:txBody>
      </p:sp>
      <p:sp>
        <p:nvSpPr>
          <p:cNvPr id="3" name="Content Placeholder 2"/>
          <p:cNvSpPr>
            <a:spLocks noGrp="1"/>
          </p:cNvSpPr>
          <p:nvPr>
            <p:ph idx="1"/>
          </p:nvPr>
        </p:nvSpPr>
        <p:spPr>
          <a:xfrm>
            <a:off x="1306129" y="1812859"/>
            <a:ext cx="9911370" cy="5689086"/>
          </a:xfrm>
        </p:spPr>
        <p:txBody>
          <a:bodyPr>
            <a:normAutofit/>
          </a:bodyPr>
          <a:lstStyle/>
          <a:p>
            <a:pPr marL="0" lvl="0" indent="0">
              <a:spcBef>
                <a:spcPts val="0"/>
              </a:spcBef>
              <a:buSzPts val="1000"/>
              <a:buNone/>
              <a:tabLst>
                <a:tab pos="457200" algn="l"/>
              </a:tabLst>
            </a:pPr>
            <a:r>
              <a:rPr lang="en-US" sz="2600" b="1" dirty="0" err="1">
                <a:ea typeface="Times New Roman" panose="02020603050405020304" pitchFamily="18" charset="0"/>
              </a:rPr>
              <a:t>Ελληνική</a:t>
            </a:r>
            <a:r>
              <a:rPr lang="en-US" sz="2600" b="1" dirty="0">
                <a:ea typeface="Times New Roman" panose="02020603050405020304" pitchFamily="18" charset="0"/>
              </a:rPr>
              <a:t> </a:t>
            </a:r>
            <a:r>
              <a:rPr lang="en-US" sz="2600" b="1" dirty="0" err="1">
                <a:ea typeface="Times New Roman" panose="02020603050405020304" pitchFamily="18" charset="0"/>
              </a:rPr>
              <a:t>Νομοθεσί</a:t>
            </a:r>
            <a:r>
              <a:rPr lang="en-US" sz="2600" b="1" dirty="0">
                <a:ea typeface="Times New Roman" panose="02020603050405020304" pitchFamily="18" charset="0"/>
              </a:rPr>
              <a:t>α</a:t>
            </a:r>
            <a:r>
              <a:rPr lang="en-US" sz="2600" dirty="0">
                <a:ea typeface="Times New Roman" panose="02020603050405020304" pitchFamily="18" charset="0"/>
              </a:rPr>
              <a:t>:</a:t>
            </a:r>
          </a:p>
          <a:p>
            <a:pPr marL="742950" marR="0" lvl="1" indent="-285750">
              <a:spcBef>
                <a:spcPts val="0"/>
              </a:spcBef>
              <a:spcAft>
                <a:spcPts val="0"/>
              </a:spcAft>
              <a:buSzPts val="1000"/>
              <a:buFont typeface="Courier New" panose="02070309020205020404" pitchFamily="49" charset="0"/>
              <a:buChar char="o"/>
              <a:tabLst>
                <a:tab pos="914400" algn="l"/>
              </a:tabLst>
            </a:pPr>
            <a:r>
              <a:rPr lang="el-GR" sz="2600" dirty="0">
                <a:ea typeface="Times New Roman" panose="02020603050405020304" pitchFamily="18" charset="0"/>
                <a:cs typeface="Times New Roman" panose="02020603050405020304" pitchFamily="18" charset="0"/>
              </a:rPr>
              <a:t>Νόμος 4663/2020 – Ρυθμίσεις θεμάτων Πολιτικής Αεροπορίας και Τουριστικών Μεταφορών.</a:t>
            </a:r>
            <a:endParaRPr lang="en-US" sz="2600" dirty="0">
              <a:ea typeface="Times New Roman" panose="02020603050405020304" pitchFamily="18"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l-GR" sz="2600" dirty="0">
                <a:ea typeface="Times New Roman" panose="02020603050405020304" pitchFamily="18" charset="0"/>
                <a:cs typeface="Times New Roman" panose="02020603050405020304" pitchFamily="18" charset="0"/>
              </a:rPr>
              <a:t>Νόμος 4256/2014 – Ρύθμιση θεμάτων τουριστικών πλοίων και πλοίων αναψυχής.</a:t>
            </a:r>
            <a:endParaRPr lang="en-US" sz="2600" dirty="0">
              <a:ea typeface="Times New Roman" panose="02020603050405020304" pitchFamily="18"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l-GR" sz="2600" dirty="0">
                <a:ea typeface="Times New Roman" panose="02020603050405020304" pitchFamily="18" charset="0"/>
                <a:cs typeface="Times New Roman" panose="02020603050405020304" pitchFamily="18" charset="0"/>
              </a:rPr>
              <a:t>Νόμος 4199/2013 – Τουριστικά Λεωφορεία Δημόσιας Χρήσης</a:t>
            </a:r>
            <a:r>
              <a:rPr lang="el-GR" sz="2600" dirty="0" smtClean="0">
                <a:ea typeface="Times New Roman" panose="02020603050405020304" pitchFamily="18" charset="0"/>
                <a:cs typeface="Times New Roman" panose="02020603050405020304" pitchFamily="18" charset="0"/>
              </a:rPr>
              <a:t>.</a:t>
            </a:r>
          </a:p>
          <a:p>
            <a:pPr marR="0" lvl="1" indent="0">
              <a:spcBef>
                <a:spcPts val="0"/>
              </a:spcBef>
              <a:spcAft>
                <a:spcPts val="0"/>
              </a:spcAft>
              <a:buSzPts val="1000"/>
              <a:buNone/>
              <a:tabLst>
                <a:tab pos="914400" algn="l"/>
              </a:tabLst>
            </a:pPr>
            <a:endParaRPr lang="en-US" sz="2600" dirty="0">
              <a:ea typeface="Times New Roman" panose="02020603050405020304" pitchFamily="18" charset="0"/>
              <a:cs typeface="Times New Roman" panose="02020603050405020304" pitchFamily="18" charset="0"/>
            </a:endParaRPr>
          </a:p>
          <a:p>
            <a:pPr marL="0" lvl="0" indent="0">
              <a:spcBef>
                <a:spcPts val="0"/>
              </a:spcBef>
              <a:buSzPts val="1000"/>
              <a:buNone/>
              <a:tabLst>
                <a:tab pos="457200" algn="l"/>
              </a:tabLst>
            </a:pPr>
            <a:r>
              <a:rPr lang="en-US" sz="2600" b="1" dirty="0" err="1">
                <a:ea typeface="Times New Roman" panose="02020603050405020304" pitchFamily="18" charset="0"/>
              </a:rPr>
              <a:t>Ενωσι</a:t>
            </a:r>
            <a:r>
              <a:rPr lang="en-US" sz="2600" b="1" dirty="0">
                <a:ea typeface="Times New Roman" panose="02020603050405020304" pitchFamily="18" charset="0"/>
              </a:rPr>
              <a:t>ακό Δίκαιο</a:t>
            </a:r>
            <a:r>
              <a:rPr lang="en-US" sz="2600" dirty="0">
                <a:ea typeface="Times New Roman" panose="02020603050405020304" pitchFamily="18" charset="0"/>
              </a:rPr>
              <a:t>:</a:t>
            </a:r>
          </a:p>
          <a:p>
            <a:pPr marL="742950" marR="0" lvl="1" indent="-285750">
              <a:spcBef>
                <a:spcPts val="0"/>
              </a:spcBef>
              <a:spcAft>
                <a:spcPts val="0"/>
              </a:spcAft>
              <a:buSzPts val="1000"/>
              <a:buFont typeface="Courier New" panose="02070309020205020404" pitchFamily="49" charset="0"/>
              <a:buChar char="o"/>
              <a:tabLst>
                <a:tab pos="914400" algn="l"/>
              </a:tabLst>
            </a:pPr>
            <a:r>
              <a:rPr lang="el-GR" sz="2600" dirty="0">
                <a:ea typeface="Times New Roman" panose="02020603050405020304" pitchFamily="18" charset="0"/>
                <a:cs typeface="Times New Roman" panose="02020603050405020304" pitchFamily="18" charset="0"/>
              </a:rPr>
              <a:t>Κανονισμοί ΕΕ για τα Δικαιώματα Επιβατών (αεροπορικά, ακτοπλοϊκά, χερσαία μέσα).</a:t>
            </a:r>
            <a:endParaRPr lang="en-US" sz="2600" dirty="0">
              <a:ea typeface="Times New Roman" panose="02020603050405020304" pitchFamily="18" charset="0"/>
              <a:cs typeface="Times New Roman" panose="02020603050405020304" pitchFamily="18" charset="0"/>
            </a:endParaRPr>
          </a:p>
          <a:p>
            <a:pPr marL="0" indent="0">
              <a:buNone/>
            </a:pPr>
            <a:endParaRPr lang="el-GR" sz="2000" dirty="0" smtClean="0"/>
          </a:p>
        </p:txBody>
      </p:sp>
    </p:spTree>
    <p:extLst>
      <p:ext uri="{BB962C8B-B14F-4D97-AF65-F5344CB8AC3E}">
        <p14:creationId xmlns:p14="http://schemas.microsoft.com/office/powerpoint/2010/main" val="3913069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6633" y="470081"/>
            <a:ext cx="10305245" cy="1371600"/>
          </a:xfrm>
        </p:spPr>
        <p:txBody>
          <a:bodyPr>
            <a:normAutofit/>
          </a:bodyPr>
          <a:lstStyle/>
          <a:p>
            <a:pPr lvl="0" algn="ctr">
              <a:lnSpc>
                <a:spcPct val="100000"/>
              </a:lnSpc>
              <a:spcBef>
                <a:spcPts val="900"/>
              </a:spcBef>
              <a:buClr>
                <a:prstClr val="black">
                  <a:lumMod val="85000"/>
                  <a:lumOff val="15000"/>
                </a:prstClr>
              </a:buClr>
            </a:pPr>
            <a:r>
              <a:rPr lang="el-GR" sz="3200" b="1" dirty="0" smtClean="0">
                <a:solidFill>
                  <a:srgbClr val="C00000"/>
                </a:solidFill>
              </a:rPr>
              <a:t>Αερομεταφορές - Γενικά</a:t>
            </a:r>
            <a:endParaRPr lang="el-GR" sz="3200" b="1" dirty="0">
              <a:solidFill>
                <a:srgbClr val="C00000"/>
              </a:solidFill>
            </a:endParaRPr>
          </a:p>
        </p:txBody>
      </p:sp>
      <p:sp>
        <p:nvSpPr>
          <p:cNvPr id="3" name="Content Placeholder 2"/>
          <p:cNvSpPr>
            <a:spLocks noGrp="1"/>
          </p:cNvSpPr>
          <p:nvPr>
            <p:ph idx="1"/>
          </p:nvPr>
        </p:nvSpPr>
        <p:spPr>
          <a:xfrm>
            <a:off x="1283594" y="1738650"/>
            <a:ext cx="9778284" cy="5998731"/>
          </a:xfrm>
        </p:spPr>
        <p:txBody>
          <a:bodyPr>
            <a:normAutofit/>
          </a:bodyPr>
          <a:lstStyle/>
          <a:p>
            <a:pPr lvl="0">
              <a:buFont typeface="Wingdings" panose="05000000000000000000" pitchFamily="2" charset="2"/>
              <a:buChar char="§"/>
            </a:pPr>
            <a:r>
              <a:rPr lang="el-GR" sz="2400" b="1" dirty="0" smtClean="0"/>
              <a:t> Αερομεταφορές</a:t>
            </a:r>
            <a:r>
              <a:rPr lang="el-GR" sz="2400" dirty="0" smtClean="0"/>
              <a:t> </a:t>
            </a:r>
            <a:r>
              <a:rPr lang="el-GR" sz="2400" b="1" dirty="0">
                <a:solidFill>
                  <a:srgbClr val="7030A0"/>
                </a:solidFill>
              </a:rPr>
              <a:t>= Γρήγορη και άμεση σύνδεση με τουριστικούς προορισμούς.</a:t>
            </a:r>
            <a:endParaRPr lang="en-US" sz="2400" b="1" dirty="0">
              <a:solidFill>
                <a:srgbClr val="7030A0"/>
              </a:solidFill>
            </a:endParaRPr>
          </a:p>
          <a:p>
            <a:pPr lvl="0">
              <a:buFont typeface="Wingdings" panose="05000000000000000000" pitchFamily="2" charset="2"/>
              <a:buChar char="§"/>
            </a:pPr>
            <a:r>
              <a:rPr lang="el-GR" sz="2400" b="1" dirty="0" smtClean="0"/>
              <a:t> </a:t>
            </a:r>
            <a:r>
              <a:rPr lang="en-US" sz="2400" b="1" dirty="0" err="1" smtClean="0"/>
              <a:t>Ρυθμιστικά</a:t>
            </a:r>
            <a:r>
              <a:rPr lang="en-US" sz="2400" b="1" dirty="0" smtClean="0"/>
              <a:t> </a:t>
            </a:r>
            <a:r>
              <a:rPr lang="en-US" sz="2400" b="1" dirty="0" err="1"/>
              <a:t>Όργ</a:t>
            </a:r>
            <a:r>
              <a:rPr lang="en-US" sz="2400" b="1" dirty="0"/>
              <a:t>ανα</a:t>
            </a:r>
            <a:r>
              <a:rPr lang="en-US" sz="2400" dirty="0"/>
              <a:t>:</a:t>
            </a:r>
          </a:p>
          <a:p>
            <a:pPr lvl="1"/>
            <a:r>
              <a:rPr lang="en-US" sz="2400" dirty="0"/>
              <a:t>Υπ</a:t>
            </a:r>
            <a:r>
              <a:rPr lang="en-US" sz="2400" dirty="0" err="1"/>
              <a:t>ηρεσί</a:t>
            </a:r>
            <a:r>
              <a:rPr lang="en-US" sz="2400" dirty="0"/>
              <a:t>α Πολιτικής Αεροπορίας (ΥΠΑ)</a:t>
            </a:r>
          </a:p>
          <a:p>
            <a:pPr lvl="1"/>
            <a:r>
              <a:rPr lang="el-GR" sz="2400" dirty="0"/>
              <a:t>Ευρωπαϊκός Οργανισμός Ασφάλειας της Αεροπορίας (</a:t>
            </a:r>
            <a:r>
              <a:rPr lang="en-US" sz="2400" dirty="0"/>
              <a:t>EASA</a:t>
            </a:r>
            <a:r>
              <a:rPr lang="el-GR" sz="2400" dirty="0"/>
              <a:t>)</a:t>
            </a:r>
            <a:endParaRPr lang="en-US" sz="2400" dirty="0"/>
          </a:p>
          <a:p>
            <a:pPr lvl="0">
              <a:buFont typeface="Wingdings" panose="05000000000000000000" pitchFamily="2" charset="2"/>
              <a:buChar char="§"/>
            </a:pPr>
            <a:r>
              <a:rPr lang="el-GR" sz="2400" b="1" dirty="0" smtClean="0"/>
              <a:t> </a:t>
            </a:r>
            <a:r>
              <a:rPr lang="en-US" sz="2400" b="1" dirty="0" err="1" smtClean="0"/>
              <a:t>Άδειες</a:t>
            </a:r>
            <a:r>
              <a:rPr lang="en-US" sz="2400" b="1" dirty="0" smtClean="0"/>
              <a:t> </a:t>
            </a:r>
            <a:r>
              <a:rPr lang="en-US" sz="2400" b="1" dirty="0"/>
              <a:t>και </a:t>
            </a:r>
            <a:r>
              <a:rPr lang="en-US" sz="2400" b="1" dirty="0" err="1"/>
              <a:t>Πιστο</a:t>
            </a:r>
            <a:r>
              <a:rPr lang="en-US" sz="2400" b="1" dirty="0"/>
              <a:t>ποιήσεις</a:t>
            </a:r>
            <a:r>
              <a:rPr lang="en-US" sz="2400" dirty="0"/>
              <a:t>:</a:t>
            </a:r>
          </a:p>
          <a:p>
            <a:pPr lvl="1"/>
            <a:r>
              <a:rPr lang="en-US" sz="2400" dirty="0" err="1"/>
              <a:t>Άδει</a:t>
            </a:r>
            <a:r>
              <a:rPr lang="en-US" sz="2400" dirty="0"/>
              <a:t>α εκμετάλλευσης αερομεταφορέα (AOC)</a:t>
            </a:r>
          </a:p>
          <a:p>
            <a:pPr lvl="1"/>
            <a:r>
              <a:rPr lang="en-US" sz="2400" dirty="0" err="1"/>
              <a:t>Πιστο</a:t>
            </a:r>
            <a:r>
              <a:rPr lang="en-US" sz="2400" dirty="0"/>
              <a:t>ποιητικό Ασφάλειας Αερομεταφορών</a:t>
            </a:r>
          </a:p>
          <a:p>
            <a:pPr lvl="0">
              <a:buFont typeface="Wingdings" panose="05000000000000000000" pitchFamily="2" charset="2"/>
              <a:buChar char="§"/>
            </a:pPr>
            <a:r>
              <a:rPr lang="el-GR" sz="2400" b="1" dirty="0" smtClean="0"/>
              <a:t> Δίκαιη </a:t>
            </a:r>
            <a:r>
              <a:rPr lang="el-GR" sz="2400" b="1" dirty="0"/>
              <a:t>Αντιμετώπιση Επιβατών</a:t>
            </a:r>
            <a:r>
              <a:rPr lang="el-GR" sz="2400" dirty="0"/>
              <a:t>: Δικαίωμα σε αποζημίωση για καθυστερήσεις, ακυρώσεις κ.ά.</a:t>
            </a:r>
            <a:endParaRPr lang="en-US" sz="2400" dirty="0"/>
          </a:p>
          <a:p>
            <a:pPr marL="0" indent="0">
              <a:buNone/>
            </a:pPr>
            <a:endParaRPr lang="el-GR" sz="2400" dirty="0" smtClean="0"/>
          </a:p>
        </p:txBody>
      </p:sp>
    </p:spTree>
    <p:extLst>
      <p:ext uri="{BB962C8B-B14F-4D97-AF65-F5344CB8AC3E}">
        <p14:creationId xmlns:p14="http://schemas.microsoft.com/office/powerpoint/2010/main" val="14039967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2833" y="689020"/>
            <a:ext cx="10305245" cy="1371600"/>
          </a:xfrm>
        </p:spPr>
        <p:txBody>
          <a:bodyPr>
            <a:normAutofit/>
          </a:bodyPr>
          <a:lstStyle/>
          <a:p>
            <a:pPr lvl="0" algn="ctr">
              <a:lnSpc>
                <a:spcPct val="100000"/>
              </a:lnSpc>
              <a:spcBef>
                <a:spcPts val="900"/>
              </a:spcBef>
              <a:buClr>
                <a:prstClr val="black">
                  <a:lumMod val="85000"/>
                  <a:lumOff val="15000"/>
                </a:prstClr>
              </a:buClr>
            </a:pPr>
            <a:r>
              <a:rPr lang="el-GR" sz="3200" b="1" dirty="0">
                <a:solidFill>
                  <a:srgbClr val="C00000"/>
                </a:solidFill>
              </a:rPr>
              <a:t>Αερομεταφορές </a:t>
            </a:r>
            <a:r>
              <a:rPr lang="el-GR" sz="3200" b="1" dirty="0" smtClean="0">
                <a:solidFill>
                  <a:srgbClr val="C00000"/>
                </a:solidFill>
              </a:rPr>
              <a:t>– Δικαιώματα Επιβατών</a:t>
            </a:r>
            <a:endParaRPr lang="el-GR" sz="3200" b="1" dirty="0">
              <a:solidFill>
                <a:srgbClr val="C00000"/>
              </a:solidFill>
            </a:endParaRPr>
          </a:p>
        </p:txBody>
      </p:sp>
      <p:sp>
        <p:nvSpPr>
          <p:cNvPr id="3" name="Content Placeholder 2"/>
          <p:cNvSpPr>
            <a:spLocks noGrp="1"/>
          </p:cNvSpPr>
          <p:nvPr>
            <p:ph idx="1"/>
          </p:nvPr>
        </p:nvSpPr>
        <p:spPr>
          <a:xfrm>
            <a:off x="1240664" y="2266682"/>
            <a:ext cx="10951336" cy="5998731"/>
          </a:xfrm>
        </p:spPr>
        <p:txBody>
          <a:bodyPr>
            <a:normAutofit/>
          </a:bodyPr>
          <a:lstStyle/>
          <a:p>
            <a:pPr lvl="0">
              <a:buFont typeface="Wingdings" panose="05000000000000000000" pitchFamily="2" charset="2"/>
              <a:buChar char="Ø"/>
            </a:pPr>
            <a:r>
              <a:rPr lang="el-GR" sz="2800" b="1" dirty="0" smtClean="0"/>
              <a:t> </a:t>
            </a:r>
            <a:r>
              <a:rPr lang="en-US" sz="2800" b="1" dirty="0" smtClean="0"/>
              <a:t>Κα</a:t>
            </a:r>
            <a:r>
              <a:rPr lang="en-US" sz="2800" b="1" dirty="0" err="1" smtClean="0"/>
              <a:t>νονισμός</a:t>
            </a:r>
            <a:r>
              <a:rPr lang="en-US" sz="2800" b="1" dirty="0" smtClean="0"/>
              <a:t> </a:t>
            </a:r>
            <a:r>
              <a:rPr lang="en-US" sz="2800" b="1" dirty="0"/>
              <a:t>(ΕΚ) 261/2004:</a:t>
            </a:r>
          </a:p>
          <a:p>
            <a:pPr lvl="2"/>
            <a:r>
              <a:rPr lang="el-GR" sz="2600" dirty="0"/>
              <a:t>Αποζημιώσεις για καθυστερήσεις ή ακυρώσεις.</a:t>
            </a:r>
            <a:endParaRPr lang="en-US" sz="2600" dirty="0"/>
          </a:p>
          <a:p>
            <a:pPr lvl="2"/>
            <a:r>
              <a:rPr lang="en-US" sz="2600" dirty="0"/>
              <a:t>Πα</a:t>
            </a:r>
            <a:r>
              <a:rPr lang="en-US" sz="2600" dirty="0" err="1"/>
              <a:t>ροχή</a:t>
            </a:r>
            <a:r>
              <a:rPr lang="en-US" sz="2600" dirty="0"/>
              <a:t> β</a:t>
            </a:r>
            <a:r>
              <a:rPr lang="en-US" sz="2600" dirty="0" err="1"/>
              <a:t>οήθει</a:t>
            </a:r>
            <a:r>
              <a:rPr lang="en-US" sz="2600" dirty="0"/>
              <a:t>ας (γεύματα, διαμονή).</a:t>
            </a:r>
          </a:p>
          <a:p>
            <a:pPr lvl="0">
              <a:buFont typeface="Wingdings" panose="05000000000000000000" pitchFamily="2" charset="2"/>
              <a:buChar char="Ø"/>
            </a:pPr>
            <a:r>
              <a:rPr lang="el-GR" sz="2800" b="1" dirty="0" smtClean="0"/>
              <a:t> Δικαίωμα </a:t>
            </a:r>
            <a:r>
              <a:rPr lang="el-GR" sz="2800" b="1" dirty="0"/>
              <a:t>για επιστροφή χρημάτων ή εναλλακτική μεταφορά.</a:t>
            </a:r>
            <a:endParaRPr lang="en-US" sz="2800" b="1" dirty="0"/>
          </a:p>
          <a:p>
            <a:pPr lvl="0">
              <a:buFont typeface="Wingdings" panose="05000000000000000000" pitchFamily="2" charset="2"/>
              <a:buChar char="Ø"/>
            </a:pPr>
            <a:r>
              <a:rPr lang="el-GR" sz="2800" b="1" dirty="0" smtClean="0"/>
              <a:t> Δικαιώματα </a:t>
            </a:r>
            <a:r>
              <a:rPr lang="el-GR" sz="2800" b="1" dirty="0"/>
              <a:t>ΑμεΑ και επιβατών με μειωμένη κινητικότητα.</a:t>
            </a:r>
            <a:endParaRPr lang="en-US" sz="2800" b="1" dirty="0"/>
          </a:p>
          <a:p>
            <a:pPr lvl="0">
              <a:buFont typeface="Wingdings" panose="05000000000000000000" pitchFamily="2" charset="2"/>
              <a:buChar char="Ø"/>
            </a:pPr>
            <a:r>
              <a:rPr lang="el-GR" sz="2800" b="1" dirty="0" smtClean="0"/>
              <a:t> Υποχρεωτική </a:t>
            </a:r>
            <a:r>
              <a:rPr lang="el-GR" sz="2800" b="1" dirty="0"/>
              <a:t>ενημέρωση για τα δικαιώματα στα αεροδρόμια.</a:t>
            </a:r>
            <a:endParaRPr lang="en-US" sz="2800" b="1" dirty="0"/>
          </a:p>
          <a:p>
            <a:pPr marL="0" indent="0">
              <a:buNone/>
            </a:pPr>
            <a:endParaRPr lang="el-GR" sz="2200" dirty="0" smtClean="0"/>
          </a:p>
        </p:txBody>
      </p:sp>
    </p:spTree>
    <p:extLst>
      <p:ext uri="{BB962C8B-B14F-4D97-AF65-F5344CB8AC3E}">
        <p14:creationId xmlns:p14="http://schemas.microsoft.com/office/powerpoint/2010/main" val="20876758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6343" y="560230"/>
            <a:ext cx="10058400" cy="1371600"/>
          </a:xfrm>
        </p:spPr>
        <p:txBody>
          <a:bodyPr>
            <a:normAutofit/>
          </a:bodyPr>
          <a:lstStyle/>
          <a:p>
            <a:pPr algn="ctr"/>
            <a:r>
              <a:rPr lang="el-GR" sz="3200" b="1" dirty="0" smtClean="0">
                <a:solidFill>
                  <a:srgbClr val="C00000"/>
                </a:solidFill>
              </a:rPr>
              <a:t>Ακτοπλοϊκά </a:t>
            </a:r>
            <a:r>
              <a:rPr lang="el-GR" sz="3200" b="1" dirty="0">
                <a:solidFill>
                  <a:srgbClr val="C00000"/>
                </a:solidFill>
              </a:rPr>
              <a:t>- Γενικά</a:t>
            </a:r>
            <a:endParaRPr lang="en-US" sz="3200" b="1" dirty="0">
              <a:solidFill>
                <a:srgbClr val="C00000"/>
              </a:solidFill>
            </a:endParaRPr>
          </a:p>
        </p:txBody>
      </p:sp>
      <p:sp>
        <p:nvSpPr>
          <p:cNvPr id="4" name="TextBox 3"/>
          <p:cNvSpPr txBox="1"/>
          <p:nvPr/>
        </p:nvSpPr>
        <p:spPr>
          <a:xfrm>
            <a:off x="950888" y="1700012"/>
            <a:ext cx="10459793" cy="4401205"/>
          </a:xfrm>
          <a:prstGeom prst="rect">
            <a:avLst/>
          </a:prstGeom>
          <a:noFill/>
        </p:spPr>
        <p:txBody>
          <a:bodyPr wrap="square" rtlCol="0">
            <a:spAutoFit/>
          </a:bodyPr>
          <a:lstStyle/>
          <a:p>
            <a:pPr marL="457200" lvl="0" indent="-457200">
              <a:buSzPts val="1000"/>
              <a:buFont typeface="Wingdings" panose="05000000000000000000" pitchFamily="2" charset="2"/>
              <a:buChar char="§"/>
              <a:tabLst>
                <a:tab pos="457200" algn="l"/>
              </a:tabLst>
            </a:pPr>
            <a:r>
              <a:rPr lang="el-GR" sz="2800" b="1" dirty="0" smtClean="0">
                <a:solidFill>
                  <a:srgbClr val="7030A0"/>
                </a:solidFill>
                <a:ea typeface="Times New Roman" panose="02020603050405020304" pitchFamily="18" charset="0"/>
              </a:rPr>
              <a:t>Σημαντικός τομέας </a:t>
            </a:r>
            <a:r>
              <a:rPr lang="el-GR" sz="2800" b="1" dirty="0">
                <a:solidFill>
                  <a:srgbClr val="7030A0"/>
                </a:solidFill>
                <a:ea typeface="Times New Roman" panose="02020603050405020304" pitchFamily="18" charset="0"/>
              </a:rPr>
              <a:t>για τη σύνδεση νησιωτικών περιοχών με την ηπειρωτική Ελλάδα</a:t>
            </a:r>
            <a:r>
              <a:rPr lang="el-GR" sz="2800" b="1" dirty="0" smtClean="0">
                <a:solidFill>
                  <a:srgbClr val="7030A0"/>
                </a:solidFill>
                <a:ea typeface="Times New Roman" panose="02020603050405020304" pitchFamily="18" charset="0"/>
              </a:rPr>
              <a:t>.</a:t>
            </a:r>
          </a:p>
          <a:p>
            <a:pPr marL="457200" lvl="0" indent="-457200">
              <a:buSzPts val="1000"/>
              <a:buFont typeface="Wingdings" panose="05000000000000000000" pitchFamily="2" charset="2"/>
              <a:buChar char="§"/>
              <a:tabLst>
                <a:tab pos="457200" algn="l"/>
              </a:tabLst>
            </a:pPr>
            <a:endParaRPr lang="en-US" sz="2800" b="1" dirty="0">
              <a:solidFill>
                <a:srgbClr val="7030A0"/>
              </a:solidFill>
              <a:ea typeface="Times New Roman" panose="02020603050405020304" pitchFamily="18" charset="0"/>
            </a:endParaRPr>
          </a:p>
          <a:p>
            <a:pPr marL="457200" lvl="0" indent="-457200">
              <a:buSzPts val="1000"/>
              <a:buFont typeface="Wingdings" panose="05000000000000000000" pitchFamily="2" charset="2"/>
              <a:buChar char="§"/>
              <a:tabLst>
                <a:tab pos="457200" algn="l"/>
              </a:tabLst>
            </a:pPr>
            <a:r>
              <a:rPr lang="en-US" sz="2800" b="1" dirty="0" err="1">
                <a:ea typeface="Times New Roman" panose="02020603050405020304" pitchFamily="18" charset="0"/>
              </a:rPr>
              <a:t>Ρυθμιστικά</a:t>
            </a:r>
            <a:r>
              <a:rPr lang="en-US" sz="2800" b="1" dirty="0">
                <a:ea typeface="Times New Roman" panose="02020603050405020304" pitchFamily="18" charset="0"/>
              </a:rPr>
              <a:t> </a:t>
            </a:r>
            <a:r>
              <a:rPr lang="en-US" sz="2800" b="1" dirty="0" err="1">
                <a:ea typeface="Times New Roman" panose="02020603050405020304" pitchFamily="18" charset="0"/>
              </a:rPr>
              <a:t>Όργ</a:t>
            </a:r>
            <a:r>
              <a:rPr lang="en-US" sz="2800" b="1" dirty="0">
                <a:ea typeface="Times New Roman" panose="02020603050405020304" pitchFamily="18" charset="0"/>
              </a:rPr>
              <a:t>ανα</a:t>
            </a:r>
            <a:r>
              <a:rPr lang="en-US" sz="2800" dirty="0">
                <a:ea typeface="Times New Roman" panose="02020603050405020304" pitchFamily="18" charset="0"/>
              </a:rPr>
              <a:t>:</a:t>
            </a:r>
          </a:p>
          <a:p>
            <a:pPr marL="742950" marR="0" lvl="1" indent="-285750">
              <a:spcBef>
                <a:spcPts val="0"/>
              </a:spcBef>
              <a:spcAft>
                <a:spcPts val="0"/>
              </a:spcAft>
              <a:buSzPts val="1000"/>
              <a:buFont typeface="Courier New" panose="02070309020205020404" pitchFamily="49" charset="0"/>
              <a:buChar char="o"/>
              <a:tabLst>
                <a:tab pos="914400" algn="l"/>
              </a:tabLst>
            </a:pPr>
            <a:r>
              <a:rPr lang="en-US" sz="2800" dirty="0">
                <a:ea typeface="Times New Roman" panose="02020603050405020304" pitchFamily="18" charset="0"/>
                <a:cs typeface="Times New Roman" panose="02020603050405020304" pitchFamily="18" charset="0"/>
              </a:rPr>
              <a:t>Υπ</a:t>
            </a:r>
            <a:r>
              <a:rPr lang="en-US" sz="2800" dirty="0" err="1">
                <a:ea typeface="Times New Roman" panose="02020603050405020304" pitchFamily="18" charset="0"/>
                <a:cs typeface="Times New Roman" panose="02020603050405020304" pitchFamily="18" charset="0"/>
              </a:rPr>
              <a:t>ουργείο</a:t>
            </a:r>
            <a:r>
              <a:rPr lang="en-US" sz="2800" dirty="0">
                <a:ea typeface="Times New Roman" panose="02020603050405020304" pitchFamily="18" charset="0"/>
                <a:cs typeface="Times New Roman" panose="02020603050405020304" pitchFamily="18" charset="0"/>
              </a:rPr>
              <a:t> Να</a:t>
            </a:r>
            <a:r>
              <a:rPr lang="en-US" sz="2800" dirty="0" err="1">
                <a:ea typeface="Times New Roman" panose="02020603050405020304" pitchFamily="18" charset="0"/>
                <a:cs typeface="Times New Roman" panose="02020603050405020304" pitchFamily="18" charset="0"/>
              </a:rPr>
              <a:t>υτιλί</a:t>
            </a:r>
            <a:r>
              <a:rPr lang="en-US" sz="2800" dirty="0">
                <a:ea typeface="Times New Roman" panose="02020603050405020304" pitchFamily="18" charset="0"/>
                <a:cs typeface="Times New Roman" panose="02020603050405020304" pitchFamily="18" charset="0"/>
              </a:rPr>
              <a:t>ας και Νησιωτικής Πολιτικής</a:t>
            </a:r>
          </a:p>
          <a:p>
            <a:pPr marL="742950" marR="0" lvl="1" indent="-285750">
              <a:spcBef>
                <a:spcPts val="0"/>
              </a:spcBef>
              <a:spcAft>
                <a:spcPts val="0"/>
              </a:spcAft>
              <a:buSzPts val="1000"/>
              <a:buFont typeface="Courier New" panose="02070309020205020404" pitchFamily="49" charset="0"/>
              <a:buChar char="o"/>
              <a:tabLst>
                <a:tab pos="914400" algn="l"/>
              </a:tabLst>
            </a:pPr>
            <a:r>
              <a:rPr lang="en-US" sz="2800" dirty="0" err="1">
                <a:ea typeface="Times New Roman" panose="02020603050405020304" pitchFamily="18" charset="0"/>
                <a:cs typeface="Times New Roman" panose="02020603050405020304" pitchFamily="18" charset="0"/>
              </a:rPr>
              <a:t>Λιμενικές</a:t>
            </a:r>
            <a:r>
              <a:rPr lang="en-US" sz="2800" dirty="0">
                <a:ea typeface="Times New Roman" panose="02020603050405020304" pitchFamily="18" charset="0"/>
                <a:cs typeface="Times New Roman" panose="02020603050405020304" pitchFamily="18" charset="0"/>
              </a:rPr>
              <a:t> </a:t>
            </a:r>
            <a:r>
              <a:rPr lang="en-US" sz="2800" dirty="0" err="1" smtClean="0">
                <a:ea typeface="Times New Roman" panose="02020603050405020304" pitchFamily="18" charset="0"/>
                <a:cs typeface="Times New Roman" panose="02020603050405020304" pitchFamily="18" charset="0"/>
              </a:rPr>
              <a:t>Αρχές</a:t>
            </a:r>
            <a:endParaRPr lang="el-GR" sz="2800" dirty="0" smtClean="0">
              <a:ea typeface="Times New Roman" panose="02020603050405020304" pitchFamily="18"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endParaRPr lang="en-US" sz="2800" dirty="0">
              <a:ea typeface="Times New Roman" panose="02020603050405020304" pitchFamily="18" charset="0"/>
              <a:cs typeface="Times New Roman" panose="02020603050405020304" pitchFamily="18" charset="0"/>
            </a:endParaRPr>
          </a:p>
          <a:p>
            <a:pPr marL="514350" lvl="0" indent="-514350">
              <a:buSzPts val="1000"/>
              <a:buFont typeface="Wingdings" panose="05000000000000000000" pitchFamily="2" charset="2"/>
              <a:buChar char="§"/>
              <a:tabLst>
                <a:tab pos="457200" algn="l"/>
              </a:tabLst>
            </a:pPr>
            <a:r>
              <a:rPr lang="en-US" sz="2800" b="1" dirty="0">
                <a:ea typeface="Times New Roman" panose="02020603050405020304" pitchFamily="18" charset="0"/>
              </a:rPr>
              <a:t>Κα</a:t>
            </a:r>
            <a:r>
              <a:rPr lang="en-US" sz="2800" b="1" dirty="0" err="1">
                <a:ea typeface="Times New Roman" panose="02020603050405020304" pitchFamily="18" charset="0"/>
              </a:rPr>
              <a:t>νονισμοί</a:t>
            </a:r>
            <a:r>
              <a:rPr lang="en-US" sz="2800" b="1" dirty="0">
                <a:ea typeface="Times New Roman" panose="02020603050405020304" pitchFamily="18" charset="0"/>
              </a:rPr>
              <a:t> </a:t>
            </a:r>
            <a:r>
              <a:rPr lang="en-US" sz="2800" b="1" dirty="0" err="1">
                <a:ea typeface="Times New Roman" panose="02020603050405020304" pitchFamily="18" charset="0"/>
              </a:rPr>
              <a:t>Ασφ</a:t>
            </a:r>
            <a:r>
              <a:rPr lang="en-US" sz="2800" b="1" dirty="0">
                <a:ea typeface="Times New Roman" panose="02020603050405020304" pitchFamily="18" charset="0"/>
              </a:rPr>
              <a:t>αλείας και Πιστοποίησης</a:t>
            </a:r>
            <a:r>
              <a:rPr lang="en-US" sz="2800" dirty="0">
                <a:ea typeface="Times New Roman" panose="02020603050405020304" pitchFamily="18" charset="0"/>
              </a:rPr>
              <a:t>:</a:t>
            </a:r>
          </a:p>
          <a:p>
            <a:pPr marL="742950" marR="0" lvl="1" indent="-285750">
              <a:spcBef>
                <a:spcPts val="0"/>
              </a:spcBef>
              <a:spcAft>
                <a:spcPts val="0"/>
              </a:spcAft>
              <a:buSzPts val="1000"/>
              <a:buFont typeface="Courier New" panose="02070309020205020404" pitchFamily="49" charset="0"/>
              <a:buChar char="o"/>
              <a:tabLst>
                <a:tab pos="914400" algn="l"/>
              </a:tabLst>
            </a:pPr>
            <a:r>
              <a:rPr lang="el-GR" sz="2800" dirty="0">
                <a:ea typeface="Times New Roman" panose="02020603050405020304" pitchFamily="18" charset="0"/>
                <a:cs typeface="Times New Roman" panose="02020603050405020304" pitchFamily="18" charset="0"/>
              </a:rPr>
              <a:t>Ναυτική ασφάλεια και επιθεωρήσεις πλοίων.</a:t>
            </a:r>
            <a:endParaRPr lang="en-US" sz="2800" dirty="0">
              <a:ea typeface="Times New Roman" panose="02020603050405020304" pitchFamily="18"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l-GR" sz="2800" dirty="0">
                <a:ea typeface="Times New Roman" panose="02020603050405020304" pitchFamily="18" charset="0"/>
                <a:cs typeface="Times New Roman" panose="02020603050405020304" pitchFamily="18" charset="0"/>
              </a:rPr>
              <a:t>Ασφαλιστικές καλύψεις για επιβάτες και φορτία.</a:t>
            </a:r>
            <a:endParaRPr lang="en-US" sz="280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475957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40660" y="740536"/>
            <a:ext cx="10951340" cy="1371600"/>
          </a:xfrm>
        </p:spPr>
        <p:txBody>
          <a:bodyPr>
            <a:normAutofit/>
          </a:bodyPr>
          <a:lstStyle/>
          <a:p>
            <a:r>
              <a:rPr lang="el-GR" sz="3200" b="1" dirty="0">
                <a:solidFill>
                  <a:srgbClr val="C00000"/>
                </a:solidFill>
              </a:rPr>
              <a:t> </a:t>
            </a:r>
            <a:r>
              <a:rPr lang="en-US" sz="3200" b="1" dirty="0">
                <a:solidFill>
                  <a:srgbClr val="C00000"/>
                </a:solidFill>
              </a:rPr>
              <a:t>Ακτοπλοΐα - Νομικές Ρυθμίσεις</a:t>
            </a:r>
            <a:r>
              <a:rPr lang="el-GR" sz="2400" dirty="0"/>
              <a:t/>
            </a:r>
            <a:br>
              <a:rPr lang="el-GR" sz="2400" dirty="0"/>
            </a:br>
            <a:endParaRPr lang="en-US" sz="2400" b="1" dirty="0"/>
          </a:p>
        </p:txBody>
      </p:sp>
      <p:sp>
        <p:nvSpPr>
          <p:cNvPr id="3" name="Content Placeholder 2"/>
          <p:cNvSpPr>
            <a:spLocks noGrp="1"/>
          </p:cNvSpPr>
          <p:nvPr>
            <p:ph idx="1"/>
          </p:nvPr>
        </p:nvSpPr>
        <p:spPr>
          <a:xfrm>
            <a:off x="729799" y="1951149"/>
            <a:ext cx="4924026" cy="4906851"/>
          </a:xfrm>
        </p:spPr>
        <p:txBody>
          <a:bodyPr numCol="1">
            <a:normAutofit/>
          </a:bodyPr>
          <a:lstStyle/>
          <a:p>
            <a:endParaRPr lang="el-GR" sz="3100" dirty="0" smtClean="0"/>
          </a:p>
          <a:p>
            <a:endParaRPr lang="el-GR" sz="3100" dirty="0" smtClean="0"/>
          </a:p>
          <a:p>
            <a:pPr marL="0" indent="0">
              <a:buNone/>
            </a:pPr>
            <a:endParaRPr lang="el-GR" sz="3100" dirty="0" smtClean="0"/>
          </a:p>
          <a:p>
            <a:endParaRPr lang="el-GR" sz="3100" dirty="0"/>
          </a:p>
          <a:p>
            <a:endParaRPr lang="el-GR" sz="3100" dirty="0" smtClean="0"/>
          </a:p>
          <a:p>
            <a:endParaRPr lang="el-GR" sz="3100" dirty="0"/>
          </a:p>
          <a:p>
            <a:endParaRPr lang="el-GR" sz="3100" dirty="0" smtClean="0"/>
          </a:p>
          <a:p>
            <a:endParaRPr lang="el-GR" sz="3100" dirty="0"/>
          </a:p>
          <a:p>
            <a:endParaRPr lang="el-GR" dirty="0"/>
          </a:p>
          <a:p>
            <a:endParaRPr lang="el-GR" dirty="0"/>
          </a:p>
          <a:p>
            <a:pPr marL="0" indent="0">
              <a:buNone/>
            </a:pPr>
            <a:endParaRPr lang="el-GR" dirty="0"/>
          </a:p>
        </p:txBody>
      </p:sp>
      <p:sp>
        <p:nvSpPr>
          <p:cNvPr id="4" name="TextBox 3"/>
          <p:cNvSpPr txBox="1"/>
          <p:nvPr/>
        </p:nvSpPr>
        <p:spPr>
          <a:xfrm>
            <a:off x="1519707" y="1841679"/>
            <a:ext cx="10058400" cy="4154984"/>
          </a:xfrm>
          <a:prstGeom prst="rect">
            <a:avLst/>
          </a:prstGeom>
          <a:noFill/>
        </p:spPr>
        <p:txBody>
          <a:bodyPr wrap="square" rtlCol="0">
            <a:spAutoFit/>
          </a:bodyPr>
          <a:lstStyle/>
          <a:p>
            <a:pPr marL="285750" lvl="0" indent="-285750">
              <a:buFont typeface="Arial" panose="020B0604020202020204" pitchFamily="34" charset="0"/>
              <a:buChar char="•"/>
            </a:pPr>
            <a:r>
              <a:rPr lang="en-US" sz="2400" b="1" dirty="0" err="1"/>
              <a:t>Νόμος</a:t>
            </a:r>
            <a:r>
              <a:rPr lang="en-US" sz="2400" b="1" dirty="0"/>
              <a:t> 2932/2001</a:t>
            </a:r>
            <a:r>
              <a:rPr lang="en-US" sz="2400" dirty="0"/>
              <a:t>:</a:t>
            </a:r>
          </a:p>
          <a:p>
            <a:pPr marL="742950" lvl="1" indent="-285750">
              <a:buFont typeface="Arial" panose="020B0604020202020204" pitchFamily="34" charset="0"/>
              <a:buChar char="•"/>
            </a:pPr>
            <a:r>
              <a:rPr lang="en-US" sz="2400" dirty="0" err="1"/>
              <a:t>Ελεύθερη</a:t>
            </a:r>
            <a:r>
              <a:rPr lang="en-US" sz="2400" dirty="0"/>
              <a:t> πα</a:t>
            </a:r>
            <a:r>
              <a:rPr lang="en-US" sz="2400" dirty="0" err="1"/>
              <a:t>ροχή</a:t>
            </a:r>
            <a:r>
              <a:rPr lang="en-US" sz="2400" dirty="0"/>
              <a:t> α</a:t>
            </a:r>
            <a:r>
              <a:rPr lang="en-US" sz="2400" dirty="0" err="1"/>
              <a:t>κτο</a:t>
            </a:r>
            <a:r>
              <a:rPr lang="en-US" sz="2400" dirty="0"/>
              <a:t>πλοϊκών υπηρεσιών.</a:t>
            </a:r>
          </a:p>
          <a:p>
            <a:pPr marL="742950" lvl="1" indent="-285750">
              <a:buFont typeface="Arial" panose="020B0604020202020204" pitchFamily="34" charset="0"/>
              <a:buChar char="•"/>
            </a:pPr>
            <a:r>
              <a:rPr lang="en-US" sz="2400" dirty="0"/>
              <a:t>Υπ</a:t>
            </a:r>
            <a:r>
              <a:rPr lang="en-US" sz="2400" dirty="0" err="1"/>
              <a:t>οχρεώσεις</a:t>
            </a:r>
            <a:r>
              <a:rPr lang="en-US" sz="2400" dirty="0"/>
              <a:t> τα</a:t>
            </a:r>
            <a:r>
              <a:rPr lang="en-US" sz="2400" dirty="0" err="1"/>
              <a:t>κτικότητ</a:t>
            </a:r>
            <a:r>
              <a:rPr lang="en-US" sz="2400" dirty="0"/>
              <a:t>ας και συνδεσιμότητας</a:t>
            </a:r>
            <a:r>
              <a:rPr lang="en-US" sz="2400" dirty="0" smtClean="0"/>
              <a:t>.</a:t>
            </a:r>
            <a:endParaRPr lang="el-GR" sz="2400" dirty="0" smtClean="0"/>
          </a:p>
          <a:p>
            <a:pPr marL="742950" lvl="1" indent="-285750">
              <a:buFont typeface="Arial" panose="020B0604020202020204" pitchFamily="34" charset="0"/>
              <a:buChar char="•"/>
            </a:pPr>
            <a:endParaRPr lang="en-US" sz="2400" dirty="0"/>
          </a:p>
          <a:p>
            <a:pPr marL="285750" lvl="0" indent="-285750">
              <a:buFont typeface="Arial" panose="020B0604020202020204" pitchFamily="34" charset="0"/>
              <a:buChar char="•"/>
            </a:pPr>
            <a:r>
              <a:rPr lang="en-US" sz="2400" b="1" dirty="0" err="1"/>
              <a:t>Δικ</a:t>
            </a:r>
            <a:r>
              <a:rPr lang="en-US" sz="2400" b="1" dirty="0"/>
              <a:t>αιώματα Επιβατών Ακτοπλοΐας</a:t>
            </a:r>
            <a:r>
              <a:rPr lang="en-US" sz="2400" dirty="0"/>
              <a:t>:</a:t>
            </a:r>
          </a:p>
          <a:p>
            <a:pPr marL="742950" lvl="1" indent="-285750">
              <a:buFont typeface="Arial" panose="020B0604020202020204" pitchFamily="34" charset="0"/>
              <a:buChar char="•"/>
            </a:pPr>
            <a:r>
              <a:rPr lang="en-US" sz="2400" dirty="0"/>
              <a:t>Κα</a:t>
            </a:r>
            <a:r>
              <a:rPr lang="en-US" sz="2400" dirty="0" err="1"/>
              <a:t>νονισμός</a:t>
            </a:r>
            <a:r>
              <a:rPr lang="en-US" sz="2400" dirty="0"/>
              <a:t> (ΕΕ) 1177/2010.</a:t>
            </a:r>
          </a:p>
          <a:p>
            <a:pPr marL="742950" lvl="1" indent="-285750">
              <a:buFont typeface="Arial" panose="020B0604020202020204" pitchFamily="34" charset="0"/>
              <a:buChar char="•"/>
            </a:pPr>
            <a:r>
              <a:rPr lang="el-GR" sz="2400" dirty="0"/>
              <a:t>Δικαίωμα σε αποζημίωση και βοήθεια σε περίπτωση καθυστέρησης</a:t>
            </a:r>
            <a:r>
              <a:rPr lang="el-GR" sz="2400" dirty="0" smtClean="0"/>
              <a:t>.</a:t>
            </a:r>
          </a:p>
          <a:p>
            <a:pPr marL="742950" lvl="1" indent="-285750">
              <a:buFont typeface="Arial" panose="020B0604020202020204" pitchFamily="34" charset="0"/>
              <a:buChar char="•"/>
            </a:pPr>
            <a:endParaRPr lang="en-US" sz="2400" dirty="0"/>
          </a:p>
          <a:p>
            <a:pPr marL="285750" lvl="0" indent="-285750">
              <a:buFont typeface="Arial" panose="020B0604020202020204" pitchFamily="34" charset="0"/>
              <a:buChar char="•"/>
            </a:pPr>
            <a:r>
              <a:rPr lang="en-US" sz="2400" b="1" dirty="0"/>
              <a:t>Υπ</a:t>
            </a:r>
            <a:r>
              <a:rPr lang="en-US" sz="2400" b="1" dirty="0" err="1"/>
              <a:t>οχρεώσεις</a:t>
            </a:r>
            <a:r>
              <a:rPr lang="en-US" sz="2400" b="1" dirty="0"/>
              <a:t> </a:t>
            </a:r>
            <a:r>
              <a:rPr lang="en-US" sz="2400" b="1" dirty="0" err="1"/>
              <a:t>Ετ</a:t>
            </a:r>
            <a:r>
              <a:rPr lang="en-US" sz="2400" b="1" dirty="0"/>
              <a:t>αιρειών</a:t>
            </a:r>
            <a:r>
              <a:rPr lang="en-US" sz="2400" dirty="0"/>
              <a:t>:</a:t>
            </a:r>
          </a:p>
          <a:p>
            <a:pPr marL="742950" lvl="1" indent="-285750">
              <a:buFont typeface="Arial" panose="020B0604020202020204" pitchFamily="34" charset="0"/>
              <a:buChar char="•"/>
            </a:pPr>
            <a:r>
              <a:rPr lang="en-US" sz="2400" dirty="0" err="1"/>
              <a:t>Ενημέρωση</a:t>
            </a:r>
            <a:r>
              <a:rPr lang="en-US" sz="2400" dirty="0"/>
              <a:t> επιβα</a:t>
            </a:r>
            <a:r>
              <a:rPr lang="en-US" sz="2400" dirty="0" err="1"/>
              <a:t>τών</a:t>
            </a:r>
            <a:r>
              <a:rPr lang="en-US" sz="2400" dirty="0"/>
              <a:t>.</a:t>
            </a:r>
          </a:p>
          <a:p>
            <a:pPr marL="742950" lvl="1" indent="-285750">
              <a:buFont typeface="Arial" panose="020B0604020202020204" pitchFamily="34" charset="0"/>
              <a:buChar char="•"/>
            </a:pPr>
            <a:r>
              <a:rPr lang="el-GR" sz="2400" dirty="0"/>
              <a:t>Πρόσβαση σε άτομα με αναπηρία.</a:t>
            </a:r>
            <a:endParaRPr lang="en-US" sz="2400" dirty="0"/>
          </a:p>
        </p:txBody>
      </p:sp>
    </p:spTree>
    <p:extLst>
      <p:ext uri="{BB962C8B-B14F-4D97-AF65-F5344CB8AC3E}">
        <p14:creationId xmlns:p14="http://schemas.microsoft.com/office/powerpoint/2010/main" val="327714051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736059"/>
      </a:dk2>
      <a:lt2>
        <a:srgbClr val="E7E0C7"/>
      </a:lt2>
      <a:accent1>
        <a:srgbClr val="92B0C8"/>
      </a:accent1>
      <a:accent2>
        <a:srgbClr val="E37C3D"/>
      </a:accent2>
      <a:accent3>
        <a:srgbClr val="A5AB81"/>
      </a:accent3>
      <a:accent4>
        <a:srgbClr val="E9B635"/>
      </a:accent4>
      <a:accent5>
        <a:srgbClr val="7BA79D"/>
      </a:accent5>
      <a:accent6>
        <a:srgbClr val="968C8C"/>
      </a:accent6>
      <a:hlink>
        <a:srgbClr val="F7A115"/>
      </a:hlink>
      <a:folHlink>
        <a:srgbClr val="969696"/>
      </a:folHlink>
    </a:clrScheme>
    <a:fontScheme name="Savon">
      <a:majorFont>
        <a:latin typeface="Garamond"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aramond"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3F20CFC1-E34F-405B-AA49-5BE0E194F1B3}"/>
    </a:ext>
  </a:extLst>
</a:theme>
</file>

<file path=docProps/app.xml><?xml version="1.0" encoding="utf-8"?>
<Properties xmlns="http://schemas.openxmlformats.org/officeDocument/2006/extended-properties" xmlns:vt="http://schemas.openxmlformats.org/officeDocument/2006/docPropsVTypes">
  <Template>TM03457510[[fn=Savon]]</Template>
  <TotalTime>7123</TotalTime>
  <Words>3401</Words>
  <Application>Microsoft Office PowerPoint</Application>
  <PresentationFormat>Widescreen</PresentationFormat>
  <Paragraphs>434</Paragraphs>
  <Slides>31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vt:i4>
      </vt:variant>
    </vt:vector>
  </HeadingPairs>
  <TitlesOfParts>
    <vt:vector size="37" baseType="lpstr">
      <vt:lpstr>Arial</vt:lpstr>
      <vt:lpstr>Courier New</vt:lpstr>
      <vt:lpstr>Garamond</vt:lpstr>
      <vt:lpstr>Times New Roman</vt:lpstr>
      <vt:lpstr>Wingdings</vt:lpstr>
      <vt:lpstr>Savon</vt:lpstr>
      <vt:lpstr>ΤΟΥΡΙΣΤΙΚΟ ΔΙΚΑΙΟ (Α’ εξ.)</vt:lpstr>
      <vt:lpstr>Σκοπός – Μαθησιακά Αποτελέσματα:</vt:lpstr>
      <vt:lpstr>Περιεχόμενα</vt:lpstr>
      <vt:lpstr>Εισαγωγή</vt:lpstr>
      <vt:lpstr>Νομικό Πλαίσιο Τουριστικών Μεταφορών</vt:lpstr>
      <vt:lpstr>Αερομεταφορές - Γενικά</vt:lpstr>
      <vt:lpstr>Αερομεταφορές – Δικαιώματα Επιβατών</vt:lpstr>
      <vt:lpstr>Ακτοπλοϊκά - Γενικά</vt:lpstr>
      <vt:lpstr> Ακτοπλοΐα - Νομικές Ρυθμίσεις </vt:lpstr>
      <vt:lpstr>Χερσαίες Τουριστικές Μεταφορές</vt:lpstr>
      <vt:lpstr>Τουριστικά Λεωφορεία</vt:lpstr>
      <vt:lpstr>Τουριστικά Λεωφορεία - Υποχρεώσεις</vt:lpstr>
      <vt:lpstr>Ενοικάση Αυτοκινήτων και Νομικό Πλαίσιο</vt:lpstr>
      <vt:lpstr>Προστασία Επιβατών σε Χερσαίες Μεταφορές</vt:lpstr>
      <vt:lpstr>Κυρώσεις για Παράβαση Νομοθεσίας </vt:lpstr>
      <vt:lpstr>Σύγχρονες Τάσεις </vt:lpstr>
      <vt:lpstr>Συμπεράσματα </vt:lpstr>
      <vt:lpstr>Αρχές &amp; Πυλώνες του Βιώσιμου Τουρισμού</vt:lpstr>
      <vt:lpstr>Αρχές &amp; Πυλώνες του Βιώσιμου Τουρισμού</vt:lpstr>
      <vt:lpstr>Αρχές &amp; Πυλώνες του Βιώσιμου Τουρισμού</vt:lpstr>
      <vt:lpstr>Ο Ρόλος του Τουριστικού Συνοδού στη Διατήρηση της Κληρονομιάς &amp; του Βιώσιμου Τουρισμού</vt:lpstr>
      <vt:lpstr>Ο Ρόλος του Τουριστικού Συνοδού στη Διατήρηση της Κληρονομιάς &amp; του Βιώσιμου Τουρισμού</vt:lpstr>
      <vt:lpstr>Παραδείγματα Καλών Πρακτικών Βιώσιμου Τουρισμού  Παραδείγματα από την Ελλάδα </vt:lpstr>
      <vt:lpstr>Παραδείγματα Καλών Πρακτικών Βιώσιμου Τουρισμού  Διεθνή Παραδείγματα </vt:lpstr>
      <vt:lpstr>Κίνδυνοι και Προκλήσεις για την Κληρονομιά από τον Τουρισμό</vt:lpstr>
      <vt:lpstr>Διεθνή Πλαίσια &amp; Συμβάσεις για την Προστασία της Κληρονομιάς</vt:lpstr>
      <vt:lpstr>Ελληνικό Θεσμικό Πλαίσιο &amp; Νομοθεσία για Βιώσιμο Τουρισμό</vt:lpstr>
      <vt:lpstr>Καλές Πρακτικές Βιώσιμου Τουρισμού στην Ελλάδα</vt:lpstr>
      <vt:lpstr>Κίνδυνοι και Προκλήσεις για τη Βιώσιμη Τουριστική Ανάπτυξη</vt:lpstr>
      <vt:lpstr>Ρόλος του Τουριστικού Συνοδού στη Βιώσιμη Ανάπτυξη</vt:lpstr>
      <vt:lpstr>Συμπεράσματα &amp; Μήνυμα προς τους Επαγγελματίες Τουρισμού</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Μπουκίου Μαρία-Μαρίνα</dc:creator>
  <cp:lastModifiedBy>Μπουκίου Μαρία-Μαρίνα</cp:lastModifiedBy>
  <cp:revision>126</cp:revision>
  <dcterms:created xsi:type="dcterms:W3CDTF">2022-03-02T12:48:16Z</dcterms:created>
  <dcterms:modified xsi:type="dcterms:W3CDTF">2025-05-06T08:18:33Z</dcterms:modified>
</cp:coreProperties>
</file>