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2" r:id="rId3"/>
    <p:sldId id="333" r:id="rId4"/>
    <p:sldId id="332" r:id="rId5"/>
    <p:sldId id="331" r:id="rId6"/>
    <p:sldId id="330" r:id="rId7"/>
    <p:sldId id="338" r:id="rId8"/>
    <p:sldId id="351" r:id="rId9"/>
    <p:sldId id="350" r:id="rId10"/>
    <p:sldId id="345" r:id="rId11"/>
    <p:sldId id="341" r:id="rId12"/>
    <p:sldId id="329" r:id="rId13"/>
    <p:sldId id="337" r:id="rId14"/>
    <p:sldId id="370" r:id="rId15"/>
    <p:sldId id="371" r:id="rId16"/>
    <p:sldId id="349" r:id="rId17"/>
    <p:sldId id="372" r:id="rId18"/>
    <p:sldId id="373" r:id="rId19"/>
    <p:sldId id="340" r:id="rId20"/>
    <p:sldId id="339" r:id="rId21"/>
    <p:sldId id="352" r:id="rId22"/>
    <p:sldId id="374" r:id="rId23"/>
    <p:sldId id="353" r:id="rId24"/>
    <p:sldId id="354" r:id="rId25"/>
    <p:sldId id="355" r:id="rId26"/>
    <p:sldId id="356" r:id="rId27"/>
    <p:sldId id="357" r:id="rId28"/>
    <p:sldId id="365" r:id="rId29"/>
    <p:sldId id="377" r:id="rId30"/>
    <p:sldId id="358" r:id="rId31"/>
    <p:sldId id="359" r:id="rId32"/>
    <p:sldId id="360" r:id="rId33"/>
    <p:sldId id="367" r:id="rId34"/>
    <p:sldId id="363" r:id="rId35"/>
    <p:sldId id="375" r:id="rId36"/>
    <p:sldId id="364" r:id="rId37"/>
    <p:sldId id="376" r:id="rId38"/>
    <p:sldId id="366"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16-Jun-25</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16-Jun-25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16-Jun-25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16-Jun-25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16-Jun-25</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16-Jun-25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16-Jun-25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16-Jun-25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16-Jun-25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16-Jun-25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16-Jun-25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16-Jun-25</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4400" dirty="0" smtClean="0"/>
              <a:t>ΤΟΥΡΙΣΤΙΚΟ ΔΙΚΑΙΟ (Α’ εξ.)</a:t>
            </a:r>
            <a:endParaRPr lang="en-US" sz="4400" dirty="0"/>
          </a:p>
        </p:txBody>
      </p:sp>
      <p:sp>
        <p:nvSpPr>
          <p:cNvPr id="3" name="Subtitle 2"/>
          <p:cNvSpPr>
            <a:spLocks noGrp="1"/>
          </p:cNvSpPr>
          <p:nvPr>
            <p:ph type="subTitle" idx="1"/>
          </p:nvPr>
        </p:nvSpPr>
        <p:spPr/>
        <p:txBody>
          <a:bodyPr>
            <a:normAutofit/>
          </a:bodyPr>
          <a:lstStyle/>
          <a:p>
            <a:r>
              <a:rPr lang="el-GR" sz="2400" b="1" dirty="0" smtClean="0">
                <a:solidFill>
                  <a:srgbClr val="C00000"/>
                </a:solidFill>
              </a:rPr>
              <a:t>Ενότητα 8η</a:t>
            </a:r>
            <a:endParaRPr lang="en-US" sz="2400" b="1" dirty="0">
              <a:solidFill>
                <a:srgbClr val="C00000"/>
              </a:solidFill>
            </a:endParaRPr>
          </a:p>
        </p:txBody>
      </p:sp>
    </p:spTree>
    <p:extLst>
      <p:ext uri="{BB962C8B-B14F-4D97-AF65-F5344CB8AC3E}">
        <p14:creationId xmlns:p14="http://schemas.microsoft.com/office/powerpoint/2010/main" val="2225895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343" y="560230"/>
            <a:ext cx="10058400" cy="1371600"/>
          </a:xfrm>
        </p:spPr>
        <p:txBody>
          <a:bodyPr>
            <a:normAutofit/>
          </a:bodyPr>
          <a:lstStyle/>
          <a:p>
            <a:pPr algn="ctr"/>
            <a:r>
              <a:rPr lang="el-GR" sz="3200" b="1" dirty="0">
                <a:solidFill>
                  <a:srgbClr val="C00000"/>
                </a:solidFill>
              </a:rPr>
              <a:t>Περιβαλλοντική Κληρονομιά και Τουρισμός</a:t>
            </a:r>
            <a:endParaRPr lang="en-US" sz="3200" b="1" dirty="0">
              <a:solidFill>
                <a:srgbClr val="C00000"/>
              </a:solidFill>
            </a:endParaRPr>
          </a:p>
        </p:txBody>
      </p:sp>
      <p:sp>
        <p:nvSpPr>
          <p:cNvPr id="4" name="TextBox 3"/>
          <p:cNvSpPr txBox="1"/>
          <p:nvPr/>
        </p:nvSpPr>
        <p:spPr>
          <a:xfrm>
            <a:off x="1079677" y="1931830"/>
            <a:ext cx="10459793" cy="4154984"/>
          </a:xfrm>
          <a:prstGeom prst="rect">
            <a:avLst/>
          </a:prstGeom>
          <a:noFill/>
        </p:spPr>
        <p:txBody>
          <a:bodyPr wrap="square" rtlCol="0">
            <a:spAutoFit/>
          </a:bodyPr>
          <a:lstStyle/>
          <a:p>
            <a:pPr lvl="0">
              <a:buSzPts val="1000"/>
              <a:tabLst>
                <a:tab pos="457200" algn="l"/>
              </a:tabLst>
            </a:pPr>
            <a:r>
              <a:rPr lang="el-GR" sz="2400" dirty="0" smtClean="0">
                <a:ea typeface="Times New Roman" panose="02020603050405020304" pitchFamily="18" charset="0"/>
                <a:cs typeface="Times New Roman" panose="02020603050405020304" pitchFamily="18" charset="0"/>
              </a:rPr>
              <a:t>🌿  </a:t>
            </a:r>
            <a:r>
              <a:rPr lang="el-GR" sz="2400" b="1" dirty="0" smtClean="0">
                <a:solidFill>
                  <a:srgbClr val="00B050"/>
                </a:solidFill>
                <a:ea typeface="Times New Roman" panose="02020603050405020304" pitchFamily="18" charset="0"/>
                <a:cs typeface="Times New Roman" panose="02020603050405020304" pitchFamily="18" charset="0"/>
              </a:rPr>
              <a:t>Τι </a:t>
            </a:r>
            <a:r>
              <a:rPr lang="el-GR" sz="2400" b="1" dirty="0">
                <a:solidFill>
                  <a:srgbClr val="00B050"/>
                </a:solidFill>
                <a:ea typeface="Times New Roman" panose="02020603050405020304" pitchFamily="18" charset="0"/>
                <a:cs typeface="Times New Roman" panose="02020603050405020304" pitchFamily="18" charset="0"/>
              </a:rPr>
              <a:t>είναι η περιβαλλοντική (φυσική) κληρονομιά</a:t>
            </a:r>
            <a:r>
              <a:rPr lang="el-GR" sz="2400" b="1" dirty="0" smtClean="0">
                <a:solidFill>
                  <a:srgbClr val="00B050"/>
                </a:solidFill>
                <a:ea typeface="Times New Roman" panose="02020603050405020304" pitchFamily="18" charset="0"/>
                <a:cs typeface="Times New Roman" panose="02020603050405020304" pitchFamily="18" charset="0"/>
              </a:rPr>
              <a:t>;</a:t>
            </a:r>
            <a:endParaRPr lang="el-GR" sz="2400" b="1" dirty="0">
              <a:solidFill>
                <a:srgbClr val="00B050"/>
              </a:solidFill>
              <a:ea typeface="Times New Roman" panose="02020603050405020304" pitchFamily="18" charset="0"/>
              <a:cs typeface="Times New Roman" panose="02020603050405020304" pitchFamily="18" charset="0"/>
            </a:endParaRPr>
          </a:p>
          <a:p>
            <a:pPr lvl="0">
              <a:buSzPts val="1000"/>
              <a:tabLst>
                <a:tab pos="457200" algn="l"/>
              </a:tabLst>
            </a:pPr>
            <a:endParaRPr lang="el-GR" sz="2400" dirty="0">
              <a:ea typeface="Times New Roman" panose="02020603050405020304" pitchFamily="18" charset="0"/>
              <a:cs typeface="Times New Roman" panose="02020603050405020304" pitchFamily="18" charset="0"/>
            </a:endParaRPr>
          </a:p>
          <a:p>
            <a:pPr lvl="0">
              <a:buSzPts val="1000"/>
              <a:tabLst>
                <a:tab pos="457200" algn="l"/>
              </a:tabLst>
            </a:pPr>
            <a:r>
              <a:rPr lang="el-GR" sz="2400" dirty="0">
                <a:ea typeface="Times New Roman" panose="02020603050405020304" pitchFamily="18" charset="0"/>
                <a:cs typeface="Times New Roman" panose="02020603050405020304" pitchFamily="18" charset="0"/>
              </a:rPr>
              <a:t>Η περιβαλλοντική κληρονομιά περιλαμβάνει τη **φυσική ομορφιά**, τη **βιοποικιλότητα** και τα **οικοσυστήματα** που έχουν ιδιαίτερη οικολογική, αισθητική ή επιστημονική αξία.</a:t>
            </a:r>
          </a:p>
          <a:p>
            <a:pPr lvl="0">
              <a:buSzPts val="1000"/>
              <a:tabLst>
                <a:tab pos="457200" algn="l"/>
              </a:tabLst>
            </a:pPr>
            <a:endParaRPr lang="el-GR" sz="2400" dirty="0">
              <a:ea typeface="Times New Roman" panose="02020603050405020304" pitchFamily="18" charset="0"/>
              <a:cs typeface="Times New Roman" panose="02020603050405020304" pitchFamily="18" charset="0"/>
            </a:endParaRPr>
          </a:p>
          <a:p>
            <a:pPr lvl="0">
              <a:buSzPts val="1000"/>
              <a:tabLst>
                <a:tab pos="457200" algn="l"/>
              </a:tabLst>
            </a:pPr>
            <a:r>
              <a:rPr lang="el-GR" sz="2400" b="1" dirty="0" smtClean="0">
                <a:ea typeface="Times New Roman" panose="02020603050405020304" pitchFamily="18" charset="0"/>
                <a:cs typeface="Times New Roman" panose="02020603050405020304" pitchFamily="18" charset="0"/>
              </a:rPr>
              <a:t>Παραδείγματα</a:t>
            </a:r>
            <a:r>
              <a:rPr lang="el-GR" sz="2400" b="1" dirty="0">
                <a:ea typeface="Times New Roman" panose="02020603050405020304" pitchFamily="18" charset="0"/>
                <a:cs typeface="Times New Roman" panose="02020603050405020304" pitchFamily="18" charset="0"/>
              </a:rPr>
              <a:t>:  </a:t>
            </a:r>
          </a:p>
          <a:p>
            <a:pPr lvl="0">
              <a:buSzPts val="1000"/>
              <a:tabLst>
                <a:tab pos="457200" algn="l"/>
              </a:tabLst>
            </a:pPr>
            <a:r>
              <a:rPr lang="el-GR" sz="2400" dirty="0">
                <a:ea typeface="Times New Roman" panose="02020603050405020304" pitchFamily="18" charset="0"/>
                <a:cs typeface="Times New Roman" panose="02020603050405020304" pitchFamily="18" charset="0"/>
              </a:rPr>
              <a:t>- Εθνικοί Δρυμοί (π.χ. Σαμαριά, Ολύμπου)  </a:t>
            </a:r>
          </a:p>
          <a:p>
            <a:pPr lvl="0">
              <a:buSzPts val="1000"/>
              <a:tabLst>
                <a:tab pos="457200" algn="l"/>
              </a:tabLst>
            </a:pPr>
            <a:r>
              <a:rPr lang="el-GR" sz="2400" dirty="0">
                <a:ea typeface="Times New Roman" panose="02020603050405020304" pitchFamily="18" charset="0"/>
                <a:cs typeface="Times New Roman" panose="02020603050405020304" pitchFamily="18" charset="0"/>
              </a:rPr>
              <a:t>- Προστατευόμενες Περιοχές NATURA 2000  </a:t>
            </a:r>
          </a:p>
          <a:p>
            <a:pPr lvl="0">
              <a:buSzPts val="1000"/>
              <a:tabLst>
                <a:tab pos="457200" algn="l"/>
              </a:tabLst>
            </a:pPr>
            <a:r>
              <a:rPr lang="el-GR" sz="2400" dirty="0">
                <a:ea typeface="Times New Roman" panose="02020603050405020304" pitchFamily="18" charset="0"/>
                <a:cs typeface="Times New Roman" panose="02020603050405020304" pitchFamily="18" charset="0"/>
              </a:rPr>
              <a:t>- Παράκτια και θαλάσσια τοπία  </a:t>
            </a:r>
          </a:p>
          <a:p>
            <a:pPr lvl="0">
              <a:buSzPts val="1000"/>
              <a:tabLst>
                <a:tab pos="457200" algn="l"/>
              </a:tabLst>
            </a:pPr>
            <a:r>
              <a:rPr lang="el-GR" sz="2400" dirty="0">
                <a:ea typeface="Times New Roman" panose="02020603050405020304" pitchFamily="18" charset="0"/>
                <a:cs typeface="Times New Roman" panose="02020603050405020304" pitchFamily="18" charset="0"/>
              </a:rPr>
              <a:t>- Σπάνια φυτά και </a:t>
            </a:r>
            <a:r>
              <a:rPr lang="el-GR" sz="2400" dirty="0" smtClean="0">
                <a:ea typeface="Times New Roman" panose="02020603050405020304" pitchFamily="18" charset="0"/>
                <a:cs typeface="Times New Roman" panose="02020603050405020304" pitchFamily="18" charset="0"/>
              </a:rPr>
              <a:t>ζώα</a:t>
            </a:r>
            <a:endParaRPr lang="el-GR" sz="2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75957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446" y="579549"/>
            <a:ext cx="10951340" cy="1371600"/>
          </a:xfrm>
        </p:spPr>
        <p:txBody>
          <a:bodyPr>
            <a:normAutofit/>
          </a:bodyPr>
          <a:lstStyle/>
          <a:p>
            <a:pPr algn="ctr"/>
            <a:r>
              <a:rPr lang="el-GR" sz="3200" b="1" dirty="0">
                <a:solidFill>
                  <a:srgbClr val="C00000"/>
                </a:solidFill>
              </a:rPr>
              <a:t>Περιβαλλοντική Κληρονομιά και Τουρισμός</a:t>
            </a:r>
            <a:endParaRPr lang="en-US" sz="2400" b="1" dirty="0"/>
          </a:p>
        </p:txBody>
      </p:sp>
      <p:sp>
        <p:nvSpPr>
          <p:cNvPr id="3" name="Content Placeholder 2"/>
          <p:cNvSpPr>
            <a:spLocks noGrp="1"/>
          </p:cNvSpPr>
          <p:nvPr>
            <p:ph idx="1"/>
          </p:nvPr>
        </p:nvSpPr>
        <p:spPr>
          <a:xfrm>
            <a:off x="729799" y="1951149"/>
            <a:ext cx="4924026" cy="4906851"/>
          </a:xfrm>
        </p:spPr>
        <p:txBody>
          <a:bodyPr numCol="1">
            <a:normAutofit/>
          </a:bodyPr>
          <a:lstStyle/>
          <a:p>
            <a:endParaRPr lang="el-GR" sz="3100" dirty="0" smtClean="0"/>
          </a:p>
          <a:p>
            <a:endParaRPr lang="el-GR" sz="3100" dirty="0" smtClean="0"/>
          </a:p>
          <a:p>
            <a:pPr marL="0" indent="0">
              <a:buNone/>
            </a:pPr>
            <a:endParaRPr lang="el-GR" sz="3100" dirty="0" smtClean="0"/>
          </a:p>
          <a:p>
            <a:endParaRPr lang="el-GR" sz="3100" dirty="0"/>
          </a:p>
          <a:p>
            <a:endParaRPr lang="el-GR" sz="3100" dirty="0" smtClean="0"/>
          </a:p>
          <a:p>
            <a:endParaRPr lang="el-GR" sz="3100" dirty="0"/>
          </a:p>
          <a:p>
            <a:endParaRPr lang="el-GR" sz="3100" dirty="0" smtClean="0"/>
          </a:p>
          <a:p>
            <a:endParaRPr lang="el-GR" sz="3100" dirty="0"/>
          </a:p>
          <a:p>
            <a:endParaRPr lang="el-GR" dirty="0"/>
          </a:p>
          <a:p>
            <a:endParaRPr lang="el-GR" dirty="0"/>
          </a:p>
          <a:p>
            <a:pPr marL="0" indent="0">
              <a:buNone/>
            </a:pPr>
            <a:endParaRPr lang="el-GR" dirty="0"/>
          </a:p>
        </p:txBody>
      </p:sp>
      <p:sp>
        <p:nvSpPr>
          <p:cNvPr id="4" name="TextBox 3"/>
          <p:cNvSpPr txBox="1"/>
          <p:nvPr/>
        </p:nvSpPr>
        <p:spPr>
          <a:xfrm>
            <a:off x="1519707" y="1841679"/>
            <a:ext cx="10058400" cy="4154984"/>
          </a:xfrm>
          <a:prstGeom prst="rect">
            <a:avLst/>
          </a:prstGeom>
          <a:noFill/>
        </p:spPr>
        <p:txBody>
          <a:bodyPr wrap="square" rtlCol="0">
            <a:spAutoFit/>
          </a:bodyPr>
          <a:lstStyle/>
          <a:p>
            <a:pPr lvl="0"/>
            <a:r>
              <a:rPr lang="el-GR" sz="2400" dirty="0" smtClean="0"/>
              <a:t>🌐  </a:t>
            </a:r>
            <a:r>
              <a:rPr lang="el-GR" sz="2400" b="1" dirty="0" smtClean="0">
                <a:solidFill>
                  <a:srgbClr val="7030A0"/>
                </a:solidFill>
              </a:rPr>
              <a:t>Τουρισμός</a:t>
            </a:r>
            <a:r>
              <a:rPr lang="el-GR" sz="2400" b="1" dirty="0" smtClean="0"/>
              <a:t> </a:t>
            </a:r>
            <a:r>
              <a:rPr lang="el-GR" sz="2400" b="1" dirty="0"/>
              <a:t>&amp; </a:t>
            </a:r>
            <a:r>
              <a:rPr lang="el-GR" sz="2400" b="1" dirty="0">
                <a:solidFill>
                  <a:srgbClr val="00B050"/>
                </a:solidFill>
              </a:rPr>
              <a:t>Φυσικό Περιβάλλον </a:t>
            </a:r>
            <a:r>
              <a:rPr lang="el-GR" sz="2400" b="1" dirty="0"/>
              <a:t>– Μια σύνθετη </a:t>
            </a:r>
            <a:r>
              <a:rPr lang="el-GR" sz="2400" b="1" dirty="0" smtClean="0"/>
              <a:t>σχέση</a:t>
            </a:r>
            <a:endParaRPr lang="el-GR" sz="2400" b="1" dirty="0"/>
          </a:p>
          <a:p>
            <a:pPr lvl="0"/>
            <a:endParaRPr lang="el-GR" sz="2400" dirty="0"/>
          </a:p>
          <a:p>
            <a:pPr lvl="0"/>
            <a:r>
              <a:rPr lang="el-GR" sz="2400" dirty="0"/>
              <a:t>Ο τουρισμός αξιοποιεί το φυσικό περιβάλλον ως **πόλο έλξης** (οικοτουρισμός, περιπατητικός τουρισμός, θαλάσσιος τουρισμός κ.ά.), αλλά μπορεί να το θέσει σε **κίνδυνο**:</a:t>
            </a:r>
          </a:p>
          <a:p>
            <a:pPr lvl="0"/>
            <a:endParaRPr lang="el-GR" sz="2400" dirty="0"/>
          </a:p>
          <a:p>
            <a:pPr lvl="0"/>
            <a:r>
              <a:rPr lang="el-GR" sz="2400" b="1" dirty="0"/>
              <a:t>⚠️ </a:t>
            </a:r>
            <a:r>
              <a:rPr lang="el-GR" sz="2400" b="1" dirty="0" smtClean="0"/>
              <a:t> Αρνητικές </a:t>
            </a:r>
            <a:r>
              <a:rPr lang="el-GR" sz="2400" b="1" dirty="0"/>
              <a:t>επιπτώσεις</a:t>
            </a:r>
            <a:r>
              <a:rPr lang="el-GR" sz="2400" b="1" dirty="0" smtClean="0"/>
              <a:t>:  </a:t>
            </a:r>
            <a:endParaRPr lang="el-GR" sz="2400" b="1" dirty="0"/>
          </a:p>
          <a:p>
            <a:pPr lvl="0"/>
            <a:r>
              <a:rPr lang="el-GR" sz="2400" dirty="0"/>
              <a:t>- Ρύπανση (θάλασσας, δασών, ακτών)  </a:t>
            </a:r>
          </a:p>
          <a:p>
            <a:pPr lvl="0"/>
            <a:r>
              <a:rPr lang="el-GR" sz="2400" dirty="0"/>
              <a:t>- Καταστροφή οικοσυστημάτων λόγω υπερεκμετάλλευσης  </a:t>
            </a:r>
          </a:p>
          <a:p>
            <a:pPr lvl="0"/>
            <a:r>
              <a:rPr lang="el-GR" sz="2400" dirty="0"/>
              <a:t>- Οικοδομική πίεση σε περιοχές φυσικού κάλλους  </a:t>
            </a:r>
          </a:p>
          <a:p>
            <a:pPr lvl="0"/>
            <a:r>
              <a:rPr lang="el-GR" sz="2400" dirty="0"/>
              <a:t>- Θόρυβος, φωτορύπανση, </a:t>
            </a:r>
            <a:r>
              <a:rPr lang="el-GR" sz="2400" dirty="0" smtClean="0"/>
              <a:t>απορρίμματα</a:t>
            </a:r>
            <a:endParaRPr lang="el-GR" sz="2400" dirty="0"/>
          </a:p>
        </p:txBody>
      </p:sp>
    </p:spTree>
    <p:extLst>
      <p:ext uri="{BB962C8B-B14F-4D97-AF65-F5344CB8AC3E}">
        <p14:creationId xmlns:p14="http://schemas.microsoft.com/office/powerpoint/2010/main" val="32771405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9343" y="513398"/>
            <a:ext cx="10726490" cy="1371600"/>
          </a:xfrm>
        </p:spPr>
        <p:txBody>
          <a:bodyPr>
            <a:normAutofit/>
          </a:bodyPr>
          <a:lstStyle/>
          <a:p>
            <a:pPr lvl="0">
              <a:lnSpc>
                <a:spcPct val="100000"/>
              </a:lnSpc>
              <a:spcBef>
                <a:spcPts val="900"/>
              </a:spcBef>
              <a:buClr>
                <a:prstClr val="black">
                  <a:lumMod val="85000"/>
                  <a:lumOff val="15000"/>
                </a:prstClr>
              </a:buClr>
            </a:pPr>
            <a:r>
              <a:rPr lang="el-GR" sz="3200" b="1" dirty="0">
                <a:solidFill>
                  <a:srgbClr val="C00000"/>
                </a:solidFill>
              </a:rPr>
              <a:t>Περιβαλλοντική Κληρονομιά και Τουρισμός</a:t>
            </a:r>
          </a:p>
        </p:txBody>
      </p:sp>
      <p:sp>
        <p:nvSpPr>
          <p:cNvPr id="3" name="Content Placeholder 2"/>
          <p:cNvSpPr>
            <a:spLocks noGrp="1"/>
          </p:cNvSpPr>
          <p:nvPr>
            <p:ph idx="1"/>
          </p:nvPr>
        </p:nvSpPr>
        <p:spPr>
          <a:xfrm>
            <a:off x="759854" y="1884998"/>
            <a:ext cx="10998557" cy="4283982"/>
          </a:xfrm>
        </p:spPr>
        <p:txBody>
          <a:bodyPr numCol="2">
            <a:normAutofit fontScale="77500" lnSpcReduction="20000"/>
          </a:bodyPr>
          <a:lstStyle/>
          <a:p>
            <a:pPr marL="0" indent="0">
              <a:buNone/>
            </a:pPr>
            <a:r>
              <a:rPr lang="el-GR" sz="2800" dirty="0" smtClean="0"/>
              <a:t>✅</a:t>
            </a:r>
            <a:r>
              <a:rPr lang="el-GR" sz="2800" dirty="0" smtClean="0">
                <a:solidFill>
                  <a:srgbClr val="00B050"/>
                </a:solidFill>
              </a:rPr>
              <a:t>  </a:t>
            </a:r>
            <a:r>
              <a:rPr lang="el-GR" sz="2800" b="1" dirty="0" smtClean="0">
                <a:solidFill>
                  <a:srgbClr val="00B050"/>
                </a:solidFill>
              </a:rPr>
              <a:t>Αρχές </a:t>
            </a:r>
            <a:r>
              <a:rPr lang="el-GR" sz="2800" b="1" dirty="0">
                <a:solidFill>
                  <a:srgbClr val="00B050"/>
                </a:solidFill>
              </a:rPr>
              <a:t>Βιώσιμης Τουριστικής Ανάπτυξης </a:t>
            </a:r>
            <a:r>
              <a:rPr lang="el-GR" sz="2800" b="1" dirty="0" smtClean="0">
                <a:solidFill>
                  <a:srgbClr val="00B050"/>
                </a:solidFill>
              </a:rPr>
              <a:t>   σε </a:t>
            </a:r>
            <a:r>
              <a:rPr lang="el-GR" sz="2800" b="1" dirty="0">
                <a:solidFill>
                  <a:srgbClr val="00B050"/>
                </a:solidFill>
              </a:rPr>
              <a:t>φυσικές περιοχές</a:t>
            </a:r>
            <a:r>
              <a:rPr lang="el-GR" sz="2800" b="1" dirty="0" smtClean="0">
                <a:solidFill>
                  <a:srgbClr val="00B050"/>
                </a:solidFill>
              </a:rPr>
              <a:t>:</a:t>
            </a:r>
            <a:endParaRPr lang="el-GR" sz="2800" b="1" dirty="0">
              <a:solidFill>
                <a:srgbClr val="00B050"/>
              </a:solidFill>
            </a:endParaRPr>
          </a:p>
          <a:p>
            <a:pPr marL="0" indent="0">
              <a:buNone/>
            </a:pPr>
            <a:endParaRPr lang="el-GR" sz="2800" dirty="0"/>
          </a:p>
          <a:p>
            <a:pPr marL="0" indent="0">
              <a:buNone/>
            </a:pPr>
            <a:r>
              <a:rPr lang="el-GR" sz="2800" dirty="0"/>
              <a:t>- **Περιορισμός του αριθμού επισκεπτών** σε ευαίσθητα περιβάλλοντα  </a:t>
            </a:r>
          </a:p>
          <a:p>
            <a:pPr marL="0" indent="0">
              <a:buNone/>
            </a:pPr>
            <a:r>
              <a:rPr lang="el-GR" sz="2800" dirty="0"/>
              <a:t>- **Διατήρηση της βιοποικιλότητας** με ειδική νομοθεσία  </a:t>
            </a:r>
          </a:p>
          <a:p>
            <a:pPr marL="0" indent="0">
              <a:buNone/>
            </a:pPr>
            <a:r>
              <a:rPr lang="el-GR" sz="2800" dirty="0"/>
              <a:t>- **Προώθηση του οικοτουρισμού** με  </a:t>
            </a:r>
            <a:r>
              <a:rPr lang="el-GR" sz="2800" dirty="0" smtClean="0"/>
              <a:t>   σεβασμό </a:t>
            </a:r>
            <a:r>
              <a:rPr lang="el-GR" sz="2800" dirty="0"/>
              <a:t>στους φυσικούς ρυθμούς  </a:t>
            </a:r>
          </a:p>
          <a:p>
            <a:pPr marL="0" indent="0">
              <a:buNone/>
            </a:pPr>
            <a:r>
              <a:rPr lang="el-GR" sz="2800" dirty="0"/>
              <a:t>- **Εκπαίδευση τουριστών** και συνοδών στην περιβαλλοντική ηθική</a:t>
            </a:r>
          </a:p>
          <a:p>
            <a:pPr marL="0" indent="0">
              <a:buNone/>
            </a:pPr>
            <a:endParaRPr lang="el-GR" sz="2800" dirty="0" smtClean="0"/>
          </a:p>
          <a:p>
            <a:pPr marL="0" indent="0">
              <a:buNone/>
            </a:pPr>
            <a:endParaRPr lang="el-GR" sz="2800" dirty="0"/>
          </a:p>
          <a:p>
            <a:pPr marL="0" indent="0">
              <a:buNone/>
            </a:pPr>
            <a:r>
              <a:rPr lang="el-GR" sz="2800" b="1" dirty="0" smtClean="0"/>
              <a:t>📘</a:t>
            </a:r>
            <a:r>
              <a:rPr lang="el-GR" sz="2800" b="1" dirty="0" smtClean="0">
                <a:solidFill>
                  <a:srgbClr val="7030A0"/>
                </a:solidFill>
              </a:rPr>
              <a:t> Ο </a:t>
            </a:r>
            <a:r>
              <a:rPr lang="el-GR" sz="2800" b="1" dirty="0">
                <a:solidFill>
                  <a:srgbClr val="7030A0"/>
                </a:solidFill>
              </a:rPr>
              <a:t>ρόλος του Τουριστικού Συνοδού</a:t>
            </a:r>
            <a:r>
              <a:rPr lang="el-GR" sz="2800" b="1" dirty="0" smtClean="0">
                <a:solidFill>
                  <a:srgbClr val="7030A0"/>
                </a:solidFill>
              </a:rPr>
              <a:t>:</a:t>
            </a:r>
            <a:endParaRPr lang="el-GR" sz="2800" b="1" dirty="0">
              <a:solidFill>
                <a:srgbClr val="7030A0"/>
              </a:solidFill>
            </a:endParaRPr>
          </a:p>
          <a:p>
            <a:pPr marL="0" indent="0">
              <a:buNone/>
            </a:pPr>
            <a:endParaRPr lang="el-GR" sz="2800" dirty="0"/>
          </a:p>
          <a:p>
            <a:pPr marL="0" indent="0">
              <a:buNone/>
            </a:pPr>
            <a:r>
              <a:rPr lang="el-GR" sz="2800" dirty="0"/>
              <a:t>- Ενημερώνει για τους κανόνες περιβαλλοντικής προστασίας  </a:t>
            </a:r>
          </a:p>
          <a:p>
            <a:pPr marL="0" indent="0">
              <a:buNone/>
            </a:pPr>
            <a:r>
              <a:rPr lang="el-GR" sz="2800" dirty="0"/>
              <a:t>- Συμβάλλει στην αποφυγή περιβαλλοντικών καταστροφών  </a:t>
            </a:r>
          </a:p>
          <a:p>
            <a:pPr marL="0" indent="0">
              <a:buNone/>
            </a:pPr>
            <a:r>
              <a:rPr lang="el-GR" sz="2800" dirty="0"/>
              <a:t>- Προωθεί τη σύνδεση του τουρίστα με τη φύση </a:t>
            </a:r>
            <a:r>
              <a:rPr lang="el-GR" sz="2800" dirty="0" smtClean="0"/>
              <a:t>  με </a:t>
            </a:r>
            <a:r>
              <a:rPr lang="el-GR" sz="2800" dirty="0"/>
              <a:t>υπευθυνότητα</a:t>
            </a:r>
          </a:p>
          <a:p>
            <a:pPr marL="0" indent="0">
              <a:buNone/>
            </a:pPr>
            <a:endParaRPr lang="el-GR" sz="2200" dirty="0"/>
          </a:p>
          <a:p>
            <a:pPr marL="0" indent="0">
              <a:buNone/>
            </a:pPr>
            <a:endParaRPr lang="el-GR" sz="2200" dirty="0"/>
          </a:p>
        </p:txBody>
      </p:sp>
    </p:spTree>
    <p:extLst>
      <p:ext uri="{BB962C8B-B14F-4D97-AF65-F5344CB8AC3E}">
        <p14:creationId xmlns:p14="http://schemas.microsoft.com/office/powerpoint/2010/main" val="2299055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7104" y="549442"/>
            <a:ext cx="10058400" cy="1371600"/>
          </a:xfrm>
        </p:spPr>
        <p:txBody>
          <a:bodyPr>
            <a:normAutofit/>
          </a:bodyPr>
          <a:lstStyle/>
          <a:p>
            <a:pPr lvl="0">
              <a:lnSpc>
                <a:spcPct val="100000"/>
              </a:lnSpc>
              <a:spcBef>
                <a:spcPts val="900"/>
              </a:spcBef>
              <a:buClr>
                <a:prstClr val="black">
                  <a:lumMod val="85000"/>
                  <a:lumOff val="15000"/>
                </a:prstClr>
              </a:buClr>
            </a:pPr>
            <a:r>
              <a:rPr lang="el-GR" sz="2800" b="1" dirty="0">
                <a:solidFill>
                  <a:srgbClr val="C00000"/>
                </a:solidFill>
              </a:rPr>
              <a:t>Διεθνής Νομοθεσία &amp; Οργανισμοί για την Προστασία </a:t>
            </a:r>
            <a:r>
              <a:rPr lang="el-GR" sz="2800" b="1" dirty="0" smtClean="0">
                <a:solidFill>
                  <a:srgbClr val="C00000"/>
                </a:solidFill>
              </a:rPr>
              <a:t/>
            </a:r>
            <a:br>
              <a:rPr lang="el-GR" sz="2800" b="1" dirty="0" smtClean="0">
                <a:solidFill>
                  <a:srgbClr val="C00000"/>
                </a:solidFill>
              </a:rPr>
            </a:br>
            <a:r>
              <a:rPr lang="el-GR" sz="2800" b="1" dirty="0">
                <a:solidFill>
                  <a:srgbClr val="C00000"/>
                </a:solidFill>
              </a:rPr>
              <a:t> </a:t>
            </a:r>
            <a:r>
              <a:rPr lang="el-GR" sz="2800" b="1" dirty="0" smtClean="0">
                <a:solidFill>
                  <a:srgbClr val="C00000"/>
                </a:solidFill>
              </a:rPr>
              <a:t>                 της </a:t>
            </a:r>
            <a:r>
              <a:rPr lang="el-GR" sz="2800" b="1" dirty="0">
                <a:solidFill>
                  <a:srgbClr val="C00000"/>
                </a:solidFill>
              </a:rPr>
              <a:t>Πολιτιστικής &amp; Περιβαλλοντικής Κληρονομιάς</a:t>
            </a:r>
          </a:p>
        </p:txBody>
      </p:sp>
      <p:sp>
        <p:nvSpPr>
          <p:cNvPr id="3" name="Content Placeholder 2"/>
          <p:cNvSpPr>
            <a:spLocks noGrp="1"/>
          </p:cNvSpPr>
          <p:nvPr>
            <p:ph idx="1"/>
          </p:nvPr>
        </p:nvSpPr>
        <p:spPr>
          <a:xfrm>
            <a:off x="769512" y="1663467"/>
            <a:ext cx="11013584" cy="5010411"/>
          </a:xfrm>
        </p:spPr>
        <p:txBody>
          <a:bodyPr>
            <a:noAutofit/>
          </a:bodyPr>
          <a:lstStyle/>
          <a:p>
            <a:pPr marL="0" indent="0">
              <a:buNone/>
            </a:pPr>
            <a:endParaRPr lang="el-GR" sz="2200" dirty="0"/>
          </a:p>
          <a:p>
            <a:pPr marL="0" indent="0">
              <a:buNone/>
            </a:pPr>
            <a:r>
              <a:rPr lang="el-GR" sz="2200" b="1" dirty="0" smtClean="0"/>
              <a:t>1</a:t>
            </a:r>
            <a:r>
              <a:rPr lang="el-GR" sz="2200" b="1" dirty="0"/>
              <a:t>. </a:t>
            </a:r>
            <a:r>
              <a:rPr lang="el-GR" sz="2200" b="1" dirty="0" smtClean="0"/>
              <a:t> UNESCO </a:t>
            </a:r>
            <a:r>
              <a:rPr lang="el-GR" sz="2200" b="1" dirty="0"/>
              <a:t>– Οργανισμός Ηνωμένων Εθνών για την Παιδεία, την Επιστήμη και τον </a:t>
            </a:r>
            <a:r>
              <a:rPr lang="el-GR" sz="2200" b="1" dirty="0" smtClean="0"/>
              <a:t>Πολιτισμό</a:t>
            </a:r>
            <a:endParaRPr lang="el-GR" sz="2200" b="1" dirty="0"/>
          </a:p>
          <a:p>
            <a:pPr marL="274320" lvl="1" indent="0">
              <a:buNone/>
            </a:pPr>
            <a:r>
              <a:rPr lang="el-GR" sz="2200" dirty="0"/>
              <a:t>- </a:t>
            </a:r>
            <a:r>
              <a:rPr lang="el-GR" sz="2200" dirty="0" smtClean="0"/>
              <a:t>Σύμβαση </a:t>
            </a:r>
            <a:r>
              <a:rPr lang="el-GR" sz="2200" dirty="0"/>
              <a:t>του </a:t>
            </a:r>
            <a:r>
              <a:rPr lang="el-GR" sz="2200" dirty="0" smtClean="0"/>
              <a:t>1972: </a:t>
            </a:r>
            <a:r>
              <a:rPr lang="el-GR" sz="2200" dirty="0"/>
              <a:t>Για την **Προστασία της Παγκόσμιας Πολιτιστικής και Φυσικής Κληρονομιάς</a:t>
            </a:r>
            <a:r>
              <a:rPr lang="el-GR" sz="2200" dirty="0" smtClean="0"/>
              <a:t>**</a:t>
            </a:r>
          </a:p>
          <a:p>
            <a:pPr marL="274320" lvl="1" indent="0">
              <a:buNone/>
            </a:pPr>
            <a:r>
              <a:rPr lang="el-GR" sz="2200" dirty="0" smtClean="0"/>
              <a:t>- Καθορίζει τα **Μνημεία Παγκόσμιας Κληρονομιάς**</a:t>
            </a:r>
          </a:p>
          <a:p>
            <a:pPr marL="274320" lvl="1" indent="0">
              <a:buNone/>
            </a:pPr>
            <a:r>
              <a:rPr lang="el-GR" sz="2200" dirty="0" smtClean="0"/>
              <a:t>- </a:t>
            </a:r>
            <a:r>
              <a:rPr lang="el-GR" sz="2200" dirty="0"/>
              <a:t>Παρέχει τεχνική υποστήριξη &amp; παρακολούθηση σε συνεργασία με τα </a:t>
            </a:r>
            <a:r>
              <a:rPr lang="el-GR" sz="2200" dirty="0" smtClean="0"/>
              <a:t>κράτη</a:t>
            </a:r>
            <a:endParaRPr lang="el-GR" sz="2200" dirty="0"/>
          </a:p>
          <a:p>
            <a:pPr marL="274320" lvl="1" indent="0">
              <a:buNone/>
            </a:pPr>
            <a:r>
              <a:rPr lang="el-GR" sz="2200" dirty="0"/>
              <a:t>📌 </a:t>
            </a:r>
            <a:r>
              <a:rPr lang="el-GR" sz="2200" b="1" dirty="0">
                <a:solidFill>
                  <a:srgbClr val="00B0F0"/>
                </a:solidFill>
              </a:rPr>
              <a:t>Παραδείγματα ελληνικών μνημείων UNESCO: </a:t>
            </a:r>
            <a:r>
              <a:rPr lang="el-GR" sz="2200" dirty="0"/>
              <a:t>Ακρόπολη, Μυστράς, Μετέωρα, </a:t>
            </a:r>
            <a:r>
              <a:rPr lang="el-GR" sz="2200" dirty="0" smtClean="0"/>
              <a:t>Δήλος</a:t>
            </a:r>
            <a:endParaRPr lang="el-GR" sz="2200" dirty="0"/>
          </a:p>
          <a:p>
            <a:pPr marL="0" indent="0">
              <a:buNone/>
            </a:pPr>
            <a:r>
              <a:rPr lang="el-GR" sz="2200" b="1" dirty="0" smtClean="0"/>
              <a:t>2.  </a:t>
            </a:r>
            <a:r>
              <a:rPr lang="el-GR" sz="2200" b="1" dirty="0"/>
              <a:t>Σύμβαση του Faro (2005</a:t>
            </a:r>
            <a:r>
              <a:rPr lang="el-GR" sz="2200" b="1" dirty="0" smtClean="0"/>
              <a:t>) </a:t>
            </a:r>
            <a:r>
              <a:rPr lang="el-GR" sz="2200" b="1" dirty="0"/>
              <a:t>– Συμβούλιο της Ευρώπης  </a:t>
            </a:r>
          </a:p>
          <a:p>
            <a:pPr marL="274320" lvl="1" indent="0">
              <a:buNone/>
            </a:pPr>
            <a:r>
              <a:rPr lang="el-GR" sz="2200" dirty="0"/>
              <a:t>- Εστιάζει στο </a:t>
            </a:r>
            <a:r>
              <a:rPr lang="el-GR" sz="2200" dirty="0" smtClean="0"/>
              <a:t>*δικαίωμα </a:t>
            </a:r>
            <a:r>
              <a:rPr lang="el-GR" sz="2200" dirty="0"/>
              <a:t>κάθε </a:t>
            </a:r>
            <a:r>
              <a:rPr lang="el-GR" sz="2200" dirty="0" smtClean="0"/>
              <a:t>ανθρώπου* </a:t>
            </a:r>
            <a:r>
              <a:rPr lang="el-GR" sz="2200" dirty="0"/>
              <a:t>να επωφελείται και να συμβάλλει στην πολιτιστική κληρονομιά  </a:t>
            </a:r>
          </a:p>
          <a:p>
            <a:pPr marL="274320" lvl="1" indent="0">
              <a:buNone/>
            </a:pPr>
            <a:r>
              <a:rPr lang="el-GR" sz="2200" dirty="0"/>
              <a:t>- Προωθεί τη </a:t>
            </a:r>
            <a:r>
              <a:rPr lang="el-GR" sz="2200" dirty="0" smtClean="0"/>
              <a:t>*συμμετοχική </a:t>
            </a:r>
            <a:r>
              <a:rPr lang="el-GR" sz="2200" dirty="0"/>
              <a:t>διαχείριση</a:t>
            </a:r>
            <a:r>
              <a:rPr lang="el-GR" sz="2200" dirty="0" smtClean="0"/>
              <a:t>* </a:t>
            </a:r>
            <a:r>
              <a:rPr lang="el-GR" sz="2200" dirty="0"/>
              <a:t>της </a:t>
            </a:r>
            <a:r>
              <a:rPr lang="el-GR" sz="2200" dirty="0" smtClean="0"/>
              <a:t>κληρονομιάς</a:t>
            </a:r>
            <a:endParaRPr lang="el-GR" sz="2200" dirty="0"/>
          </a:p>
        </p:txBody>
      </p:sp>
    </p:spTree>
    <p:extLst>
      <p:ext uri="{BB962C8B-B14F-4D97-AF65-F5344CB8AC3E}">
        <p14:creationId xmlns:p14="http://schemas.microsoft.com/office/powerpoint/2010/main" val="3190458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7104" y="549442"/>
            <a:ext cx="10058400" cy="1371600"/>
          </a:xfrm>
        </p:spPr>
        <p:txBody>
          <a:bodyPr>
            <a:normAutofit/>
          </a:bodyPr>
          <a:lstStyle/>
          <a:p>
            <a:pPr lvl="0">
              <a:lnSpc>
                <a:spcPct val="100000"/>
              </a:lnSpc>
              <a:spcBef>
                <a:spcPts val="900"/>
              </a:spcBef>
              <a:buClr>
                <a:prstClr val="black">
                  <a:lumMod val="85000"/>
                  <a:lumOff val="15000"/>
                </a:prstClr>
              </a:buClr>
            </a:pPr>
            <a:r>
              <a:rPr lang="el-GR" sz="2800" b="1" dirty="0">
                <a:solidFill>
                  <a:srgbClr val="C00000"/>
                </a:solidFill>
              </a:rPr>
              <a:t>Διεθνής Νομοθεσία &amp; Οργανισμοί για την Προστασία </a:t>
            </a:r>
            <a:r>
              <a:rPr lang="el-GR" sz="2800" b="1" dirty="0" smtClean="0">
                <a:solidFill>
                  <a:srgbClr val="C00000"/>
                </a:solidFill>
              </a:rPr>
              <a:t/>
            </a:r>
            <a:br>
              <a:rPr lang="el-GR" sz="2800" b="1" dirty="0" smtClean="0">
                <a:solidFill>
                  <a:srgbClr val="C00000"/>
                </a:solidFill>
              </a:rPr>
            </a:br>
            <a:r>
              <a:rPr lang="el-GR" sz="2800" b="1" dirty="0">
                <a:solidFill>
                  <a:srgbClr val="C00000"/>
                </a:solidFill>
              </a:rPr>
              <a:t> </a:t>
            </a:r>
            <a:r>
              <a:rPr lang="el-GR" sz="2800" b="1" dirty="0" smtClean="0">
                <a:solidFill>
                  <a:srgbClr val="C00000"/>
                </a:solidFill>
              </a:rPr>
              <a:t>                 της </a:t>
            </a:r>
            <a:r>
              <a:rPr lang="el-GR" sz="2800" b="1" dirty="0">
                <a:solidFill>
                  <a:srgbClr val="C00000"/>
                </a:solidFill>
              </a:rPr>
              <a:t>Πολιτιστικής &amp; Περιβαλλοντικής Κληρονομιάς</a:t>
            </a:r>
          </a:p>
        </p:txBody>
      </p:sp>
      <p:sp>
        <p:nvSpPr>
          <p:cNvPr id="3" name="Content Placeholder 2"/>
          <p:cNvSpPr>
            <a:spLocks noGrp="1"/>
          </p:cNvSpPr>
          <p:nvPr>
            <p:ph idx="1"/>
          </p:nvPr>
        </p:nvSpPr>
        <p:spPr>
          <a:xfrm>
            <a:off x="666481" y="1457405"/>
            <a:ext cx="11013584" cy="5010411"/>
          </a:xfrm>
        </p:spPr>
        <p:txBody>
          <a:bodyPr>
            <a:noAutofit/>
          </a:bodyPr>
          <a:lstStyle/>
          <a:p>
            <a:pPr marL="0" indent="0">
              <a:buNone/>
            </a:pPr>
            <a:endParaRPr lang="el-GR" sz="2200" dirty="0"/>
          </a:p>
          <a:p>
            <a:pPr marL="0" indent="0">
              <a:buNone/>
            </a:pPr>
            <a:r>
              <a:rPr lang="el-GR" sz="2200" b="1" dirty="0" smtClean="0"/>
              <a:t>1</a:t>
            </a:r>
            <a:r>
              <a:rPr lang="el-GR" sz="2200" b="1" dirty="0"/>
              <a:t>. </a:t>
            </a:r>
            <a:r>
              <a:rPr lang="el-GR" sz="2200" b="1" dirty="0" smtClean="0"/>
              <a:t> UNESCO </a:t>
            </a:r>
            <a:r>
              <a:rPr lang="el-GR" sz="2200" b="1" dirty="0"/>
              <a:t>– Οργανισμός Ηνωμένων Εθνών για την Παιδεία, την Επιστήμη και τον </a:t>
            </a:r>
            <a:r>
              <a:rPr lang="el-GR" sz="2200" b="1" dirty="0" smtClean="0"/>
              <a:t>Πολιτισμό</a:t>
            </a:r>
            <a:endParaRPr lang="el-GR" sz="2200" b="1" dirty="0"/>
          </a:p>
          <a:p>
            <a:pPr lvl="1">
              <a:buFontTx/>
              <a:buChar char="-"/>
            </a:pPr>
            <a:r>
              <a:rPr lang="el-GR" sz="2200" dirty="0" smtClean="0"/>
              <a:t>Σύμβαση των Παρισίων του 1972: </a:t>
            </a:r>
            <a:r>
              <a:rPr lang="el-GR" sz="2200" dirty="0"/>
              <a:t>Για την **Προστασία της Παγκόσμιας Πολιτιστικής και Φυσικής Κληρονομιάς</a:t>
            </a:r>
            <a:r>
              <a:rPr lang="el-GR" sz="2200" dirty="0" smtClean="0"/>
              <a:t>**</a:t>
            </a:r>
          </a:p>
          <a:p>
            <a:pPr lvl="1">
              <a:buFontTx/>
              <a:buChar char="-"/>
            </a:pPr>
            <a:r>
              <a:rPr lang="el-GR" sz="2400" dirty="0"/>
              <a:t>Στόχος: Προστασία φυσικής &amp; πολιτιστικής κληρονομιάς με "παγκόσμια αξία"  </a:t>
            </a:r>
            <a:endParaRPr lang="el-GR" sz="2200" dirty="0" smtClean="0"/>
          </a:p>
          <a:p>
            <a:pPr marL="274320" lvl="1" indent="0">
              <a:buNone/>
            </a:pPr>
            <a:r>
              <a:rPr lang="el-GR" sz="2200" dirty="0" smtClean="0"/>
              <a:t>- Καθορίζει τα **Μνημεία Παγκόσμιας Κληρονομιάς**</a:t>
            </a:r>
          </a:p>
          <a:p>
            <a:pPr lvl="1">
              <a:buFontTx/>
              <a:buChar char="-"/>
            </a:pPr>
            <a:r>
              <a:rPr lang="el-GR" sz="2200" dirty="0" smtClean="0"/>
              <a:t>Παρέχει </a:t>
            </a:r>
            <a:r>
              <a:rPr lang="el-GR" sz="2200" dirty="0"/>
              <a:t>τεχνική </a:t>
            </a:r>
            <a:r>
              <a:rPr lang="el-GR" sz="2200" dirty="0" smtClean="0"/>
              <a:t>(νομική και οικονομική) υποστήριξη </a:t>
            </a:r>
            <a:r>
              <a:rPr lang="el-GR" sz="2200" dirty="0"/>
              <a:t>&amp; παρακολούθηση σε συνεργασία με τα </a:t>
            </a:r>
            <a:r>
              <a:rPr lang="el-GR" sz="2200" dirty="0" smtClean="0"/>
              <a:t>κράτη</a:t>
            </a:r>
          </a:p>
          <a:p>
            <a:pPr lvl="1">
              <a:buFontTx/>
              <a:buChar char="-"/>
            </a:pPr>
            <a:r>
              <a:rPr lang="el-GR" sz="2200" dirty="0"/>
              <a:t>2 Λίστες: Μημείων Παγκόσμιας Πολιτιστικής Κληορνομιάς – Μνημείων Παγκόσμιας Πολιτιστικής Κληρονομιάς που βρίσκονται σε κίνδυνο</a:t>
            </a:r>
          </a:p>
          <a:p>
            <a:pPr lvl="1">
              <a:buFontTx/>
              <a:buChar char="-"/>
            </a:pPr>
            <a:r>
              <a:rPr lang="el-GR" sz="2200" dirty="0"/>
              <a:t>Ένταξη μνημείων στην 1η Λίστα με βάση αυστηρά κριτήρια αυθεντικότητας και </a:t>
            </a:r>
            <a:r>
              <a:rPr lang="el-GR" sz="2200" dirty="0" smtClean="0"/>
              <a:t>διαχείρισης</a:t>
            </a:r>
            <a:endParaRPr lang="el-GR" sz="2200" dirty="0"/>
          </a:p>
          <a:p>
            <a:pPr marL="274320" lvl="1" indent="0">
              <a:buNone/>
            </a:pPr>
            <a:r>
              <a:rPr lang="el-GR" sz="2200" dirty="0"/>
              <a:t>📌 </a:t>
            </a:r>
            <a:r>
              <a:rPr lang="el-GR" sz="2200" b="1" dirty="0">
                <a:solidFill>
                  <a:srgbClr val="00B0F0"/>
                </a:solidFill>
              </a:rPr>
              <a:t>Παραδείγματα ελληνικών μνημείων UNESCO: </a:t>
            </a:r>
            <a:r>
              <a:rPr lang="el-GR" sz="2200" dirty="0"/>
              <a:t>Ακρόπολη, Μυστράς, Μετέωρα, </a:t>
            </a:r>
            <a:r>
              <a:rPr lang="el-GR" sz="2200" dirty="0" smtClean="0"/>
              <a:t>Δήλος</a:t>
            </a:r>
            <a:endParaRPr lang="el-GR" sz="2200" dirty="0"/>
          </a:p>
          <a:p>
            <a:pPr marL="0" indent="0">
              <a:buNone/>
            </a:pPr>
            <a:endParaRPr lang="el-GR" sz="2200" dirty="0"/>
          </a:p>
        </p:txBody>
      </p:sp>
    </p:spTree>
    <p:extLst>
      <p:ext uri="{BB962C8B-B14F-4D97-AF65-F5344CB8AC3E}">
        <p14:creationId xmlns:p14="http://schemas.microsoft.com/office/powerpoint/2010/main" val="11637817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7104" y="549442"/>
            <a:ext cx="10058400" cy="1371600"/>
          </a:xfrm>
        </p:spPr>
        <p:txBody>
          <a:bodyPr>
            <a:normAutofit/>
          </a:bodyPr>
          <a:lstStyle/>
          <a:p>
            <a:pPr lvl="0">
              <a:lnSpc>
                <a:spcPct val="100000"/>
              </a:lnSpc>
              <a:spcBef>
                <a:spcPts val="900"/>
              </a:spcBef>
              <a:buClr>
                <a:prstClr val="black">
                  <a:lumMod val="85000"/>
                  <a:lumOff val="15000"/>
                </a:prstClr>
              </a:buClr>
            </a:pPr>
            <a:r>
              <a:rPr lang="el-GR" sz="2800" b="1" dirty="0">
                <a:solidFill>
                  <a:srgbClr val="C00000"/>
                </a:solidFill>
              </a:rPr>
              <a:t>Διεθνής Νομοθεσία &amp; Οργανισμοί για την Προστασία </a:t>
            </a:r>
            <a:r>
              <a:rPr lang="el-GR" sz="2800" b="1" dirty="0" smtClean="0">
                <a:solidFill>
                  <a:srgbClr val="C00000"/>
                </a:solidFill>
              </a:rPr>
              <a:t/>
            </a:r>
            <a:br>
              <a:rPr lang="el-GR" sz="2800" b="1" dirty="0" smtClean="0">
                <a:solidFill>
                  <a:srgbClr val="C00000"/>
                </a:solidFill>
              </a:rPr>
            </a:br>
            <a:r>
              <a:rPr lang="el-GR" sz="2800" b="1" dirty="0">
                <a:solidFill>
                  <a:srgbClr val="C00000"/>
                </a:solidFill>
              </a:rPr>
              <a:t> </a:t>
            </a:r>
            <a:r>
              <a:rPr lang="el-GR" sz="2800" b="1" dirty="0" smtClean="0">
                <a:solidFill>
                  <a:srgbClr val="C00000"/>
                </a:solidFill>
              </a:rPr>
              <a:t>                 της </a:t>
            </a:r>
            <a:r>
              <a:rPr lang="el-GR" sz="2800" b="1" dirty="0">
                <a:solidFill>
                  <a:srgbClr val="C00000"/>
                </a:solidFill>
              </a:rPr>
              <a:t>Πολιτιστικής &amp; Περιβαλλοντικής Κληρονομιάς</a:t>
            </a:r>
          </a:p>
        </p:txBody>
      </p:sp>
      <p:sp>
        <p:nvSpPr>
          <p:cNvPr id="3" name="Content Placeholder 2"/>
          <p:cNvSpPr>
            <a:spLocks noGrp="1"/>
          </p:cNvSpPr>
          <p:nvPr>
            <p:ph idx="1"/>
          </p:nvPr>
        </p:nvSpPr>
        <p:spPr>
          <a:xfrm>
            <a:off x="769512" y="1663467"/>
            <a:ext cx="11013584" cy="5010411"/>
          </a:xfrm>
        </p:spPr>
        <p:txBody>
          <a:bodyPr>
            <a:noAutofit/>
          </a:bodyPr>
          <a:lstStyle/>
          <a:p>
            <a:pPr marL="0" indent="0">
              <a:buNone/>
            </a:pPr>
            <a:endParaRPr lang="el-GR" sz="2200" dirty="0"/>
          </a:p>
          <a:p>
            <a:pPr marL="0" indent="0">
              <a:buNone/>
            </a:pPr>
            <a:r>
              <a:rPr lang="el-GR" sz="2200" b="1" dirty="0" smtClean="0"/>
              <a:t>2.  </a:t>
            </a:r>
            <a:r>
              <a:rPr lang="el-GR" sz="2200" b="1" dirty="0"/>
              <a:t>Σύμβαση του Faro (2005</a:t>
            </a:r>
            <a:r>
              <a:rPr lang="el-GR" sz="2200" b="1" dirty="0" smtClean="0"/>
              <a:t>) </a:t>
            </a:r>
            <a:r>
              <a:rPr lang="el-GR" sz="2200" b="1" dirty="0"/>
              <a:t>– Συμβούλιο της Ευρώπης  </a:t>
            </a:r>
          </a:p>
          <a:p>
            <a:pPr marL="274320" lvl="1" indent="0">
              <a:buNone/>
            </a:pPr>
            <a:r>
              <a:rPr lang="el-GR" sz="2200" dirty="0"/>
              <a:t>- Εστιάζει στο </a:t>
            </a:r>
            <a:r>
              <a:rPr lang="el-GR" sz="2200" dirty="0" smtClean="0"/>
              <a:t>*δικαίωμα </a:t>
            </a:r>
            <a:r>
              <a:rPr lang="el-GR" sz="2200" dirty="0"/>
              <a:t>κάθε </a:t>
            </a:r>
            <a:r>
              <a:rPr lang="el-GR" sz="2200" dirty="0" smtClean="0"/>
              <a:t>ανθρώπου* </a:t>
            </a:r>
            <a:r>
              <a:rPr lang="el-GR" sz="2200" dirty="0"/>
              <a:t>να επωφελείται και να συμβάλλει στην πολιτιστική κληρονομιά  </a:t>
            </a:r>
          </a:p>
          <a:p>
            <a:pPr lvl="1">
              <a:buFontTx/>
              <a:buChar char="-"/>
            </a:pPr>
            <a:r>
              <a:rPr lang="el-GR" sz="2200" dirty="0" smtClean="0"/>
              <a:t>Προωθεί </a:t>
            </a:r>
            <a:r>
              <a:rPr lang="el-GR" sz="2200" dirty="0"/>
              <a:t>τη </a:t>
            </a:r>
            <a:r>
              <a:rPr lang="el-GR" sz="2200" dirty="0" smtClean="0"/>
              <a:t>*συμμετοχική </a:t>
            </a:r>
            <a:r>
              <a:rPr lang="el-GR" sz="2200" dirty="0"/>
              <a:t>διαχείριση</a:t>
            </a:r>
            <a:r>
              <a:rPr lang="el-GR" sz="2200" dirty="0" smtClean="0"/>
              <a:t>* </a:t>
            </a:r>
            <a:r>
              <a:rPr lang="el-GR" sz="2200" dirty="0"/>
              <a:t>της </a:t>
            </a:r>
            <a:r>
              <a:rPr lang="el-GR" sz="2200" dirty="0" smtClean="0"/>
              <a:t>κληρονομιάς</a:t>
            </a:r>
          </a:p>
          <a:p>
            <a:pPr lvl="1">
              <a:buFontTx/>
              <a:buChar char="-"/>
            </a:pPr>
            <a:endParaRPr lang="el-GR" sz="2200" dirty="0"/>
          </a:p>
          <a:p>
            <a:pPr marL="0" indent="0">
              <a:buNone/>
            </a:pPr>
            <a:r>
              <a:rPr lang="el-GR" sz="2200" b="1" dirty="0" smtClean="0"/>
              <a:t>3. </a:t>
            </a:r>
            <a:r>
              <a:rPr lang="el-GR" sz="2200" b="1" dirty="0"/>
              <a:t>Σύμβαση της Βαρκελώνης (1976) – Προστασία της </a:t>
            </a:r>
            <a:r>
              <a:rPr lang="el-GR" sz="2200" b="1" dirty="0" smtClean="0"/>
              <a:t>Μεσογείου  </a:t>
            </a:r>
            <a:endParaRPr lang="el-GR" sz="2200" b="1" dirty="0"/>
          </a:p>
          <a:p>
            <a:pPr marL="274320" lvl="1" indent="0">
              <a:buNone/>
            </a:pPr>
            <a:r>
              <a:rPr lang="el-GR" sz="2200" dirty="0"/>
              <a:t>- Περιβαλλοντική προστασία της Μεσογείου από ρύπανση και τουριστική υπερεκμετάλλευση  </a:t>
            </a:r>
          </a:p>
          <a:p>
            <a:pPr marL="274320" lvl="1" indent="0">
              <a:buNone/>
            </a:pPr>
            <a:r>
              <a:rPr lang="el-GR" sz="2200" dirty="0"/>
              <a:t>- Περιλαμβάνει **Το Πρωτόκολλο για Ειδικά Προστατευόμενες Περιοχές (SPAs)**  </a:t>
            </a:r>
          </a:p>
          <a:p>
            <a:pPr marL="274320" lvl="1" indent="0">
              <a:buNone/>
            </a:pPr>
            <a:r>
              <a:rPr lang="el-GR" sz="2200" dirty="0"/>
              <a:t>- Υποχρέωση των κρατών να ρυθμίζουν δραστηριότητες (τουριστικές/οικονομικές) σε οικολογικά ευαίσθητες περιοχές</a:t>
            </a:r>
          </a:p>
          <a:p>
            <a:pPr lvl="1">
              <a:buFontTx/>
              <a:buChar char="-"/>
            </a:pPr>
            <a:endParaRPr lang="el-GR" sz="2200" dirty="0"/>
          </a:p>
        </p:txBody>
      </p:sp>
    </p:spTree>
    <p:extLst>
      <p:ext uri="{BB962C8B-B14F-4D97-AF65-F5344CB8AC3E}">
        <p14:creationId xmlns:p14="http://schemas.microsoft.com/office/powerpoint/2010/main" val="24558161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615" y="497928"/>
            <a:ext cx="10058400" cy="1371600"/>
          </a:xfrm>
        </p:spPr>
        <p:txBody>
          <a:bodyPr>
            <a:normAutofit/>
          </a:bodyPr>
          <a:lstStyle/>
          <a:p>
            <a:pPr lvl="0">
              <a:lnSpc>
                <a:spcPct val="100000"/>
              </a:lnSpc>
              <a:spcBef>
                <a:spcPts val="900"/>
              </a:spcBef>
              <a:buClr>
                <a:prstClr val="black">
                  <a:lumMod val="85000"/>
                  <a:lumOff val="15000"/>
                </a:prstClr>
              </a:buClr>
            </a:pPr>
            <a:r>
              <a:rPr lang="el-GR" sz="2800" b="1" dirty="0" smtClean="0">
                <a:solidFill>
                  <a:srgbClr val="002060"/>
                </a:solidFill>
              </a:rPr>
              <a:t>Διεθνή</a:t>
            </a:r>
            <a:r>
              <a:rPr lang="el-GR" sz="2800" b="1" dirty="0" smtClean="0">
                <a:solidFill>
                  <a:srgbClr val="C00000"/>
                </a:solidFill>
              </a:rPr>
              <a:t> Πλαίσια &amp; Συμβάσεις για </a:t>
            </a:r>
            <a:r>
              <a:rPr lang="el-GR" sz="2800" b="1" dirty="0">
                <a:solidFill>
                  <a:srgbClr val="C00000"/>
                </a:solidFill>
              </a:rPr>
              <a:t>την Προστασία </a:t>
            </a:r>
            <a:r>
              <a:rPr lang="el-GR" sz="2800" b="1" dirty="0" smtClean="0">
                <a:solidFill>
                  <a:srgbClr val="C00000"/>
                </a:solidFill>
              </a:rPr>
              <a:t/>
            </a:r>
            <a:br>
              <a:rPr lang="el-GR" sz="2800" b="1" dirty="0" smtClean="0">
                <a:solidFill>
                  <a:srgbClr val="C00000"/>
                </a:solidFill>
              </a:rPr>
            </a:br>
            <a:r>
              <a:rPr lang="el-GR" sz="2800" b="1" dirty="0">
                <a:solidFill>
                  <a:srgbClr val="C00000"/>
                </a:solidFill>
              </a:rPr>
              <a:t> </a:t>
            </a:r>
            <a:r>
              <a:rPr lang="el-GR" sz="2800" b="1" dirty="0" smtClean="0">
                <a:solidFill>
                  <a:srgbClr val="C00000"/>
                </a:solidFill>
              </a:rPr>
              <a:t>                     της </a:t>
            </a:r>
            <a:r>
              <a:rPr lang="el-GR" sz="2800" b="1" dirty="0">
                <a:solidFill>
                  <a:srgbClr val="C00000"/>
                </a:solidFill>
              </a:rPr>
              <a:t>Πολιτιστικής &amp; Περιβαλλοντικής Κληρονομιάς</a:t>
            </a:r>
          </a:p>
        </p:txBody>
      </p:sp>
      <p:sp>
        <p:nvSpPr>
          <p:cNvPr id="3" name="Content Placeholder 2"/>
          <p:cNvSpPr>
            <a:spLocks noGrp="1"/>
          </p:cNvSpPr>
          <p:nvPr>
            <p:ph idx="1"/>
          </p:nvPr>
        </p:nvSpPr>
        <p:spPr>
          <a:xfrm>
            <a:off x="824248" y="1794346"/>
            <a:ext cx="11367752" cy="4420076"/>
          </a:xfrm>
        </p:spPr>
        <p:txBody>
          <a:bodyPr numCol="1">
            <a:noAutofit/>
          </a:bodyPr>
          <a:lstStyle/>
          <a:p>
            <a:pPr marL="0" indent="0">
              <a:buNone/>
            </a:pPr>
            <a:r>
              <a:rPr lang="el-GR" sz="2200" b="1" dirty="0"/>
              <a:t>4</a:t>
            </a:r>
            <a:r>
              <a:rPr lang="el-GR" sz="2200" b="1" dirty="0" smtClean="0"/>
              <a:t>.  Σύμβαση </a:t>
            </a:r>
            <a:r>
              <a:rPr lang="el-GR" sz="2200" b="1" dirty="0"/>
              <a:t>Ramsar (1971</a:t>
            </a:r>
            <a:r>
              <a:rPr lang="el-GR" sz="2200" b="1" dirty="0" smtClean="0"/>
              <a:t>) </a:t>
            </a:r>
            <a:r>
              <a:rPr lang="el-GR" sz="2200" b="1" dirty="0"/>
              <a:t>– Για τους Υγροτόπους Διεθνούς Σημασίας  </a:t>
            </a:r>
          </a:p>
          <a:p>
            <a:pPr marL="274320" lvl="1" indent="0">
              <a:buNone/>
            </a:pPr>
            <a:r>
              <a:rPr lang="el-GR" sz="2200" dirty="0"/>
              <a:t>- Προστασία **οικολογικά ευαίσθητων περιοχών**, ιδιαίτερα υγροτόπων  </a:t>
            </a:r>
          </a:p>
          <a:p>
            <a:pPr marL="274320" lvl="1" indent="0">
              <a:buNone/>
            </a:pPr>
            <a:r>
              <a:rPr lang="el-GR" sz="2200" dirty="0"/>
              <a:t>- Στην Ελλάδα: Λίμνη Κερκίνη, Δέλτα Αξιού, Πρεσπών κ.ά</a:t>
            </a:r>
            <a:r>
              <a:rPr lang="el-GR" sz="2200" dirty="0" smtClean="0"/>
              <a:t>.</a:t>
            </a:r>
            <a:endParaRPr lang="el-GR" sz="2200" dirty="0"/>
          </a:p>
          <a:p>
            <a:pPr marL="0" indent="0">
              <a:buNone/>
            </a:pPr>
            <a:r>
              <a:rPr lang="el-GR" sz="2200" b="1" dirty="0"/>
              <a:t>5</a:t>
            </a:r>
            <a:r>
              <a:rPr lang="el-GR" sz="2200" b="1" dirty="0" smtClean="0"/>
              <a:t>.  </a:t>
            </a:r>
            <a:r>
              <a:rPr lang="el-GR" sz="2200" b="1" dirty="0"/>
              <a:t>Δίκτυο NATURA 2000 (ΕΕ</a:t>
            </a:r>
            <a:r>
              <a:rPr lang="el-GR" sz="2200" b="1" dirty="0" smtClean="0"/>
              <a:t>)</a:t>
            </a:r>
            <a:endParaRPr lang="el-GR" sz="2200" b="1" dirty="0"/>
          </a:p>
          <a:p>
            <a:pPr marL="274320" lvl="1" indent="0">
              <a:buNone/>
            </a:pPr>
            <a:r>
              <a:rPr lang="el-GR" sz="2200" dirty="0"/>
              <a:t>- Το μεγαλύτερο δίκτυο προστατευόμενων περιοχών στην Ευρώπη  </a:t>
            </a:r>
          </a:p>
          <a:p>
            <a:pPr marL="274320" lvl="1" indent="0">
              <a:buNone/>
            </a:pPr>
            <a:r>
              <a:rPr lang="el-GR" sz="2200" dirty="0"/>
              <a:t>- Νομικό πλαίσιο: **Οδηγία για τα πτηνά (1979)** &amp; **Οδηγία για τους οικοτόπους (1992)**  </a:t>
            </a:r>
          </a:p>
          <a:p>
            <a:pPr lvl="1">
              <a:buFontTx/>
              <a:buChar char="-"/>
            </a:pPr>
            <a:r>
              <a:rPr lang="el-GR" sz="2200" dirty="0" smtClean="0"/>
              <a:t>Στόχος</a:t>
            </a:r>
            <a:r>
              <a:rPr lang="el-GR" sz="2200" dirty="0"/>
              <a:t>: Διατήρηση φυσικών οικοτόπων και ειδών σε ευνοϊκή </a:t>
            </a:r>
            <a:r>
              <a:rPr lang="el-GR" sz="2200" dirty="0" smtClean="0"/>
              <a:t>κατάσταση</a:t>
            </a:r>
          </a:p>
          <a:p>
            <a:pPr marL="0" indent="0">
              <a:buNone/>
            </a:pPr>
            <a:r>
              <a:rPr lang="el-GR" sz="2200" b="1" dirty="0" smtClean="0"/>
              <a:t>6.  Ατζέντα </a:t>
            </a:r>
            <a:r>
              <a:rPr lang="el-GR" sz="2200" b="1" dirty="0"/>
              <a:t>21 για τον Τουρισμό (WTO, 1996)</a:t>
            </a:r>
          </a:p>
          <a:p>
            <a:pPr marL="274320" lvl="1" indent="0">
              <a:buNone/>
            </a:pPr>
            <a:r>
              <a:rPr lang="el-GR" sz="2200" dirty="0"/>
              <a:t>- Σύνδεση βιώσιμης ανάπτυξης και τουρισμού  </a:t>
            </a:r>
          </a:p>
          <a:p>
            <a:pPr marL="274320" lvl="1" indent="0">
              <a:buNone/>
            </a:pPr>
            <a:r>
              <a:rPr lang="el-GR" sz="2200" dirty="0"/>
              <a:t>- Εισαγωγή της έννοιας **"carrying capacity"** – όριο φέρουσας ικανότητας περιοχών  </a:t>
            </a:r>
          </a:p>
          <a:p>
            <a:pPr marL="274320" lvl="1" indent="0">
              <a:buNone/>
            </a:pPr>
            <a:r>
              <a:rPr lang="el-GR" sz="2200" dirty="0"/>
              <a:t>- Συμμετοχή τοπικών κοινωνιών στη λήψη αποφάσεων</a:t>
            </a:r>
          </a:p>
          <a:p>
            <a:pPr lvl="1">
              <a:buFontTx/>
              <a:buChar char="-"/>
            </a:pPr>
            <a:endParaRPr lang="el-GR" dirty="0"/>
          </a:p>
          <a:p>
            <a:pPr marL="0" indent="0">
              <a:buNone/>
            </a:pPr>
            <a:endParaRPr lang="en-US" sz="2000" dirty="0"/>
          </a:p>
        </p:txBody>
      </p:sp>
    </p:spTree>
    <p:extLst>
      <p:ext uri="{BB962C8B-B14F-4D97-AF65-F5344CB8AC3E}">
        <p14:creationId xmlns:p14="http://schemas.microsoft.com/office/powerpoint/2010/main" val="318241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0615" y="497928"/>
            <a:ext cx="10058400" cy="1371600"/>
          </a:xfrm>
        </p:spPr>
        <p:txBody>
          <a:bodyPr>
            <a:normAutofit/>
          </a:bodyPr>
          <a:lstStyle/>
          <a:p>
            <a:pPr lvl="0">
              <a:lnSpc>
                <a:spcPct val="100000"/>
              </a:lnSpc>
              <a:spcBef>
                <a:spcPts val="900"/>
              </a:spcBef>
              <a:buClr>
                <a:prstClr val="black">
                  <a:lumMod val="85000"/>
                  <a:lumOff val="15000"/>
                </a:prstClr>
              </a:buClr>
            </a:pPr>
            <a:r>
              <a:rPr lang="el-GR" sz="2800" b="1" dirty="0">
                <a:solidFill>
                  <a:srgbClr val="002060"/>
                </a:solidFill>
              </a:rPr>
              <a:t>Διεθνή</a:t>
            </a:r>
            <a:r>
              <a:rPr lang="el-GR" sz="2800" b="1" dirty="0">
                <a:solidFill>
                  <a:srgbClr val="C00000"/>
                </a:solidFill>
              </a:rPr>
              <a:t> Πλαίσια &amp; Συμβάσεις για την Προστασία </a:t>
            </a:r>
            <a:br>
              <a:rPr lang="el-GR" sz="2800" b="1" dirty="0">
                <a:solidFill>
                  <a:srgbClr val="C00000"/>
                </a:solidFill>
              </a:rPr>
            </a:br>
            <a:r>
              <a:rPr lang="el-GR" sz="2800" b="1" dirty="0">
                <a:solidFill>
                  <a:srgbClr val="C00000"/>
                </a:solidFill>
              </a:rPr>
              <a:t>                      της Πολιτιστικής &amp; Περιβαλλοντικής Κληρονομιάς</a:t>
            </a:r>
          </a:p>
        </p:txBody>
      </p:sp>
      <p:sp>
        <p:nvSpPr>
          <p:cNvPr id="3" name="Content Placeholder 2"/>
          <p:cNvSpPr>
            <a:spLocks noGrp="1"/>
          </p:cNvSpPr>
          <p:nvPr>
            <p:ph idx="1"/>
          </p:nvPr>
        </p:nvSpPr>
        <p:spPr>
          <a:xfrm>
            <a:off x="824248" y="1869528"/>
            <a:ext cx="11367752" cy="4420076"/>
          </a:xfrm>
        </p:spPr>
        <p:txBody>
          <a:bodyPr numCol="1">
            <a:noAutofit/>
          </a:bodyPr>
          <a:lstStyle/>
          <a:p>
            <a:pPr marL="0" indent="0">
              <a:buNone/>
            </a:pPr>
            <a:r>
              <a:rPr lang="el-GR" sz="2200" b="1" dirty="0" smtClean="0"/>
              <a:t>7.  </a:t>
            </a:r>
            <a:r>
              <a:rPr lang="el-GR" sz="2200" b="1" dirty="0"/>
              <a:t>ICOMOS &amp; IUCN – Διεθνείς </a:t>
            </a:r>
            <a:r>
              <a:rPr lang="el-GR" sz="2200" b="1" dirty="0" smtClean="0"/>
              <a:t>ΜΚΟ</a:t>
            </a:r>
            <a:endParaRPr lang="el-GR" sz="2200" b="1" dirty="0"/>
          </a:p>
          <a:p>
            <a:pPr marL="274320" lvl="1" indent="0">
              <a:buNone/>
            </a:pPr>
            <a:r>
              <a:rPr lang="el-GR" sz="2200" dirty="0" smtClean="0"/>
              <a:t> - ICOMOS: </a:t>
            </a:r>
            <a:r>
              <a:rPr lang="el-GR" sz="2200" dirty="0"/>
              <a:t>Διεθνές Συμβούλιο Μνημείων και Τοποθεσιών – συνεργάζεται με UNESCO  </a:t>
            </a:r>
          </a:p>
          <a:p>
            <a:pPr marL="274320" lvl="1" indent="0">
              <a:buNone/>
            </a:pPr>
            <a:r>
              <a:rPr lang="el-GR" sz="2200" dirty="0" smtClean="0"/>
              <a:t> - IUCN: </a:t>
            </a:r>
            <a:r>
              <a:rPr lang="el-GR" sz="2200" dirty="0"/>
              <a:t>Διεθνής Ένωση για τη Διατήρηση της Φύσης – υπεύθυνη για φυσικές </a:t>
            </a:r>
            <a:r>
              <a:rPr lang="el-GR" sz="2200" dirty="0" smtClean="0"/>
              <a:t>περιοχές</a:t>
            </a:r>
            <a:endParaRPr lang="el-GR" sz="2200" b="1" dirty="0" smtClean="0"/>
          </a:p>
          <a:p>
            <a:pPr marL="0" indent="0">
              <a:buNone/>
            </a:pPr>
            <a:r>
              <a:rPr lang="el-GR" sz="2200" b="1" dirty="0" smtClean="0"/>
              <a:t>8.  Στόχοι Βιώσιμης Ανάπτυξης (SDGs – ΟΗΕ, 2015)</a:t>
            </a:r>
          </a:p>
          <a:p>
            <a:pPr marL="0" indent="0">
              <a:buNone/>
            </a:pPr>
            <a:r>
              <a:rPr lang="el-GR" sz="2200" u="sng" dirty="0" smtClean="0"/>
              <a:t>Σχετικοί </a:t>
            </a:r>
            <a:r>
              <a:rPr lang="el-GR" sz="2200" u="sng" dirty="0"/>
              <a:t>στόχοι:  </a:t>
            </a:r>
          </a:p>
          <a:p>
            <a:pPr marL="0" indent="0">
              <a:buNone/>
            </a:pPr>
            <a:r>
              <a:rPr lang="el-GR" sz="2200" dirty="0"/>
              <a:t>  - Στόχος 11: Βιώσιμες πόλεις και κοινότητες  </a:t>
            </a:r>
          </a:p>
          <a:p>
            <a:pPr marL="0" indent="0">
              <a:buNone/>
            </a:pPr>
            <a:r>
              <a:rPr lang="el-GR" sz="2200" dirty="0"/>
              <a:t>  - Στόχος 12: Υπεύθυνη κατανάλωση &amp; παραγωγή  </a:t>
            </a:r>
          </a:p>
          <a:p>
            <a:pPr marL="0" indent="0">
              <a:buNone/>
            </a:pPr>
            <a:r>
              <a:rPr lang="el-GR" sz="2200" dirty="0"/>
              <a:t>  - Στόχος 13: Δράση για το κλίμα  </a:t>
            </a:r>
          </a:p>
          <a:p>
            <a:pPr marL="0" indent="0">
              <a:buNone/>
            </a:pPr>
            <a:r>
              <a:rPr lang="el-GR" sz="2200" dirty="0"/>
              <a:t>  - Στόχος 15: Προστασία της χερσαίας ζωής  </a:t>
            </a:r>
          </a:p>
          <a:p>
            <a:pPr marL="0" indent="0">
              <a:buNone/>
            </a:pPr>
            <a:r>
              <a:rPr lang="el-GR" sz="2200" b="1" dirty="0" smtClean="0"/>
              <a:t>**</a:t>
            </a:r>
            <a:r>
              <a:rPr lang="el-GR" sz="2200" dirty="0" smtClean="0"/>
              <a:t> </a:t>
            </a:r>
            <a:r>
              <a:rPr lang="el-GR" sz="2200" dirty="0"/>
              <a:t>Ενθαρρύνουν την τουριστική πολιτική που προστατεύει τη φυσική και πολιτιστική κληρονομιά</a:t>
            </a:r>
          </a:p>
          <a:p>
            <a:pPr marL="274320" lvl="1" indent="0">
              <a:buNone/>
            </a:pPr>
            <a:endParaRPr lang="el-GR" sz="2200" dirty="0"/>
          </a:p>
          <a:p>
            <a:endParaRPr lang="el-GR" sz="2000" dirty="0"/>
          </a:p>
          <a:p>
            <a:pPr marL="0" indent="0">
              <a:buNone/>
            </a:pPr>
            <a:endParaRPr lang="en-US" sz="2000" dirty="0"/>
          </a:p>
        </p:txBody>
      </p:sp>
    </p:spTree>
    <p:extLst>
      <p:ext uri="{BB962C8B-B14F-4D97-AF65-F5344CB8AC3E}">
        <p14:creationId xmlns:p14="http://schemas.microsoft.com/office/powerpoint/2010/main" val="15387711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8468" y="1106233"/>
            <a:ext cx="10058400" cy="1371600"/>
          </a:xfrm>
        </p:spPr>
        <p:txBody>
          <a:bodyPr>
            <a:noAutofit/>
          </a:bodyPr>
          <a:lstStyle/>
          <a:p>
            <a:r>
              <a:rPr lang="el-GR" sz="3600" b="1" dirty="0">
                <a:solidFill>
                  <a:srgbClr val="002060"/>
                </a:solidFill>
              </a:rPr>
              <a:t>Διεθνή</a:t>
            </a:r>
            <a:r>
              <a:rPr lang="el-GR" sz="3600" b="1" dirty="0">
                <a:solidFill>
                  <a:srgbClr val="C00000"/>
                </a:solidFill>
              </a:rPr>
              <a:t> Πλαίσια &amp; Συμβάσεις </a:t>
            </a:r>
            <a:r>
              <a:rPr lang="el-GR" sz="3600" b="1" dirty="0" smtClean="0">
                <a:solidFill>
                  <a:srgbClr val="C00000"/>
                </a:solidFill>
              </a:rPr>
              <a:t/>
            </a:r>
            <a:br>
              <a:rPr lang="el-GR" sz="3600" b="1" dirty="0" smtClean="0">
                <a:solidFill>
                  <a:srgbClr val="C00000"/>
                </a:solidFill>
              </a:rPr>
            </a:br>
            <a:r>
              <a:rPr lang="el-GR" sz="3600" b="1" dirty="0" smtClean="0">
                <a:solidFill>
                  <a:srgbClr val="C00000"/>
                </a:solidFill>
              </a:rPr>
              <a:t>για </a:t>
            </a:r>
            <a:r>
              <a:rPr lang="el-GR" sz="3600" b="1" dirty="0">
                <a:solidFill>
                  <a:srgbClr val="C00000"/>
                </a:solidFill>
              </a:rPr>
              <a:t>την Προστασία </a:t>
            </a:r>
            <a:br>
              <a:rPr lang="el-GR" sz="3600" b="1" dirty="0">
                <a:solidFill>
                  <a:srgbClr val="C00000"/>
                </a:solidFill>
              </a:rPr>
            </a:br>
            <a:r>
              <a:rPr lang="el-GR" sz="3600" b="1" dirty="0" smtClean="0">
                <a:solidFill>
                  <a:srgbClr val="C00000"/>
                </a:solidFill>
              </a:rPr>
              <a:t>της </a:t>
            </a:r>
            <a:r>
              <a:rPr lang="el-GR" sz="3600" b="1" dirty="0">
                <a:solidFill>
                  <a:srgbClr val="C00000"/>
                </a:solidFill>
              </a:rPr>
              <a:t>Πολιτιστικής &amp; Περιβαλλοντικής Κληρονομιάς</a:t>
            </a:r>
            <a:endParaRPr lang="en-US" sz="3600" dirty="0"/>
          </a:p>
        </p:txBody>
      </p:sp>
      <p:sp>
        <p:nvSpPr>
          <p:cNvPr id="3" name="Content Placeholder 2"/>
          <p:cNvSpPr>
            <a:spLocks noGrp="1"/>
          </p:cNvSpPr>
          <p:nvPr>
            <p:ph idx="1"/>
          </p:nvPr>
        </p:nvSpPr>
        <p:spPr>
          <a:xfrm>
            <a:off x="1066800" y="3376840"/>
            <a:ext cx="10058400" cy="3931920"/>
          </a:xfrm>
        </p:spPr>
        <p:txBody>
          <a:bodyPr/>
          <a:lstStyle/>
          <a:p>
            <a:pPr algn="ctr">
              <a:buFont typeface="Wingdings" panose="05000000000000000000" pitchFamily="2" charset="2"/>
              <a:buChar char="ü"/>
            </a:pPr>
            <a:r>
              <a:rPr lang="el-GR" sz="3200" dirty="0" smtClean="0"/>
              <a:t> Η </a:t>
            </a:r>
            <a:r>
              <a:rPr lang="el-GR" sz="3200" dirty="0"/>
              <a:t>ένταξη μνημείων και περιοχών σε διεθνή πλαίσια **ενισχύει τη φήμη τους** και τις υποχρεώσεις για σωστή διαχείριση τους.</a:t>
            </a:r>
          </a:p>
          <a:p>
            <a:endParaRPr lang="en-US" dirty="0"/>
          </a:p>
        </p:txBody>
      </p:sp>
    </p:spTree>
    <p:extLst>
      <p:ext uri="{BB962C8B-B14F-4D97-AF65-F5344CB8AC3E}">
        <p14:creationId xmlns:p14="http://schemas.microsoft.com/office/powerpoint/2010/main" val="4609618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7055" y="506014"/>
            <a:ext cx="10058400" cy="1371600"/>
          </a:xfrm>
        </p:spPr>
        <p:txBody>
          <a:bodyPr>
            <a:normAutofit/>
          </a:bodyPr>
          <a:lstStyle/>
          <a:p>
            <a:r>
              <a:rPr lang="el-GR" sz="2800" b="1" dirty="0">
                <a:solidFill>
                  <a:srgbClr val="002060"/>
                </a:solidFill>
              </a:rPr>
              <a:t>Ελληνικό</a:t>
            </a:r>
            <a:r>
              <a:rPr lang="el-GR" sz="2800" b="1" dirty="0">
                <a:solidFill>
                  <a:srgbClr val="C00000"/>
                </a:solidFill>
              </a:rPr>
              <a:t> Νομοθετικό Πλαίσιο για την Προστασία </a:t>
            </a:r>
            <a:r>
              <a:rPr lang="el-GR" sz="2800" b="1" dirty="0" smtClean="0">
                <a:solidFill>
                  <a:srgbClr val="C00000"/>
                </a:solidFill>
              </a:rPr>
              <a:t/>
            </a:r>
            <a:br>
              <a:rPr lang="el-GR" sz="2800" b="1" dirty="0" smtClean="0">
                <a:solidFill>
                  <a:srgbClr val="C00000"/>
                </a:solidFill>
              </a:rPr>
            </a:br>
            <a:r>
              <a:rPr lang="el-GR" sz="2800" b="1" dirty="0">
                <a:solidFill>
                  <a:srgbClr val="C00000"/>
                </a:solidFill>
              </a:rPr>
              <a:t> </a:t>
            </a:r>
            <a:r>
              <a:rPr lang="el-GR" sz="2800" b="1" dirty="0" smtClean="0">
                <a:solidFill>
                  <a:srgbClr val="C00000"/>
                </a:solidFill>
              </a:rPr>
              <a:t>              της </a:t>
            </a:r>
            <a:r>
              <a:rPr lang="el-GR" sz="2800" b="1" dirty="0">
                <a:solidFill>
                  <a:srgbClr val="C00000"/>
                </a:solidFill>
              </a:rPr>
              <a:t>Πολιτιστικής &amp; Περιβαλλοντικής Κληρονομιάς</a:t>
            </a:r>
            <a:endParaRPr lang="en-US" sz="2800" b="1" dirty="0">
              <a:solidFill>
                <a:srgbClr val="C00000"/>
              </a:solidFill>
            </a:endParaRPr>
          </a:p>
        </p:txBody>
      </p:sp>
      <p:sp>
        <p:nvSpPr>
          <p:cNvPr id="3" name="Content Placeholder 2"/>
          <p:cNvSpPr>
            <a:spLocks noGrp="1"/>
          </p:cNvSpPr>
          <p:nvPr>
            <p:ph idx="1"/>
          </p:nvPr>
        </p:nvSpPr>
        <p:spPr>
          <a:xfrm>
            <a:off x="927281" y="1877614"/>
            <a:ext cx="10637948" cy="4618426"/>
          </a:xfrm>
        </p:spPr>
        <p:txBody>
          <a:bodyPr>
            <a:normAutofit fontScale="85000" lnSpcReduction="20000"/>
          </a:bodyPr>
          <a:lstStyle/>
          <a:p>
            <a:pPr marL="0" indent="0">
              <a:buNone/>
            </a:pPr>
            <a:r>
              <a:rPr lang="el-GR" sz="2400" b="1" dirty="0" smtClean="0"/>
              <a:t>1.  </a:t>
            </a:r>
            <a:r>
              <a:rPr lang="el-GR" sz="2400" b="1" dirty="0"/>
              <a:t>Σύνταγμα της Ελλάδας (Άρθρο 24</a:t>
            </a:r>
            <a:r>
              <a:rPr lang="el-GR" sz="2400" b="1" dirty="0" smtClean="0"/>
              <a:t>)</a:t>
            </a:r>
            <a:endParaRPr lang="el-GR" sz="2400" b="1" dirty="0"/>
          </a:p>
          <a:p>
            <a:pPr marL="274320" lvl="1" indent="0">
              <a:buNone/>
            </a:pPr>
            <a:r>
              <a:rPr lang="el-GR" sz="2400" dirty="0"/>
              <a:t>Το κράτος έχει την υποχρέωση:  </a:t>
            </a:r>
          </a:p>
          <a:p>
            <a:pPr marL="274320" lvl="1" indent="0">
              <a:buNone/>
            </a:pPr>
            <a:r>
              <a:rPr lang="el-GR" sz="2400" dirty="0"/>
              <a:t>- Να </a:t>
            </a:r>
            <a:r>
              <a:rPr lang="el-GR" sz="2400" dirty="0" smtClean="0"/>
              <a:t>*</a:t>
            </a:r>
            <a:r>
              <a:rPr lang="el-GR" sz="2400" dirty="0"/>
              <a:t>προστατεύει το φυσικό και πολιτιστικό περιβάλλον</a:t>
            </a:r>
            <a:r>
              <a:rPr lang="el-GR" sz="2400" dirty="0" smtClean="0"/>
              <a:t>*  </a:t>
            </a:r>
            <a:endParaRPr lang="el-GR" sz="2400" dirty="0"/>
          </a:p>
          <a:p>
            <a:pPr marL="274320" lvl="1" indent="0">
              <a:buNone/>
            </a:pPr>
            <a:r>
              <a:rPr lang="el-GR" sz="2400" dirty="0"/>
              <a:t>- Να λαμβάνει προληπτικά ή κατασταλτικά μέτρα  </a:t>
            </a:r>
          </a:p>
          <a:p>
            <a:pPr lvl="1">
              <a:buFontTx/>
              <a:buChar char="-"/>
            </a:pPr>
            <a:r>
              <a:rPr lang="el-GR" sz="2400" dirty="0" smtClean="0"/>
              <a:t>Η </a:t>
            </a:r>
            <a:r>
              <a:rPr lang="el-GR" sz="2400" dirty="0"/>
              <a:t>προστασία θεωρείται </a:t>
            </a:r>
            <a:r>
              <a:rPr lang="el-GR" sz="2400" dirty="0" smtClean="0"/>
              <a:t>*καθήκον </a:t>
            </a:r>
            <a:r>
              <a:rPr lang="el-GR" sz="2400" dirty="0"/>
              <a:t>του Κράτους και δικαίωμα των πολιτών</a:t>
            </a:r>
            <a:r>
              <a:rPr lang="el-GR" sz="2400" dirty="0" smtClean="0"/>
              <a:t>*</a:t>
            </a:r>
          </a:p>
          <a:p>
            <a:pPr marL="0" indent="0">
              <a:buNone/>
            </a:pPr>
            <a:r>
              <a:rPr lang="el-GR" sz="2400" dirty="0" smtClean="0">
                <a:solidFill>
                  <a:srgbClr val="002060"/>
                </a:solidFill>
              </a:rPr>
              <a:t>    </a:t>
            </a:r>
            <a:r>
              <a:rPr lang="el-GR" sz="2400" b="1" dirty="0" smtClean="0">
                <a:solidFill>
                  <a:srgbClr val="002060"/>
                </a:solidFill>
              </a:rPr>
              <a:t>**</a:t>
            </a:r>
            <a:r>
              <a:rPr lang="el-GR" sz="2400" dirty="0" smtClean="0">
                <a:solidFill>
                  <a:srgbClr val="002060"/>
                </a:solidFill>
              </a:rPr>
              <a:t> </a:t>
            </a:r>
            <a:r>
              <a:rPr lang="el-GR" sz="2400" dirty="0">
                <a:solidFill>
                  <a:srgbClr val="002060"/>
                </a:solidFill>
              </a:rPr>
              <a:t>Ο χωροταξικός και πολεοδομικός σχεδιασμός βασίζονται στην αρχή της </a:t>
            </a:r>
            <a:r>
              <a:rPr lang="el-GR" sz="2400" dirty="0" smtClean="0">
                <a:solidFill>
                  <a:srgbClr val="002060"/>
                </a:solidFill>
              </a:rPr>
              <a:t>*βιώσιμης ανάπτυξης*</a:t>
            </a:r>
            <a:endParaRPr lang="el-GR" sz="2400" dirty="0">
              <a:solidFill>
                <a:srgbClr val="002060"/>
              </a:solidFill>
            </a:endParaRPr>
          </a:p>
          <a:p>
            <a:pPr marL="0" indent="0">
              <a:buNone/>
            </a:pPr>
            <a:r>
              <a:rPr lang="el-GR" sz="2400" b="1" dirty="0" smtClean="0"/>
              <a:t>2</a:t>
            </a:r>
            <a:r>
              <a:rPr lang="el-GR" sz="2400" b="1" dirty="0"/>
              <a:t>. Νόμος 3028/2002 – Για την Προστασία των Αρχαιοτήτων και της Πολιτιστικής </a:t>
            </a:r>
            <a:r>
              <a:rPr lang="el-GR" sz="2400" b="1" dirty="0" smtClean="0"/>
              <a:t>Κληρονομιάς </a:t>
            </a:r>
            <a:endParaRPr lang="el-GR" sz="2400" b="1" dirty="0"/>
          </a:p>
          <a:p>
            <a:pPr marL="274320" lvl="1" indent="0">
              <a:buNone/>
            </a:pPr>
            <a:r>
              <a:rPr lang="el-GR" sz="2400" dirty="0"/>
              <a:t>- Καλύπτει </a:t>
            </a:r>
            <a:r>
              <a:rPr lang="el-GR" sz="2400" dirty="0" smtClean="0"/>
              <a:t>*όλα </a:t>
            </a:r>
            <a:r>
              <a:rPr lang="el-GR" sz="2400" dirty="0"/>
              <a:t>τα πολιτιστικά </a:t>
            </a:r>
            <a:r>
              <a:rPr lang="el-GR" sz="2400" dirty="0" smtClean="0"/>
              <a:t>αγαθά* </a:t>
            </a:r>
            <a:r>
              <a:rPr lang="el-GR" sz="2400" dirty="0"/>
              <a:t>(υλικά και άυλα)  </a:t>
            </a:r>
          </a:p>
          <a:p>
            <a:pPr lvl="1">
              <a:buFontTx/>
              <a:buChar char="-"/>
            </a:pPr>
            <a:r>
              <a:rPr lang="el-GR" sz="2400" dirty="0" smtClean="0"/>
              <a:t>Ορίζει </a:t>
            </a:r>
            <a:r>
              <a:rPr lang="el-GR" sz="2400" dirty="0"/>
              <a:t>τις διαδικασίες </a:t>
            </a:r>
            <a:r>
              <a:rPr lang="el-GR" sz="2400" dirty="0" smtClean="0"/>
              <a:t>*</a:t>
            </a:r>
            <a:r>
              <a:rPr lang="el-GR" sz="2400" dirty="0"/>
              <a:t>χαρακτηρισμού, ανάδειξης, συντήρησης</a:t>
            </a:r>
            <a:r>
              <a:rPr lang="el-GR" sz="2400" dirty="0" smtClean="0"/>
              <a:t>*</a:t>
            </a:r>
          </a:p>
          <a:p>
            <a:pPr lvl="1">
              <a:buFontTx/>
              <a:buChar char="-"/>
            </a:pPr>
            <a:r>
              <a:rPr lang="el-GR" sz="2400" dirty="0" smtClean="0"/>
              <a:t>Ρυθμίζει </a:t>
            </a:r>
            <a:r>
              <a:rPr lang="el-GR" sz="2400" dirty="0"/>
              <a:t>κάθε παρέμβαση σε αρχαιολογικούς χώρους, μνημεία &amp; πολιτιστικά αγαθά  </a:t>
            </a:r>
            <a:endParaRPr lang="el-GR" sz="2400" dirty="0" smtClean="0"/>
          </a:p>
          <a:p>
            <a:pPr lvl="1">
              <a:buFontTx/>
              <a:buChar char="-"/>
            </a:pPr>
            <a:r>
              <a:rPr lang="el-GR" sz="2400" dirty="0" smtClean="0"/>
              <a:t>Απαιτείται </a:t>
            </a:r>
            <a:r>
              <a:rPr lang="el-GR" sz="2400" dirty="0"/>
              <a:t>**άδεια από το Υπουργείο Πολιτισμού** για έργα ή εκδηλώσεις  </a:t>
            </a:r>
          </a:p>
          <a:p>
            <a:pPr marL="548640" lvl="2" indent="0">
              <a:buNone/>
            </a:pPr>
            <a:r>
              <a:rPr lang="el-GR" sz="2200" dirty="0"/>
              <a:t>- </a:t>
            </a:r>
            <a:r>
              <a:rPr lang="el-GR" sz="2200" dirty="0" smtClean="0"/>
              <a:t> Ρυθμίζει *τη </a:t>
            </a:r>
            <a:r>
              <a:rPr lang="el-GR" sz="2200" dirty="0"/>
              <a:t>χρήση και προβολή </a:t>
            </a:r>
            <a:r>
              <a:rPr lang="el-GR" sz="2200" dirty="0" smtClean="0"/>
              <a:t>μνημείων* </a:t>
            </a:r>
            <a:r>
              <a:rPr lang="el-GR" sz="2200" dirty="0"/>
              <a:t>σε σχέση με τον τουρισμό  </a:t>
            </a:r>
          </a:p>
          <a:p>
            <a:pPr lvl="2">
              <a:buFontTx/>
              <a:buChar char="-"/>
            </a:pPr>
            <a:r>
              <a:rPr lang="el-GR" sz="2200" dirty="0" smtClean="0"/>
              <a:t>Επιβάλλει *άδειες </a:t>
            </a:r>
            <a:r>
              <a:rPr lang="el-GR" sz="2200" dirty="0"/>
              <a:t>για ξεναγήσεις, εκδηλώσεις, κινηματογραφήσεις</a:t>
            </a:r>
            <a:r>
              <a:rPr lang="el-GR" sz="2200" dirty="0" smtClean="0"/>
              <a:t>*</a:t>
            </a:r>
          </a:p>
          <a:p>
            <a:pPr lvl="1">
              <a:buFontTx/>
              <a:buChar char="-"/>
            </a:pPr>
            <a:r>
              <a:rPr lang="el-GR" sz="2400" dirty="0"/>
              <a:t>Ισχύει σε συνδυασμό με τον νόμο για τη βιώσιμη τουριστική ανάπτυξη</a:t>
            </a:r>
          </a:p>
          <a:p>
            <a:pPr lvl="1">
              <a:buFontTx/>
              <a:buChar char="-"/>
            </a:pPr>
            <a:endParaRPr lang="el-GR" sz="2200" dirty="0" smtClean="0"/>
          </a:p>
          <a:p>
            <a:pPr lvl="1">
              <a:buFontTx/>
              <a:buChar char="-"/>
            </a:pPr>
            <a:endParaRPr lang="el-GR" sz="2200" dirty="0"/>
          </a:p>
          <a:p>
            <a:pPr marL="0" indent="0">
              <a:buNone/>
            </a:pPr>
            <a:endParaRPr lang="el-GR" dirty="0"/>
          </a:p>
        </p:txBody>
      </p:sp>
    </p:spTree>
    <p:extLst>
      <p:ext uri="{BB962C8B-B14F-4D97-AF65-F5344CB8AC3E}">
        <p14:creationId xmlns:p14="http://schemas.microsoft.com/office/powerpoint/2010/main" val="2414367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2587" y="242123"/>
            <a:ext cx="10058400" cy="1371600"/>
          </a:xfrm>
        </p:spPr>
        <p:txBody>
          <a:bodyPr>
            <a:normAutofit/>
          </a:bodyPr>
          <a:lstStyle/>
          <a:p>
            <a:pPr lvl="0">
              <a:lnSpc>
                <a:spcPct val="100000"/>
              </a:lnSpc>
              <a:spcBef>
                <a:spcPts val="900"/>
              </a:spcBef>
            </a:pPr>
            <a:r>
              <a:rPr lang="el-GR" sz="2800" b="1" dirty="0">
                <a:solidFill>
                  <a:prstClr val="black"/>
                </a:solidFill>
                <a:ea typeface="Times New Roman" panose="02020603050405020304" pitchFamily="18" charset="0"/>
              </a:rPr>
              <a:t>Σκοπός </a:t>
            </a:r>
            <a:r>
              <a:rPr lang="el-GR" sz="2800" b="1" dirty="0" smtClean="0">
                <a:solidFill>
                  <a:prstClr val="black"/>
                </a:solidFill>
                <a:ea typeface="Times New Roman" panose="02020603050405020304" pitchFamily="18" charset="0"/>
              </a:rPr>
              <a:t>– Μαθησιακά </a:t>
            </a:r>
            <a:r>
              <a:rPr lang="el-GR" sz="2800" b="1" dirty="0">
                <a:solidFill>
                  <a:prstClr val="black"/>
                </a:solidFill>
                <a:ea typeface="Times New Roman" panose="02020603050405020304" pitchFamily="18" charset="0"/>
              </a:rPr>
              <a:t>Αποτελέσματα</a:t>
            </a:r>
            <a:r>
              <a:rPr lang="el-GR" sz="2800" b="1" dirty="0" smtClean="0">
                <a:solidFill>
                  <a:prstClr val="black"/>
                </a:solidFill>
                <a:ea typeface="Times New Roman" panose="02020603050405020304" pitchFamily="18" charset="0"/>
              </a:rPr>
              <a:t>:</a:t>
            </a:r>
            <a:endParaRPr lang="en-US" sz="2800" dirty="0"/>
          </a:p>
        </p:txBody>
      </p:sp>
      <p:sp>
        <p:nvSpPr>
          <p:cNvPr id="3" name="Content Placeholder 2"/>
          <p:cNvSpPr>
            <a:spLocks noGrp="1"/>
          </p:cNvSpPr>
          <p:nvPr>
            <p:ph idx="1"/>
          </p:nvPr>
        </p:nvSpPr>
        <p:spPr>
          <a:xfrm>
            <a:off x="837126" y="1403798"/>
            <a:ext cx="10753861" cy="5030488"/>
          </a:xfrm>
        </p:spPr>
        <p:txBody>
          <a:bodyPr>
            <a:normAutofit/>
          </a:bodyPr>
          <a:lstStyle/>
          <a:p>
            <a:pPr marL="0" indent="0">
              <a:lnSpc>
                <a:spcPct val="120000"/>
              </a:lnSpc>
              <a:buNone/>
            </a:pPr>
            <a:r>
              <a:rPr lang="el-GR" sz="2000" b="1" dirty="0" smtClean="0"/>
              <a:t>Σκοπός </a:t>
            </a:r>
            <a:r>
              <a:rPr lang="el-GR" sz="2000" b="1" dirty="0"/>
              <a:t>της μαθησιακής ενότητας </a:t>
            </a:r>
            <a:r>
              <a:rPr lang="el-GR" sz="2000" dirty="0"/>
              <a:t>είναι να κατανοήσουν οι εκπαιδευόμενοι/ες τις βασικές έννοιες της ποιοτικής εξυπηρέτησης πελατών, καθώς και τις τεχνικές προώθησης των πωλήσεων. Εκπαιδεύονται στις αρχές της προσωπικής πώλησης, στα στάδια και στη διαχείριση αντιρρήσεων, στις ενέργειες μετά την πώληση και, γενικότερα, στις τεχνικές προώθησης πωλήσεων. Αποκτούν τις απαραίτητες γνώσεις σχετικά με τη σημασία της ποιότητας στην αγοραστική εμπειρία των καταναλωτών και στην ανάδειξή της ως ένα ισχυρό ανταγωνιστικό πλεονέκτημα στις τουριστικές επιχειρήσεις, στο ανθρώπινο δυναμικό των οποίων θα ενταχθούν με την πρόσληψή τους. </a:t>
            </a:r>
          </a:p>
          <a:p>
            <a:pPr marL="0" indent="0">
              <a:lnSpc>
                <a:spcPct val="120000"/>
              </a:lnSpc>
              <a:buNone/>
            </a:pPr>
            <a:r>
              <a:rPr lang="el-GR" sz="2000" b="1" dirty="0" smtClean="0"/>
              <a:t>Όταν </a:t>
            </a:r>
            <a:r>
              <a:rPr lang="el-GR" sz="2000" b="1" dirty="0"/>
              <a:t>ολοκληρώσουν τη μαθησιακή ενότητα, οι εκπαιδευόμενοι/ες θα είναι ικανοί/ές να: </a:t>
            </a:r>
            <a:r>
              <a:rPr lang="el-GR" sz="2000" dirty="0"/>
              <a:t>o αναγνωρίζουν τη σημασία της ποιότητας στην εξυπηρέτηση πελατών, o δίνουν παραδείγματα ποιοτικής εξυπηρέτησης πελατών, o εξηγούν τα βασικά σημεία στη διαδικασία των πωλήσεων, o κατανοούν τον ρόλο τους ως πωλητές/τριες παροχής υπηρεσιών, o επιλέγουν τις κατάλληλες τεχνικές πωλήσεων, o εφαρμόζουν επιτυχημένες τεχνικές προσωπικών πωλήσεων, o διαχειρίζονται διάφορους τύπους πελατών/ισσών, και o αντιμετωπίζουν αποτελεσματικά αντιρρήσεις και παράπονα.</a:t>
            </a:r>
            <a:endParaRPr lang="en-US" sz="2000" dirty="0">
              <a:ea typeface="Times New Roman" panose="02020603050405020304" pitchFamily="18" charset="0"/>
            </a:endParaRPr>
          </a:p>
        </p:txBody>
      </p:sp>
    </p:spTree>
    <p:extLst>
      <p:ext uri="{BB962C8B-B14F-4D97-AF65-F5344CB8AC3E}">
        <p14:creationId xmlns:p14="http://schemas.microsoft.com/office/powerpoint/2010/main" val="2878492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4226" y="482958"/>
            <a:ext cx="10058400" cy="1371600"/>
          </a:xfrm>
        </p:spPr>
        <p:txBody>
          <a:bodyPr>
            <a:normAutofit/>
          </a:bodyPr>
          <a:lstStyle/>
          <a:p>
            <a:r>
              <a:rPr lang="el-GR" sz="2800" b="1" dirty="0">
                <a:solidFill>
                  <a:srgbClr val="002060"/>
                </a:solidFill>
              </a:rPr>
              <a:t>Ελληνικό</a:t>
            </a:r>
            <a:r>
              <a:rPr lang="el-GR" sz="2800" b="1" dirty="0">
                <a:solidFill>
                  <a:srgbClr val="C00000"/>
                </a:solidFill>
              </a:rPr>
              <a:t> Νομοθετικό Πλαίσιο για την Προστασία </a:t>
            </a:r>
            <a:br>
              <a:rPr lang="el-GR" sz="2800" b="1" dirty="0">
                <a:solidFill>
                  <a:srgbClr val="C00000"/>
                </a:solidFill>
              </a:rPr>
            </a:br>
            <a:r>
              <a:rPr lang="el-GR" sz="2800" b="1" dirty="0">
                <a:solidFill>
                  <a:srgbClr val="C00000"/>
                </a:solidFill>
              </a:rPr>
              <a:t>               της Πολιτιστικής &amp; Περιβαλλοντικής Κληρονομιάς</a:t>
            </a:r>
            <a:endParaRPr lang="en-US" sz="2800" b="1" dirty="0">
              <a:solidFill>
                <a:srgbClr val="C00000"/>
              </a:solidFill>
            </a:endParaRPr>
          </a:p>
        </p:txBody>
      </p:sp>
      <p:sp>
        <p:nvSpPr>
          <p:cNvPr id="3" name="Content Placeholder 2"/>
          <p:cNvSpPr>
            <a:spLocks noGrp="1"/>
          </p:cNvSpPr>
          <p:nvPr>
            <p:ph idx="1"/>
          </p:nvPr>
        </p:nvSpPr>
        <p:spPr>
          <a:xfrm>
            <a:off x="817809" y="1764406"/>
            <a:ext cx="10891233" cy="4507605"/>
          </a:xfrm>
        </p:spPr>
        <p:txBody>
          <a:bodyPr numCol="1">
            <a:normAutofit fontScale="92500" lnSpcReduction="10000"/>
          </a:bodyPr>
          <a:lstStyle/>
          <a:p>
            <a:pPr marL="0" indent="0">
              <a:buNone/>
            </a:pPr>
            <a:r>
              <a:rPr lang="el-GR" sz="2300" b="1" dirty="0" smtClean="0"/>
              <a:t>3.  </a:t>
            </a:r>
            <a:r>
              <a:rPr lang="el-GR" sz="2300" b="1" dirty="0"/>
              <a:t>Νόμος 1650/1986 – Για την Προστασία </a:t>
            </a:r>
            <a:r>
              <a:rPr lang="el-GR" sz="2300" b="1" dirty="0" smtClean="0"/>
              <a:t>  του Περιβάλλοντος </a:t>
            </a:r>
            <a:endParaRPr lang="el-GR" sz="2300" b="1" dirty="0"/>
          </a:p>
          <a:p>
            <a:pPr marL="274320" lvl="1" indent="0">
              <a:buNone/>
            </a:pPr>
            <a:r>
              <a:rPr lang="el-GR" sz="2300" dirty="0"/>
              <a:t>- Ορίζει την έννοια της </a:t>
            </a:r>
            <a:r>
              <a:rPr lang="el-GR" sz="2300" dirty="0" smtClean="0"/>
              <a:t>*βιώσιμης ανάπτυξης*  </a:t>
            </a:r>
            <a:endParaRPr lang="el-GR" sz="2300" dirty="0"/>
          </a:p>
          <a:p>
            <a:pPr marL="274320" lvl="1" indent="0">
              <a:buNone/>
            </a:pPr>
            <a:r>
              <a:rPr lang="el-GR" sz="2300" dirty="0"/>
              <a:t>- Περιλαμβάνει μέτρα για:  </a:t>
            </a:r>
          </a:p>
          <a:p>
            <a:pPr marL="548640" lvl="2" indent="0">
              <a:buNone/>
            </a:pPr>
            <a:r>
              <a:rPr lang="el-GR" sz="2300" dirty="0"/>
              <a:t>  ✅ Προστασία φυσικών οικοσυστημάτων  </a:t>
            </a:r>
          </a:p>
          <a:p>
            <a:pPr marL="548640" lvl="2" indent="0">
              <a:buNone/>
            </a:pPr>
            <a:r>
              <a:rPr lang="el-GR" sz="2300" dirty="0"/>
              <a:t>  ✅ Διαχείριση αποβλήτων  </a:t>
            </a:r>
          </a:p>
          <a:p>
            <a:pPr marL="548640" lvl="2" indent="0">
              <a:buNone/>
            </a:pPr>
            <a:r>
              <a:rPr lang="el-GR" sz="2300" dirty="0"/>
              <a:t>  ✅ Περιβαλλοντική αδειοδότηση </a:t>
            </a:r>
            <a:r>
              <a:rPr lang="el-GR" sz="2300" dirty="0" smtClean="0"/>
              <a:t>έργων</a:t>
            </a:r>
            <a:endParaRPr lang="el-GR" sz="2300" dirty="0"/>
          </a:p>
          <a:p>
            <a:pPr marL="274320" lvl="1" indent="0">
              <a:buNone/>
            </a:pPr>
            <a:r>
              <a:rPr lang="el-GR" sz="2300" dirty="0"/>
              <a:t>🔄 </a:t>
            </a:r>
            <a:r>
              <a:rPr lang="el-GR" sz="2300" dirty="0" smtClean="0"/>
              <a:t>Επικαιροποιήθηκε </a:t>
            </a:r>
            <a:r>
              <a:rPr lang="el-GR" sz="2300" dirty="0"/>
              <a:t>με μεταγενέστερους νόμους (όπως ο </a:t>
            </a:r>
            <a:r>
              <a:rPr lang="el-GR" sz="2300" dirty="0" smtClean="0"/>
              <a:t>Ν.4014/2011)</a:t>
            </a:r>
            <a:endParaRPr lang="el-GR" sz="2300" dirty="0"/>
          </a:p>
          <a:p>
            <a:pPr marL="0" indent="0">
              <a:buNone/>
            </a:pPr>
            <a:endParaRPr lang="el-GR" sz="2300" dirty="0"/>
          </a:p>
          <a:p>
            <a:pPr marL="0" indent="0">
              <a:buNone/>
            </a:pPr>
            <a:r>
              <a:rPr lang="el-GR" sz="2300" b="1" dirty="0" smtClean="0"/>
              <a:t>4</a:t>
            </a:r>
            <a:r>
              <a:rPr lang="el-GR" sz="2300" b="1" dirty="0"/>
              <a:t>. </a:t>
            </a:r>
            <a:r>
              <a:rPr lang="el-GR" sz="2300" b="1" dirty="0" smtClean="0"/>
              <a:t> Ειδικές </a:t>
            </a:r>
            <a:r>
              <a:rPr lang="el-GR" sz="2300" b="1" dirty="0"/>
              <a:t>Διατάξεις για τον Τουρισμό (Ν.4582/2018, κ.ά</a:t>
            </a:r>
            <a:r>
              <a:rPr lang="el-GR" sz="2300" b="1" dirty="0" smtClean="0"/>
              <a:t>.)  </a:t>
            </a:r>
            <a:endParaRPr lang="el-GR" sz="2300" b="1" dirty="0"/>
          </a:p>
          <a:p>
            <a:pPr marL="0" indent="0">
              <a:buNone/>
            </a:pPr>
            <a:r>
              <a:rPr lang="el-GR" sz="2300" dirty="0"/>
              <a:t>- Ενίσχυση μορφών </a:t>
            </a:r>
            <a:r>
              <a:rPr lang="el-GR" sz="2300" dirty="0" smtClean="0"/>
              <a:t>*βιώσιμου </a:t>
            </a:r>
            <a:r>
              <a:rPr lang="el-GR" sz="2300" dirty="0"/>
              <a:t>και εναλλακτικού τουρισμού</a:t>
            </a:r>
            <a:r>
              <a:rPr lang="el-GR" sz="2300" dirty="0" smtClean="0"/>
              <a:t>*  </a:t>
            </a:r>
            <a:endParaRPr lang="el-GR" sz="2300" dirty="0"/>
          </a:p>
          <a:p>
            <a:pPr marL="0" indent="0">
              <a:buNone/>
            </a:pPr>
            <a:r>
              <a:rPr lang="el-GR" sz="2300" dirty="0"/>
              <a:t>- Προώθηση </a:t>
            </a:r>
            <a:r>
              <a:rPr lang="el-GR" sz="2300" dirty="0" smtClean="0"/>
              <a:t>*οικοτουρισμού*, *αγροτουρισμού* </a:t>
            </a:r>
            <a:r>
              <a:rPr lang="el-GR" sz="2300" dirty="0"/>
              <a:t>και </a:t>
            </a:r>
            <a:r>
              <a:rPr lang="el-GR" sz="2300" dirty="0" smtClean="0"/>
              <a:t>*πολιτιστικού </a:t>
            </a:r>
            <a:r>
              <a:rPr lang="el-GR" sz="2300" dirty="0"/>
              <a:t>τουρισμού</a:t>
            </a:r>
            <a:r>
              <a:rPr lang="el-GR" sz="2300" dirty="0" smtClean="0"/>
              <a:t>*</a:t>
            </a:r>
            <a:endParaRPr lang="el-GR" sz="2300" dirty="0"/>
          </a:p>
          <a:p>
            <a:pPr marL="0" indent="0">
              <a:buNone/>
            </a:pPr>
            <a:r>
              <a:rPr lang="el-GR" sz="2300" dirty="0"/>
              <a:t>- Κίνητρα για </a:t>
            </a:r>
            <a:r>
              <a:rPr lang="el-GR" sz="2300" dirty="0" smtClean="0"/>
              <a:t>*τουριστικές επιχειρήσεις* </a:t>
            </a:r>
            <a:r>
              <a:rPr lang="el-GR" sz="2300" dirty="0"/>
              <a:t>που σέβονται την </a:t>
            </a:r>
            <a:r>
              <a:rPr lang="el-GR" sz="2300" dirty="0" smtClean="0"/>
              <a:t>κληρονομιά</a:t>
            </a:r>
            <a:endParaRPr lang="el-GR" sz="2300" dirty="0"/>
          </a:p>
          <a:p>
            <a:pPr marL="0" indent="0">
              <a:buNone/>
            </a:pPr>
            <a:endParaRPr lang="el-GR" sz="1900" dirty="0"/>
          </a:p>
          <a:p>
            <a:pPr marL="0" indent="0">
              <a:buNone/>
            </a:pPr>
            <a:endParaRPr lang="el-GR" dirty="0"/>
          </a:p>
          <a:p>
            <a:pPr marL="0" indent="0">
              <a:buNone/>
            </a:pPr>
            <a:endParaRPr lang="el-GR" dirty="0"/>
          </a:p>
          <a:p>
            <a:pPr marL="0" indent="0">
              <a:buNone/>
            </a:pPr>
            <a:endParaRPr lang="en-US" dirty="0"/>
          </a:p>
        </p:txBody>
      </p:sp>
    </p:spTree>
    <p:extLst>
      <p:ext uri="{BB962C8B-B14F-4D97-AF65-F5344CB8AC3E}">
        <p14:creationId xmlns:p14="http://schemas.microsoft.com/office/powerpoint/2010/main" val="15050515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2558" y="681229"/>
            <a:ext cx="10058400" cy="1371600"/>
          </a:xfrm>
        </p:spPr>
        <p:txBody>
          <a:bodyPr>
            <a:normAutofit/>
          </a:bodyPr>
          <a:lstStyle/>
          <a:p>
            <a:r>
              <a:rPr lang="el-GR" sz="3200" b="1" dirty="0">
                <a:solidFill>
                  <a:srgbClr val="002060"/>
                </a:solidFill>
              </a:rPr>
              <a:t>Ελληνικό</a:t>
            </a:r>
            <a:r>
              <a:rPr lang="el-GR" sz="3200" b="1" dirty="0">
                <a:solidFill>
                  <a:srgbClr val="C00000"/>
                </a:solidFill>
              </a:rPr>
              <a:t> Νομοθετικό Πλαίσιο για την Προστασία </a:t>
            </a:r>
            <a:br>
              <a:rPr lang="el-GR" sz="3200" b="1" dirty="0">
                <a:solidFill>
                  <a:srgbClr val="C00000"/>
                </a:solidFill>
              </a:rPr>
            </a:br>
            <a:r>
              <a:rPr lang="el-GR" sz="3200" b="1" dirty="0">
                <a:solidFill>
                  <a:srgbClr val="C00000"/>
                </a:solidFill>
              </a:rPr>
              <a:t>               της Πολιτιστικής &amp; Περιβαλλοντικής Κληρονομιάς</a:t>
            </a:r>
            <a:endParaRPr lang="en-US" sz="3200" b="1" dirty="0">
              <a:solidFill>
                <a:srgbClr val="C00000"/>
              </a:solidFill>
            </a:endParaRPr>
          </a:p>
        </p:txBody>
      </p:sp>
      <p:sp>
        <p:nvSpPr>
          <p:cNvPr id="3" name="Content Placeholder 2"/>
          <p:cNvSpPr>
            <a:spLocks noGrp="1"/>
          </p:cNvSpPr>
          <p:nvPr>
            <p:ph idx="1"/>
          </p:nvPr>
        </p:nvSpPr>
        <p:spPr>
          <a:xfrm>
            <a:off x="1092558" y="2297528"/>
            <a:ext cx="10891233" cy="4013120"/>
          </a:xfrm>
        </p:spPr>
        <p:txBody>
          <a:bodyPr numCol="1">
            <a:normAutofit/>
          </a:bodyPr>
          <a:lstStyle/>
          <a:p>
            <a:pPr marL="0" indent="0">
              <a:buNone/>
            </a:pPr>
            <a:r>
              <a:rPr lang="el-GR" sz="2400" b="1" dirty="0" smtClean="0"/>
              <a:t>5. </a:t>
            </a:r>
            <a:r>
              <a:rPr lang="el-GR" sz="2400" b="1" dirty="0"/>
              <a:t>Νόμος 3937/2011 – Βιοποικιλότητα και Προστατευόμενες Περιοχές**  </a:t>
            </a:r>
          </a:p>
          <a:p>
            <a:pPr marL="274320" lvl="1" indent="0">
              <a:buNone/>
            </a:pPr>
            <a:r>
              <a:rPr lang="el-GR" sz="2200" dirty="0"/>
              <a:t>- Ενίσχυση του Δικτύου NATURA 2000  </a:t>
            </a:r>
          </a:p>
          <a:p>
            <a:pPr marL="274320" lvl="1" indent="0">
              <a:buNone/>
            </a:pPr>
            <a:r>
              <a:rPr lang="el-GR" sz="2200" dirty="0"/>
              <a:t>- Ρυθμίσεις για τουριστική δραστηριότητα σε περιοχές υψηλής περιβαλλοντικής σημασίας  </a:t>
            </a:r>
          </a:p>
          <a:p>
            <a:pPr marL="274320" lvl="1" indent="0">
              <a:buNone/>
            </a:pPr>
            <a:r>
              <a:rPr lang="el-GR" sz="2200" dirty="0"/>
              <a:t>- Απαγορεύσεις ή περιορισμοί για δραστηριότητες που προκαλούν **οικολογική επιβάρυνση</a:t>
            </a:r>
            <a:r>
              <a:rPr lang="el-GR" sz="2200" dirty="0" smtClean="0"/>
              <a:t>**</a:t>
            </a:r>
            <a:endParaRPr lang="el-GR" sz="2400" b="1" dirty="0" smtClean="0"/>
          </a:p>
          <a:p>
            <a:pPr marL="0" indent="0">
              <a:buNone/>
            </a:pPr>
            <a:r>
              <a:rPr lang="el-GR" sz="2400" b="1" dirty="0"/>
              <a:t>6</a:t>
            </a:r>
            <a:r>
              <a:rPr lang="el-GR" sz="2400" b="1" dirty="0" smtClean="0"/>
              <a:t>.  </a:t>
            </a:r>
            <a:r>
              <a:rPr lang="el-GR" sz="2400" b="1" dirty="0"/>
              <a:t>Φορείς Διαχείρισης Προστατευόμενων </a:t>
            </a:r>
            <a:r>
              <a:rPr lang="el-GR" sz="2400" b="1" dirty="0" smtClean="0"/>
              <a:t>Περιοχών</a:t>
            </a:r>
            <a:endParaRPr lang="el-GR" sz="2400" b="1" dirty="0"/>
          </a:p>
          <a:p>
            <a:pPr marL="274320" lvl="1" indent="0">
              <a:buNone/>
            </a:pPr>
            <a:r>
              <a:rPr lang="el-GR" sz="2400" dirty="0"/>
              <a:t>- Υπάγονται στο Υπουργείο Περιβάλλοντος &amp; Ενέργειας  </a:t>
            </a:r>
          </a:p>
          <a:p>
            <a:pPr marL="274320" lvl="1" indent="0">
              <a:buNone/>
            </a:pPr>
            <a:r>
              <a:rPr lang="el-GR" sz="2400" dirty="0"/>
              <a:t>- Διαχειρίζονται περιοχές NATURA και εθνικούς δρυμούς  </a:t>
            </a:r>
          </a:p>
          <a:p>
            <a:pPr marL="274320" lvl="1" indent="0">
              <a:buNone/>
            </a:pPr>
            <a:r>
              <a:rPr lang="el-GR" sz="2400" dirty="0"/>
              <a:t>- Εκπονούν </a:t>
            </a:r>
            <a:r>
              <a:rPr lang="el-GR" sz="2400" dirty="0" smtClean="0"/>
              <a:t>*μελέτες</a:t>
            </a:r>
            <a:r>
              <a:rPr lang="el-GR" sz="2400" dirty="0"/>
              <a:t>, προγράμματα ανάδειξης και παρακολούθησης</a:t>
            </a:r>
            <a:r>
              <a:rPr lang="el-GR" sz="2400" dirty="0" smtClean="0"/>
              <a:t>*</a:t>
            </a:r>
            <a:endParaRPr lang="el-GR" sz="2400" dirty="0"/>
          </a:p>
          <a:p>
            <a:pPr marL="0" indent="0">
              <a:buNone/>
            </a:pPr>
            <a:endParaRPr lang="el-GR" dirty="0"/>
          </a:p>
          <a:p>
            <a:pPr marL="0" indent="0">
              <a:buNone/>
            </a:pPr>
            <a:endParaRPr lang="el-GR" dirty="0"/>
          </a:p>
          <a:p>
            <a:pPr marL="0" indent="0">
              <a:buNone/>
            </a:pPr>
            <a:endParaRPr lang="en-US" dirty="0"/>
          </a:p>
        </p:txBody>
      </p:sp>
    </p:spTree>
    <p:extLst>
      <p:ext uri="{BB962C8B-B14F-4D97-AF65-F5344CB8AC3E}">
        <p14:creationId xmlns:p14="http://schemas.microsoft.com/office/powerpoint/2010/main" val="516481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76973"/>
            <a:ext cx="10058400" cy="1371600"/>
          </a:xfrm>
        </p:spPr>
        <p:txBody>
          <a:bodyPr>
            <a:normAutofit/>
          </a:bodyPr>
          <a:lstStyle/>
          <a:p>
            <a:r>
              <a:rPr lang="el-GR" sz="3200" b="1" dirty="0">
                <a:solidFill>
                  <a:srgbClr val="002060"/>
                </a:solidFill>
              </a:rPr>
              <a:t>Ελληνικό</a:t>
            </a:r>
            <a:r>
              <a:rPr lang="el-GR" sz="3200" b="1" dirty="0">
                <a:solidFill>
                  <a:srgbClr val="C00000"/>
                </a:solidFill>
              </a:rPr>
              <a:t> Νομοθετικό Πλαίσιο για την Προστασία </a:t>
            </a:r>
            <a:br>
              <a:rPr lang="el-GR" sz="3200" b="1" dirty="0">
                <a:solidFill>
                  <a:srgbClr val="C00000"/>
                </a:solidFill>
              </a:rPr>
            </a:br>
            <a:r>
              <a:rPr lang="el-GR" sz="3200" b="1" dirty="0">
                <a:solidFill>
                  <a:srgbClr val="C00000"/>
                </a:solidFill>
              </a:rPr>
              <a:t>               της Πολιτιστικής &amp; Περιβαλλοντικής Κληρονομιάς</a:t>
            </a:r>
            <a:endParaRPr lang="en-US" dirty="0"/>
          </a:p>
        </p:txBody>
      </p:sp>
      <p:sp>
        <p:nvSpPr>
          <p:cNvPr id="3" name="Content Placeholder 2"/>
          <p:cNvSpPr>
            <a:spLocks noGrp="1"/>
          </p:cNvSpPr>
          <p:nvPr>
            <p:ph idx="1"/>
          </p:nvPr>
        </p:nvSpPr>
        <p:spPr>
          <a:xfrm>
            <a:off x="731950" y="1948573"/>
            <a:ext cx="10974946" cy="4310559"/>
          </a:xfrm>
        </p:spPr>
        <p:txBody>
          <a:bodyPr numCol="1">
            <a:noAutofit/>
          </a:bodyPr>
          <a:lstStyle/>
          <a:p>
            <a:pPr marL="0" indent="0">
              <a:buNone/>
            </a:pPr>
            <a:r>
              <a:rPr lang="el-GR" sz="2200" b="1" dirty="0"/>
              <a:t>7</a:t>
            </a:r>
            <a:r>
              <a:rPr lang="el-GR" sz="2200" b="1" dirty="0" smtClean="0"/>
              <a:t>. </a:t>
            </a:r>
            <a:r>
              <a:rPr lang="el-GR" sz="2200" b="1" dirty="0"/>
              <a:t>Ειδικά Χωροταξικά Πλαίσια για τον </a:t>
            </a:r>
            <a:r>
              <a:rPr lang="el-GR" sz="2200" b="1" dirty="0" smtClean="0"/>
              <a:t>Τουρισμό  </a:t>
            </a:r>
            <a:endParaRPr lang="el-GR" sz="2200" b="1" dirty="0"/>
          </a:p>
          <a:p>
            <a:pPr marL="274320" lvl="1" indent="0">
              <a:buNone/>
            </a:pPr>
            <a:r>
              <a:rPr lang="el-GR" sz="2100" dirty="0"/>
              <a:t>- Ορίζουν </a:t>
            </a:r>
            <a:r>
              <a:rPr lang="el-GR" sz="2100" dirty="0" smtClean="0"/>
              <a:t>*πού </a:t>
            </a:r>
            <a:r>
              <a:rPr lang="el-GR" sz="2100" dirty="0"/>
              <a:t>και </a:t>
            </a:r>
            <a:r>
              <a:rPr lang="el-GR" sz="2100" dirty="0" smtClean="0"/>
              <a:t>πώς* </a:t>
            </a:r>
            <a:r>
              <a:rPr lang="el-GR" sz="2100" dirty="0"/>
              <a:t>μπορεί να </a:t>
            </a:r>
            <a:r>
              <a:rPr lang="el-GR" sz="2100" dirty="0" smtClean="0"/>
              <a:t>αναπτυχθεί τουριστική </a:t>
            </a:r>
            <a:r>
              <a:rPr lang="el-GR" sz="2100" dirty="0"/>
              <a:t>δραστηριότητα  </a:t>
            </a:r>
          </a:p>
          <a:p>
            <a:pPr marL="274320" lvl="1" indent="0">
              <a:buNone/>
            </a:pPr>
            <a:r>
              <a:rPr lang="el-GR" sz="2100" dirty="0"/>
              <a:t>- Ενσωματώνουν περιβαλλοντικά και πολιτιστικά κριτήρια  </a:t>
            </a:r>
          </a:p>
          <a:p>
            <a:pPr marL="274320" lvl="1" indent="0">
              <a:buNone/>
            </a:pPr>
            <a:r>
              <a:rPr lang="el-GR" sz="2100" dirty="0"/>
              <a:t>- Περιλαμβάνουν ρυθμίσεις για την </a:t>
            </a:r>
            <a:r>
              <a:rPr lang="el-GR" sz="2100" dirty="0" smtClean="0"/>
              <a:t>*φέρουσα </a:t>
            </a:r>
            <a:r>
              <a:rPr lang="el-GR" sz="2100" dirty="0"/>
              <a:t>ικανότητα</a:t>
            </a:r>
            <a:r>
              <a:rPr lang="el-GR" sz="2100" dirty="0" smtClean="0"/>
              <a:t>* </a:t>
            </a:r>
            <a:r>
              <a:rPr lang="el-GR" sz="2100" dirty="0"/>
              <a:t>περιοχών, π.χ. σε νησιά ή </a:t>
            </a:r>
            <a:r>
              <a:rPr lang="el-GR" sz="2100" dirty="0" smtClean="0"/>
              <a:t>μνημεία</a:t>
            </a:r>
            <a:endParaRPr lang="el-GR" sz="2100" dirty="0"/>
          </a:p>
          <a:p>
            <a:pPr marL="0" indent="0">
              <a:buNone/>
            </a:pPr>
            <a:r>
              <a:rPr lang="el-GR" sz="2200" b="1" dirty="0"/>
              <a:t>8</a:t>
            </a:r>
            <a:r>
              <a:rPr lang="el-GR" sz="2200" b="1" dirty="0" smtClean="0"/>
              <a:t>. </a:t>
            </a:r>
            <a:r>
              <a:rPr lang="el-GR" sz="2200" b="1" dirty="0"/>
              <a:t>Συμμετοχή Τοπικών Κοινωνιών &amp; </a:t>
            </a:r>
            <a:r>
              <a:rPr lang="el-GR" sz="2200" b="1" dirty="0" smtClean="0"/>
              <a:t>Φορέων  </a:t>
            </a:r>
            <a:endParaRPr lang="el-GR" sz="2200" b="1" dirty="0"/>
          </a:p>
          <a:p>
            <a:pPr marL="274320" lvl="1" indent="0">
              <a:buNone/>
            </a:pPr>
            <a:r>
              <a:rPr lang="el-GR" sz="2000" dirty="0"/>
              <a:t>- </a:t>
            </a:r>
            <a:r>
              <a:rPr lang="el-GR" sz="2100" dirty="0"/>
              <a:t>Ο Ν. 4447/2016 για Χωρικό Σχεδιασμό προωθεί </a:t>
            </a:r>
            <a:r>
              <a:rPr lang="el-GR" sz="2100" dirty="0" smtClean="0"/>
              <a:t>*συμμετοχικές </a:t>
            </a:r>
            <a:r>
              <a:rPr lang="el-GR" sz="2100" dirty="0"/>
              <a:t>διαδικασίες</a:t>
            </a:r>
            <a:r>
              <a:rPr lang="el-GR" sz="2100" dirty="0" smtClean="0"/>
              <a:t>*  </a:t>
            </a:r>
            <a:endParaRPr lang="el-GR" sz="2100" dirty="0"/>
          </a:p>
          <a:p>
            <a:pPr lvl="1">
              <a:buFontTx/>
              <a:buChar char="-"/>
            </a:pPr>
            <a:r>
              <a:rPr lang="el-GR" sz="2100" dirty="0" smtClean="0"/>
              <a:t>Ενθαρρύνεται </a:t>
            </a:r>
            <a:r>
              <a:rPr lang="el-GR" sz="2100" dirty="0"/>
              <a:t>η </a:t>
            </a:r>
            <a:r>
              <a:rPr lang="el-GR" sz="2100" dirty="0" smtClean="0"/>
              <a:t>*συνδιαχείριση* </a:t>
            </a:r>
            <a:r>
              <a:rPr lang="el-GR" sz="2100" dirty="0"/>
              <a:t>φυσικών &amp; πολιτιστικών πόρων (π.χ. μέσα από ΟΤΑ, ΜΚΟ κ.λπ.)</a:t>
            </a:r>
          </a:p>
          <a:p>
            <a:pPr marL="0" indent="0">
              <a:buNone/>
            </a:pPr>
            <a:endParaRPr lang="el-GR" sz="2200" dirty="0"/>
          </a:p>
          <a:p>
            <a:pPr marL="0" indent="0">
              <a:buNone/>
            </a:pPr>
            <a:r>
              <a:rPr lang="el-GR" sz="2200" b="1" dirty="0" smtClean="0">
                <a:solidFill>
                  <a:srgbClr val="7030A0"/>
                </a:solidFill>
              </a:rPr>
              <a:t>Συμπέρασμα: </a:t>
            </a:r>
            <a:r>
              <a:rPr lang="el-GR" sz="2200" dirty="0"/>
              <a:t>Η ελληνική νομοθεσία προβλέπει εργαλεία προστασίας – </a:t>
            </a:r>
            <a:r>
              <a:rPr lang="el-GR" sz="2200" b="1" dirty="0"/>
              <a:t>η </a:t>
            </a:r>
            <a:r>
              <a:rPr lang="el-GR" sz="2200" b="1" dirty="0" smtClean="0"/>
              <a:t>*εφαρμογή* </a:t>
            </a:r>
            <a:r>
              <a:rPr lang="el-GR" sz="2200" b="1" dirty="0"/>
              <a:t>και </a:t>
            </a:r>
            <a:r>
              <a:rPr lang="el-GR" sz="2200" b="1" dirty="0" smtClean="0"/>
              <a:t>*</a:t>
            </a:r>
            <a:r>
              <a:rPr lang="el-GR" sz="2200" b="1" dirty="0"/>
              <a:t>η συνεργασία </a:t>
            </a:r>
            <a:r>
              <a:rPr lang="el-GR" sz="2200" b="1" dirty="0" smtClean="0"/>
              <a:t>φορέων* είναι βέβαια </a:t>
            </a:r>
            <a:r>
              <a:rPr lang="el-GR" sz="2200" b="1" dirty="0"/>
              <a:t>το κλειδί</a:t>
            </a:r>
            <a:r>
              <a:rPr lang="el-GR" sz="2200" b="1" dirty="0" smtClean="0"/>
              <a:t>.</a:t>
            </a:r>
            <a:endParaRPr lang="el-GR" sz="2200" b="1" dirty="0"/>
          </a:p>
        </p:txBody>
      </p:sp>
    </p:spTree>
    <p:extLst>
      <p:ext uri="{BB962C8B-B14F-4D97-AF65-F5344CB8AC3E}">
        <p14:creationId xmlns:p14="http://schemas.microsoft.com/office/powerpoint/2010/main" val="2630003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462290"/>
            <a:ext cx="10058400" cy="1371600"/>
          </a:xfrm>
        </p:spPr>
        <p:txBody>
          <a:bodyPr>
            <a:normAutofit/>
          </a:bodyPr>
          <a:lstStyle/>
          <a:p>
            <a:r>
              <a:rPr lang="el-GR" sz="3200" b="1" dirty="0">
                <a:solidFill>
                  <a:srgbClr val="C00000"/>
                </a:solidFill>
              </a:rPr>
              <a:t>Αρχές &amp; Πυλώνες του Βιώσιμου </a:t>
            </a:r>
            <a:r>
              <a:rPr lang="el-GR" sz="3200" b="1" dirty="0" smtClean="0">
                <a:solidFill>
                  <a:srgbClr val="C00000"/>
                </a:solidFill>
              </a:rPr>
              <a:t>Τουρισμού</a:t>
            </a:r>
            <a:endParaRPr lang="en-US" sz="3200" b="1" dirty="0">
              <a:solidFill>
                <a:srgbClr val="C00000"/>
              </a:solidFill>
            </a:endParaRPr>
          </a:p>
        </p:txBody>
      </p:sp>
      <p:sp>
        <p:nvSpPr>
          <p:cNvPr id="3" name="Content Placeholder 2"/>
          <p:cNvSpPr>
            <a:spLocks noGrp="1"/>
          </p:cNvSpPr>
          <p:nvPr>
            <p:ph idx="1"/>
          </p:nvPr>
        </p:nvSpPr>
        <p:spPr>
          <a:xfrm>
            <a:off x="1066800" y="1674254"/>
            <a:ext cx="10382518" cy="4360786"/>
          </a:xfrm>
        </p:spPr>
        <p:txBody>
          <a:bodyPr>
            <a:normAutofit fontScale="85000" lnSpcReduction="20000"/>
          </a:bodyPr>
          <a:lstStyle/>
          <a:p>
            <a:pPr marL="0" indent="0">
              <a:buNone/>
            </a:pPr>
            <a:r>
              <a:rPr lang="el-GR" sz="2200" b="1" dirty="0" smtClean="0"/>
              <a:t>Τι </a:t>
            </a:r>
            <a:r>
              <a:rPr lang="el-GR" sz="2200" b="1" dirty="0"/>
              <a:t>είναι ο Βιώσιμος Τουρισμός</a:t>
            </a:r>
            <a:r>
              <a:rPr lang="el-GR" sz="2200" b="1" dirty="0" smtClean="0"/>
              <a:t>;</a:t>
            </a:r>
            <a:endParaRPr lang="el-GR" sz="2200" b="1" dirty="0"/>
          </a:p>
          <a:p>
            <a:endParaRPr lang="el-GR" sz="2200" dirty="0"/>
          </a:p>
          <a:p>
            <a:pPr marL="0" indent="0">
              <a:buNone/>
            </a:pPr>
            <a:r>
              <a:rPr lang="el-GR" sz="2200" b="1" dirty="0"/>
              <a:t>Ο βιώσιμος (ή αειφόρος) τουρισμός είναι μια μορφή τουριστικής ανάπτυξης που:  </a:t>
            </a:r>
          </a:p>
          <a:p>
            <a:pPr marL="0" indent="0">
              <a:buNone/>
            </a:pPr>
            <a:r>
              <a:rPr lang="el-GR" sz="2200" dirty="0"/>
              <a:t>- </a:t>
            </a:r>
            <a:r>
              <a:rPr lang="el-GR" sz="2200" dirty="0" smtClean="0"/>
              <a:t>Καλύπτει </a:t>
            </a:r>
            <a:r>
              <a:rPr lang="el-GR" sz="2200" dirty="0"/>
              <a:t>τις ανάγκες των τουριστών και των τοπικών </a:t>
            </a:r>
            <a:r>
              <a:rPr lang="el-GR" sz="2200" dirty="0" smtClean="0"/>
              <a:t>κοινωνιών,  </a:t>
            </a:r>
            <a:endParaRPr lang="el-GR" sz="2200" dirty="0"/>
          </a:p>
          <a:p>
            <a:pPr marL="0" indent="0">
              <a:buNone/>
            </a:pPr>
            <a:r>
              <a:rPr lang="el-GR" sz="2200" dirty="0"/>
              <a:t>- Χωρίς να </a:t>
            </a:r>
            <a:r>
              <a:rPr lang="el-GR" sz="2200" dirty="0" smtClean="0"/>
              <a:t>*υποβαθμίζει </a:t>
            </a:r>
            <a:r>
              <a:rPr lang="el-GR" sz="2200" dirty="0"/>
              <a:t>το περιβάλλον, την πολιτιστική ταυτότητα και τους φυσικούς πόρους</a:t>
            </a:r>
            <a:r>
              <a:rPr lang="el-GR" sz="2200" dirty="0" smtClean="0"/>
              <a:t>* </a:t>
            </a:r>
            <a:r>
              <a:rPr lang="el-GR" sz="2200" dirty="0"/>
              <a:t>για το μέλλον.</a:t>
            </a:r>
          </a:p>
          <a:p>
            <a:endParaRPr lang="el-GR" sz="2200" dirty="0"/>
          </a:p>
          <a:p>
            <a:pPr marL="0" indent="0">
              <a:buNone/>
            </a:pPr>
            <a:r>
              <a:rPr lang="el-GR" sz="2800" b="1" dirty="0" smtClean="0">
                <a:solidFill>
                  <a:srgbClr val="7030A0"/>
                </a:solidFill>
              </a:rPr>
              <a:t>Κύριοι </a:t>
            </a:r>
            <a:r>
              <a:rPr lang="el-GR" sz="2800" b="1" dirty="0">
                <a:solidFill>
                  <a:srgbClr val="7030A0"/>
                </a:solidFill>
              </a:rPr>
              <a:t>Πυλώνες του Βιώσιμου Τουρισμού</a:t>
            </a:r>
            <a:r>
              <a:rPr lang="el-GR" sz="2800" b="1" dirty="0" smtClean="0">
                <a:solidFill>
                  <a:srgbClr val="7030A0"/>
                </a:solidFill>
              </a:rPr>
              <a:t>:</a:t>
            </a:r>
            <a:endParaRPr lang="el-GR" sz="2800" b="1" dirty="0">
              <a:solidFill>
                <a:srgbClr val="7030A0"/>
              </a:solidFill>
            </a:endParaRPr>
          </a:p>
          <a:p>
            <a:endParaRPr lang="el-GR" sz="2200" b="1" dirty="0"/>
          </a:p>
          <a:p>
            <a:pPr marL="0" indent="0">
              <a:buNone/>
            </a:pPr>
            <a:r>
              <a:rPr lang="el-GR" sz="2200" b="1" dirty="0" smtClean="0"/>
              <a:t>1</a:t>
            </a:r>
            <a:r>
              <a:rPr lang="el-GR" sz="2200" b="1" dirty="0"/>
              <a:t>. </a:t>
            </a:r>
            <a:r>
              <a:rPr lang="el-GR" sz="2200" b="1" dirty="0" smtClean="0"/>
              <a:t>  Περιβαλλοντική Προστασία </a:t>
            </a:r>
            <a:endParaRPr lang="el-GR" sz="2200" b="1" dirty="0"/>
          </a:p>
          <a:p>
            <a:pPr marL="0" indent="0">
              <a:buNone/>
            </a:pPr>
            <a:r>
              <a:rPr lang="el-GR" sz="2200" dirty="0"/>
              <a:t>- Διατήρηση φυσικού τοπίου, οικοσυστημάτων, νερού και βιοποικιλότητας  </a:t>
            </a:r>
          </a:p>
          <a:p>
            <a:pPr marL="0" indent="0">
              <a:buNone/>
            </a:pPr>
            <a:r>
              <a:rPr lang="el-GR" sz="2200" dirty="0"/>
              <a:t>- Έλεγχος ρύπανσης – χρήση φιλικών προς το περιβάλλον πρακτικών  </a:t>
            </a:r>
          </a:p>
          <a:p>
            <a:pPr marL="0" indent="0">
              <a:buNone/>
            </a:pPr>
            <a:r>
              <a:rPr lang="el-GR" sz="2200" dirty="0"/>
              <a:t>- Οικολογικές μετακινήσεις, εξοικονόμηση ενέργειας</a:t>
            </a:r>
          </a:p>
          <a:p>
            <a:endParaRPr lang="el-GR" dirty="0"/>
          </a:p>
          <a:p>
            <a:pPr marL="0" indent="0">
              <a:buNone/>
            </a:pPr>
            <a:endParaRPr lang="el-GR" dirty="0"/>
          </a:p>
          <a:p>
            <a:endParaRPr lang="el-GR" dirty="0"/>
          </a:p>
        </p:txBody>
      </p:sp>
    </p:spTree>
    <p:extLst>
      <p:ext uri="{BB962C8B-B14F-4D97-AF65-F5344CB8AC3E}">
        <p14:creationId xmlns:p14="http://schemas.microsoft.com/office/powerpoint/2010/main" val="3709428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a:solidFill>
                  <a:srgbClr val="C00000"/>
                </a:solidFill>
              </a:rPr>
              <a:t>Αρχές &amp; Πυλώνες του Βιώσιμου Τουρισμού</a:t>
            </a:r>
            <a:endParaRPr lang="en-US" dirty="0"/>
          </a:p>
        </p:txBody>
      </p:sp>
      <p:sp>
        <p:nvSpPr>
          <p:cNvPr id="3" name="Content Placeholder 2"/>
          <p:cNvSpPr>
            <a:spLocks noGrp="1"/>
          </p:cNvSpPr>
          <p:nvPr>
            <p:ph idx="1"/>
          </p:nvPr>
        </p:nvSpPr>
        <p:spPr>
          <a:xfrm>
            <a:off x="1066799" y="2014194"/>
            <a:ext cx="10305245" cy="4020846"/>
          </a:xfrm>
        </p:spPr>
        <p:txBody>
          <a:bodyPr numCol="1">
            <a:normAutofit lnSpcReduction="10000"/>
          </a:bodyPr>
          <a:lstStyle/>
          <a:p>
            <a:pPr marL="0" indent="0">
              <a:buNone/>
            </a:pPr>
            <a:r>
              <a:rPr lang="el-GR" sz="2200" b="1" dirty="0" smtClean="0"/>
              <a:t>2</a:t>
            </a:r>
            <a:r>
              <a:rPr lang="el-GR" sz="2200" b="1" dirty="0"/>
              <a:t>. </a:t>
            </a:r>
            <a:r>
              <a:rPr lang="el-GR" sz="2200" b="1" dirty="0" smtClean="0"/>
              <a:t> Κοινωνική </a:t>
            </a:r>
            <a:r>
              <a:rPr lang="el-GR" sz="2200" b="1" dirty="0"/>
              <a:t>&amp; Πολιτιστική </a:t>
            </a:r>
            <a:r>
              <a:rPr lang="el-GR" sz="2200" b="1" dirty="0" smtClean="0"/>
              <a:t>Ευθύνη</a:t>
            </a:r>
            <a:endParaRPr lang="el-GR" sz="2200" b="1" dirty="0"/>
          </a:p>
          <a:p>
            <a:pPr marL="0" indent="0">
              <a:buNone/>
            </a:pPr>
            <a:r>
              <a:rPr lang="el-GR" sz="2200" dirty="0"/>
              <a:t>- Σεβασμός στις τοπικές παραδόσεις και πολιτιστική ταυτότητα  </a:t>
            </a:r>
          </a:p>
          <a:p>
            <a:pPr marL="0" indent="0">
              <a:buNone/>
            </a:pPr>
            <a:r>
              <a:rPr lang="el-GR" sz="2200" dirty="0"/>
              <a:t>- Ενίσχυση της συμμετοχής των τοπικών κοινωνιών  </a:t>
            </a:r>
          </a:p>
          <a:p>
            <a:pPr marL="0" indent="0">
              <a:buNone/>
            </a:pPr>
            <a:r>
              <a:rPr lang="el-GR" sz="2200" dirty="0"/>
              <a:t>- Προώθηση της </a:t>
            </a:r>
            <a:r>
              <a:rPr lang="el-GR" sz="2200" dirty="0" smtClean="0"/>
              <a:t>*πολιτιστικής ανταλλαγής* </a:t>
            </a:r>
            <a:r>
              <a:rPr lang="el-GR" sz="2200" dirty="0"/>
              <a:t>μεταξύ τουριστών και </a:t>
            </a:r>
            <a:r>
              <a:rPr lang="el-GR" sz="2200" dirty="0" smtClean="0"/>
              <a:t>κατοίκων</a:t>
            </a:r>
            <a:endParaRPr lang="el-GR" sz="2200" dirty="0"/>
          </a:p>
          <a:p>
            <a:endParaRPr lang="el-GR" sz="2200" b="1" dirty="0"/>
          </a:p>
          <a:p>
            <a:pPr marL="0" indent="0">
              <a:buNone/>
            </a:pPr>
            <a:r>
              <a:rPr lang="el-GR" sz="2200" b="1" dirty="0" smtClean="0"/>
              <a:t>3</a:t>
            </a:r>
            <a:r>
              <a:rPr lang="el-GR" sz="2200" b="1" dirty="0"/>
              <a:t>. </a:t>
            </a:r>
            <a:r>
              <a:rPr lang="el-GR" sz="2200" b="1" dirty="0" smtClean="0"/>
              <a:t> Οικονομική Βιωσιμότητα </a:t>
            </a:r>
            <a:endParaRPr lang="el-GR" sz="2200" b="1" dirty="0"/>
          </a:p>
          <a:p>
            <a:pPr marL="0" indent="0">
              <a:buNone/>
            </a:pPr>
            <a:r>
              <a:rPr lang="el-GR" sz="2200" dirty="0"/>
              <a:t>- Δημιουργία σταθερών θέσεων εργασίας  </a:t>
            </a:r>
          </a:p>
          <a:p>
            <a:pPr marL="0" indent="0">
              <a:buNone/>
            </a:pPr>
            <a:r>
              <a:rPr lang="el-GR" sz="2200" dirty="0"/>
              <a:t>- Υποστήριξη τοπικών επιχειρήσεων (π.χ. παραδοσιακά καταλύματα, τοπικά προϊόντα)  </a:t>
            </a:r>
          </a:p>
          <a:p>
            <a:pPr marL="0" indent="0">
              <a:buNone/>
            </a:pPr>
            <a:r>
              <a:rPr lang="el-GR" sz="2200" dirty="0"/>
              <a:t>- Δίκαιη κατανομή εσόδων από τον τουρισμό</a:t>
            </a:r>
          </a:p>
          <a:p>
            <a:pPr marL="0" indent="0">
              <a:buNone/>
            </a:pPr>
            <a:endParaRPr lang="el-GR" dirty="0"/>
          </a:p>
          <a:p>
            <a:pPr marL="0" indent="0">
              <a:buNone/>
            </a:pPr>
            <a:endParaRPr lang="el-GR" dirty="0"/>
          </a:p>
          <a:p>
            <a:endParaRPr lang="el-GR" dirty="0"/>
          </a:p>
        </p:txBody>
      </p:sp>
    </p:spTree>
    <p:extLst>
      <p:ext uri="{BB962C8B-B14F-4D97-AF65-F5344CB8AC3E}">
        <p14:creationId xmlns:p14="http://schemas.microsoft.com/office/powerpoint/2010/main" val="25602830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a:solidFill>
                  <a:srgbClr val="C00000"/>
                </a:solidFill>
              </a:rPr>
              <a:t>Αρχές &amp; Πυλώνες του Βιώσιμου Τουρισμού</a:t>
            </a:r>
            <a:endParaRPr lang="en-US" dirty="0"/>
          </a:p>
        </p:txBody>
      </p:sp>
      <p:sp>
        <p:nvSpPr>
          <p:cNvPr id="3" name="Content Placeholder 2"/>
          <p:cNvSpPr>
            <a:spLocks noGrp="1"/>
          </p:cNvSpPr>
          <p:nvPr>
            <p:ph idx="1"/>
          </p:nvPr>
        </p:nvSpPr>
        <p:spPr/>
        <p:txBody>
          <a:bodyPr/>
          <a:lstStyle/>
          <a:p>
            <a:pPr marL="0" indent="0">
              <a:buNone/>
            </a:pPr>
            <a:r>
              <a:rPr lang="el-GR" sz="2800" b="1" dirty="0" smtClean="0">
                <a:solidFill>
                  <a:srgbClr val="FFC000"/>
                </a:solidFill>
              </a:rPr>
              <a:t>Αρχές </a:t>
            </a:r>
            <a:r>
              <a:rPr lang="el-GR" sz="2800" b="1" dirty="0">
                <a:solidFill>
                  <a:srgbClr val="FFC000"/>
                </a:solidFill>
              </a:rPr>
              <a:t>που διέπουν τον βιώσιμο τουρισμό</a:t>
            </a:r>
            <a:r>
              <a:rPr lang="el-GR" sz="2800" b="1" dirty="0" smtClean="0">
                <a:solidFill>
                  <a:srgbClr val="FFC000"/>
                </a:solidFill>
              </a:rPr>
              <a:t>:</a:t>
            </a:r>
            <a:endParaRPr lang="el-GR" sz="2800" b="1" dirty="0">
              <a:solidFill>
                <a:srgbClr val="FFC000"/>
              </a:solidFill>
            </a:endParaRPr>
          </a:p>
          <a:p>
            <a:endParaRPr lang="el-GR" sz="2400" dirty="0"/>
          </a:p>
          <a:p>
            <a:pPr marL="0" indent="0">
              <a:buNone/>
            </a:pPr>
            <a:r>
              <a:rPr lang="el-GR" sz="2400" dirty="0"/>
              <a:t>✔️ Ελαχιστοποίηση των αρνητικών επιπτώσεων  </a:t>
            </a:r>
          </a:p>
          <a:p>
            <a:pPr marL="0" indent="0">
              <a:buNone/>
            </a:pPr>
            <a:r>
              <a:rPr lang="el-GR" sz="2400" dirty="0"/>
              <a:t>✔️ Ανάδειξη της πολιτιστικής και φυσικής κληρονομιάς  </a:t>
            </a:r>
          </a:p>
          <a:p>
            <a:pPr marL="0" indent="0">
              <a:buNone/>
            </a:pPr>
            <a:r>
              <a:rPr lang="el-GR" sz="2400" dirty="0"/>
              <a:t>✔️ Ενημέρωση και ευαισθητοποίηση του κοινού  </a:t>
            </a:r>
          </a:p>
          <a:p>
            <a:pPr marL="0" indent="0">
              <a:buNone/>
            </a:pPr>
            <a:r>
              <a:rPr lang="el-GR" sz="2400" dirty="0"/>
              <a:t>✔️ Συνεχής παρακολούθηση και αξιολόγηση  </a:t>
            </a:r>
          </a:p>
          <a:p>
            <a:pPr marL="0" indent="0">
              <a:buNone/>
            </a:pPr>
            <a:r>
              <a:rPr lang="el-GR" sz="2400" dirty="0"/>
              <a:t>✔️ Συνεργασία μεταξύ όλων των εμπλεκομένων (φορείς, τουριστικές επιχειρήσεις, πολίτες)</a:t>
            </a:r>
          </a:p>
          <a:p>
            <a:pPr marL="0" indent="0">
              <a:buNone/>
            </a:pPr>
            <a:endParaRPr lang="en-US" dirty="0"/>
          </a:p>
        </p:txBody>
      </p:sp>
    </p:spTree>
    <p:extLst>
      <p:ext uri="{BB962C8B-B14F-4D97-AF65-F5344CB8AC3E}">
        <p14:creationId xmlns:p14="http://schemas.microsoft.com/office/powerpoint/2010/main" val="6267476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l-GR" sz="2800" b="1" dirty="0">
                <a:solidFill>
                  <a:srgbClr val="C00000"/>
                </a:solidFill>
              </a:rPr>
              <a:t>Ο Ρόλος του Τουριστικού Συνοδού στη Διατήρηση της Κληρονομιάς &amp; του Βιώσιμου Τουρισμού</a:t>
            </a:r>
            <a:endParaRPr lang="en-US" sz="2800" b="1" dirty="0">
              <a:solidFill>
                <a:srgbClr val="C00000"/>
              </a:solidFill>
            </a:endParaRPr>
          </a:p>
        </p:txBody>
      </p:sp>
      <p:sp>
        <p:nvSpPr>
          <p:cNvPr id="3" name="Content Placeholder 2"/>
          <p:cNvSpPr>
            <a:spLocks noGrp="1"/>
          </p:cNvSpPr>
          <p:nvPr>
            <p:ph idx="1"/>
          </p:nvPr>
        </p:nvSpPr>
        <p:spPr>
          <a:xfrm>
            <a:off x="1066799" y="2103119"/>
            <a:ext cx="10369639" cy="4259043"/>
          </a:xfrm>
        </p:spPr>
        <p:txBody>
          <a:bodyPr numCol="2">
            <a:normAutofit fontScale="92500" lnSpcReduction="10000"/>
          </a:bodyPr>
          <a:lstStyle/>
          <a:p>
            <a:pPr marL="0" indent="0">
              <a:buNone/>
            </a:pPr>
            <a:r>
              <a:rPr lang="el-GR" sz="2200" b="1" dirty="0" smtClean="0"/>
              <a:t>1</a:t>
            </a:r>
            <a:r>
              <a:rPr lang="el-GR" sz="2200" b="1" dirty="0"/>
              <a:t>. </a:t>
            </a:r>
            <a:r>
              <a:rPr lang="el-GR" sz="2200" b="1" dirty="0" smtClean="0"/>
              <a:t> Ο </a:t>
            </a:r>
            <a:r>
              <a:rPr lang="el-GR" sz="2200" b="1" dirty="0"/>
              <a:t>Τουριστικός Συνοδός ως Πρεσβευτής </a:t>
            </a:r>
            <a:r>
              <a:rPr lang="el-GR" sz="2200" b="1" dirty="0" smtClean="0"/>
              <a:t> Πολιτισμού </a:t>
            </a:r>
            <a:r>
              <a:rPr lang="el-GR" sz="2200" b="1" dirty="0"/>
              <a:t>&amp; </a:t>
            </a:r>
            <a:r>
              <a:rPr lang="el-GR" sz="2200" b="1" dirty="0" smtClean="0"/>
              <a:t>Περιβάλλοντος</a:t>
            </a:r>
            <a:endParaRPr lang="el-GR" sz="2200" b="1" dirty="0"/>
          </a:p>
          <a:p>
            <a:endParaRPr lang="el-GR" sz="2200" dirty="0"/>
          </a:p>
          <a:p>
            <a:pPr marL="0" indent="0">
              <a:buNone/>
            </a:pPr>
            <a:r>
              <a:rPr lang="el-GR" sz="2200" dirty="0"/>
              <a:t>- Προβάλλει και εξηγεί την </a:t>
            </a:r>
            <a:r>
              <a:rPr lang="el-GR" sz="2200" dirty="0" smtClean="0"/>
              <a:t>*πολιτιστική </a:t>
            </a:r>
            <a:r>
              <a:rPr lang="el-GR" sz="2200" dirty="0"/>
              <a:t>αξία </a:t>
            </a:r>
            <a:r>
              <a:rPr lang="el-GR" sz="2200" dirty="0" smtClean="0"/>
              <a:t>των  μνημείων </a:t>
            </a:r>
            <a:r>
              <a:rPr lang="el-GR" sz="2200" dirty="0"/>
              <a:t>και των τοπικών εθίμων</a:t>
            </a:r>
            <a:r>
              <a:rPr lang="el-GR" sz="2200" dirty="0" smtClean="0"/>
              <a:t>* </a:t>
            </a:r>
            <a:endParaRPr lang="el-GR" sz="2200" dirty="0"/>
          </a:p>
          <a:p>
            <a:pPr marL="0" indent="0">
              <a:buNone/>
            </a:pPr>
            <a:r>
              <a:rPr lang="el-GR" sz="2200" dirty="0"/>
              <a:t>- Ενημερώνει τους τουρίστες για τις </a:t>
            </a:r>
            <a:r>
              <a:rPr lang="el-GR" sz="2200" dirty="0" smtClean="0"/>
              <a:t>*</a:t>
            </a:r>
            <a:r>
              <a:rPr lang="el-GR" sz="2200" dirty="0"/>
              <a:t>περιβαλλοντικές </a:t>
            </a:r>
            <a:r>
              <a:rPr lang="el-GR" sz="2200" dirty="0" smtClean="0"/>
              <a:t>ιδιαιτερότητες* </a:t>
            </a:r>
            <a:r>
              <a:rPr lang="el-GR" sz="2200" dirty="0"/>
              <a:t>κάθε </a:t>
            </a:r>
            <a:r>
              <a:rPr lang="el-GR" sz="2200" dirty="0" smtClean="0"/>
              <a:t> περιοχής  </a:t>
            </a:r>
            <a:endParaRPr lang="el-GR" sz="2200" dirty="0"/>
          </a:p>
          <a:p>
            <a:pPr>
              <a:buFontTx/>
              <a:buChar char="-"/>
            </a:pPr>
            <a:r>
              <a:rPr lang="el-GR" sz="2200" dirty="0" smtClean="0"/>
              <a:t>Προάγει </a:t>
            </a:r>
            <a:r>
              <a:rPr lang="el-GR" sz="2200" dirty="0"/>
              <a:t>τον </a:t>
            </a:r>
            <a:r>
              <a:rPr lang="el-GR" sz="2200" dirty="0" smtClean="0"/>
              <a:t>*</a:t>
            </a:r>
            <a:r>
              <a:rPr lang="el-GR" sz="2200" dirty="0"/>
              <a:t>σεβασμό προς τη φύση και την τοπική κοινωνία</a:t>
            </a:r>
            <a:r>
              <a:rPr lang="el-GR" sz="2200" dirty="0" smtClean="0"/>
              <a:t>*</a:t>
            </a:r>
          </a:p>
          <a:p>
            <a:pPr>
              <a:buFontTx/>
              <a:buChar char="-"/>
            </a:pPr>
            <a:endParaRPr lang="el-GR" sz="2200" dirty="0" smtClean="0"/>
          </a:p>
          <a:p>
            <a:pPr marL="0" indent="0">
              <a:buNone/>
            </a:pPr>
            <a:endParaRPr lang="el-GR" sz="2200" dirty="0" smtClean="0"/>
          </a:p>
          <a:p>
            <a:pPr marL="0" indent="0">
              <a:buNone/>
            </a:pPr>
            <a:endParaRPr lang="el-GR" sz="2200" dirty="0"/>
          </a:p>
          <a:p>
            <a:pPr marL="0" indent="0">
              <a:buNone/>
            </a:pPr>
            <a:r>
              <a:rPr lang="el-GR" sz="2200" b="1" dirty="0" smtClean="0"/>
              <a:t>2.  </a:t>
            </a:r>
            <a:r>
              <a:rPr lang="el-GR" sz="2200" b="1" dirty="0"/>
              <a:t>Ευαισθητοποίηση &amp; Εκπαίδευση των </a:t>
            </a:r>
            <a:r>
              <a:rPr lang="el-GR" sz="2200" b="1" dirty="0" smtClean="0"/>
              <a:t>Επισκεπτών</a:t>
            </a:r>
            <a:endParaRPr lang="el-GR" sz="2200" b="1" dirty="0"/>
          </a:p>
          <a:p>
            <a:endParaRPr lang="el-GR" sz="2200" dirty="0"/>
          </a:p>
          <a:p>
            <a:pPr marL="0" indent="0">
              <a:buNone/>
            </a:pPr>
            <a:r>
              <a:rPr lang="el-GR" sz="2200" dirty="0"/>
              <a:t>- Εξηγεί κανόνες συμπεριφοράς σε αρχαιολογικούς χώρους, φυσικά πάρκα, ιερούς τόπους  </a:t>
            </a:r>
          </a:p>
          <a:p>
            <a:pPr marL="0" indent="0">
              <a:buNone/>
            </a:pPr>
            <a:r>
              <a:rPr lang="el-GR" sz="2200" dirty="0"/>
              <a:t>- Παροτρύνει σε </a:t>
            </a:r>
            <a:r>
              <a:rPr lang="el-GR" sz="2200" dirty="0" smtClean="0"/>
              <a:t>*περιβαλλοντικά </a:t>
            </a:r>
            <a:r>
              <a:rPr lang="el-GR" sz="2200" dirty="0"/>
              <a:t>υπεύθυνες </a:t>
            </a:r>
            <a:r>
              <a:rPr lang="el-GR" sz="2200" dirty="0" smtClean="0"/>
              <a:t>πρακτικές* </a:t>
            </a:r>
            <a:r>
              <a:rPr lang="el-GR" sz="2200" dirty="0"/>
              <a:t>(π.χ. αποφυγή πλαστικού, σωστή διαχείριση απορριμμάτων)  </a:t>
            </a:r>
          </a:p>
          <a:p>
            <a:pPr marL="0" indent="0">
              <a:buNone/>
            </a:pPr>
            <a:r>
              <a:rPr lang="el-GR" sz="2200" dirty="0"/>
              <a:t>- Ενημερώνει για την </a:t>
            </a:r>
            <a:r>
              <a:rPr lang="el-GR" sz="2200" dirty="0" smtClean="0"/>
              <a:t>*τοπική </a:t>
            </a:r>
            <a:r>
              <a:rPr lang="el-GR" sz="2200" dirty="0"/>
              <a:t>κουλτούρα, τα ήθη και τις αξίες</a:t>
            </a:r>
            <a:r>
              <a:rPr lang="el-GR" sz="2200" dirty="0" smtClean="0"/>
              <a:t>*</a:t>
            </a:r>
            <a:endParaRPr lang="el-GR" sz="2200" dirty="0"/>
          </a:p>
          <a:p>
            <a:endParaRPr lang="el-GR" dirty="0"/>
          </a:p>
        </p:txBody>
      </p:sp>
    </p:spTree>
    <p:extLst>
      <p:ext uri="{BB962C8B-B14F-4D97-AF65-F5344CB8AC3E}">
        <p14:creationId xmlns:p14="http://schemas.microsoft.com/office/powerpoint/2010/main" val="31814334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648" y="500926"/>
            <a:ext cx="10058400" cy="1371600"/>
          </a:xfrm>
        </p:spPr>
        <p:txBody>
          <a:bodyPr/>
          <a:lstStyle/>
          <a:p>
            <a:pPr algn="ctr"/>
            <a:r>
              <a:rPr lang="el-GR" sz="2800" b="1" dirty="0">
                <a:solidFill>
                  <a:srgbClr val="C00000"/>
                </a:solidFill>
              </a:rPr>
              <a:t>Ο Ρόλος του Τουριστικού Συνοδού στη Διατήρηση της Κληρονομιάς &amp; του Βιώσιμου Τουρισμού</a:t>
            </a:r>
            <a:endParaRPr lang="en-US" dirty="0"/>
          </a:p>
        </p:txBody>
      </p:sp>
      <p:sp>
        <p:nvSpPr>
          <p:cNvPr id="3" name="Content Placeholder 2"/>
          <p:cNvSpPr>
            <a:spLocks noGrp="1"/>
          </p:cNvSpPr>
          <p:nvPr>
            <p:ph idx="1"/>
          </p:nvPr>
        </p:nvSpPr>
        <p:spPr>
          <a:xfrm>
            <a:off x="976648" y="1692222"/>
            <a:ext cx="10637949" cy="4233286"/>
          </a:xfrm>
        </p:spPr>
        <p:txBody>
          <a:bodyPr numCol="2">
            <a:noAutofit/>
          </a:bodyPr>
          <a:lstStyle/>
          <a:p>
            <a:pPr marL="0" indent="0">
              <a:buNone/>
            </a:pPr>
            <a:r>
              <a:rPr lang="el-GR" sz="2000" b="1" dirty="0"/>
              <a:t> 3. Συνεργασία με Τοπικούς Φορείς &amp; </a:t>
            </a:r>
            <a:endParaRPr lang="el-GR" sz="2000" b="1" dirty="0" smtClean="0"/>
          </a:p>
          <a:p>
            <a:pPr marL="0" indent="0">
              <a:buNone/>
            </a:pPr>
            <a:r>
              <a:rPr lang="el-GR" sz="2000" b="1" dirty="0" smtClean="0"/>
              <a:t>Κοινότητες</a:t>
            </a:r>
          </a:p>
          <a:p>
            <a:pPr marL="0" indent="0">
              <a:buNone/>
            </a:pPr>
            <a:r>
              <a:rPr lang="el-GR" sz="2000" dirty="0" smtClean="0"/>
              <a:t>- Ενισχύει </a:t>
            </a:r>
            <a:r>
              <a:rPr lang="el-GR" sz="2000" dirty="0"/>
              <a:t>τη σύνδεση επισκεπτών με τοπικούς παραγωγούς και πολιτιστικές </a:t>
            </a:r>
            <a:r>
              <a:rPr lang="el-GR" sz="2000" dirty="0" smtClean="0"/>
              <a:t>δράσεις</a:t>
            </a:r>
          </a:p>
          <a:p>
            <a:pPr marL="0" indent="0">
              <a:buNone/>
            </a:pPr>
            <a:r>
              <a:rPr lang="el-GR" sz="2000" dirty="0" smtClean="0"/>
              <a:t>- Συμβάλλει </a:t>
            </a:r>
            <a:r>
              <a:rPr lang="el-GR" sz="2000" dirty="0"/>
              <a:t>στην προβολή τοπικών προϊόντων και βιώσιμων </a:t>
            </a:r>
            <a:r>
              <a:rPr lang="el-GR" sz="2000" dirty="0" smtClean="0"/>
              <a:t>επιχειρήσεων</a:t>
            </a:r>
          </a:p>
          <a:p>
            <a:pPr>
              <a:buFontTx/>
              <a:buChar char="-"/>
            </a:pPr>
            <a:r>
              <a:rPr lang="el-GR" sz="2000" dirty="0" smtClean="0"/>
              <a:t>Υποστηρίζει </a:t>
            </a:r>
            <a:r>
              <a:rPr lang="el-GR" sz="2000" dirty="0"/>
              <a:t>τουριστικά μοντέλα που σέβονται </a:t>
            </a:r>
            <a:r>
              <a:rPr lang="el-GR" sz="2000" dirty="0" smtClean="0"/>
              <a:t>την </a:t>
            </a:r>
            <a:r>
              <a:rPr lang="el-GR" sz="2000" dirty="0"/>
              <a:t>τοπική </a:t>
            </a:r>
            <a:r>
              <a:rPr lang="el-GR" sz="2000" dirty="0" smtClean="0"/>
              <a:t>ταυτότητα</a:t>
            </a:r>
          </a:p>
          <a:p>
            <a:pPr marL="0" indent="0">
              <a:buNone/>
            </a:pPr>
            <a:endParaRPr lang="el-GR" sz="2000" dirty="0" smtClean="0"/>
          </a:p>
          <a:p>
            <a:pPr marL="0" indent="0">
              <a:buNone/>
            </a:pPr>
            <a:r>
              <a:rPr lang="el-GR" sz="2000" b="1" dirty="0" smtClean="0"/>
              <a:t>4</a:t>
            </a:r>
            <a:r>
              <a:rPr lang="el-GR" sz="2000" b="1" dirty="0"/>
              <a:t>. Υποχρεώσεις βάσει Δεοντολογίας &amp; </a:t>
            </a:r>
            <a:r>
              <a:rPr lang="el-GR" sz="2000" b="1" dirty="0" smtClean="0"/>
              <a:t>Νομοθεσίας</a:t>
            </a:r>
            <a:r>
              <a:rPr lang="el-GR" sz="2000" dirty="0" smtClean="0"/>
              <a:t> </a:t>
            </a:r>
          </a:p>
          <a:p>
            <a:pPr marL="0" indent="0">
              <a:buNone/>
            </a:pPr>
            <a:r>
              <a:rPr lang="el-GR" sz="2000" dirty="0" smtClean="0"/>
              <a:t>- Τήρηση </a:t>
            </a:r>
            <a:r>
              <a:rPr lang="el-GR" sz="2000" dirty="0"/>
              <a:t>κανόνων επαγγελματικής </a:t>
            </a:r>
            <a:r>
              <a:rPr lang="el-GR" sz="2000" dirty="0" smtClean="0"/>
              <a:t>δεοντολογίας</a:t>
            </a:r>
          </a:p>
          <a:p>
            <a:pPr marL="0" indent="0">
              <a:buNone/>
            </a:pPr>
            <a:r>
              <a:rPr lang="el-GR" sz="2000" dirty="0" smtClean="0"/>
              <a:t>- Σεβασμός </a:t>
            </a:r>
            <a:r>
              <a:rPr lang="el-GR" sz="2000" dirty="0"/>
              <a:t>προς την ιστορική αλήθεια και την πολιτιστική </a:t>
            </a:r>
            <a:r>
              <a:rPr lang="el-GR" sz="2000" dirty="0" smtClean="0"/>
              <a:t>ακρίβεια</a:t>
            </a:r>
          </a:p>
          <a:p>
            <a:pPr marL="0" indent="0">
              <a:buNone/>
            </a:pPr>
            <a:r>
              <a:rPr lang="el-GR" sz="2000" dirty="0" smtClean="0"/>
              <a:t>- Ευθύνη </a:t>
            </a:r>
            <a:r>
              <a:rPr lang="el-GR" sz="2000" dirty="0"/>
              <a:t>για την ασφάλεια και την ενημέρωση του </a:t>
            </a:r>
            <a:r>
              <a:rPr lang="el-GR" sz="2000" dirty="0" smtClean="0"/>
              <a:t>γκρουπ</a:t>
            </a:r>
          </a:p>
          <a:p>
            <a:pPr marL="0" indent="0">
              <a:buNone/>
            </a:pPr>
            <a:endParaRPr lang="el-GR" sz="2000" dirty="0" smtClean="0"/>
          </a:p>
          <a:p>
            <a:pPr marL="0" indent="0">
              <a:buNone/>
            </a:pPr>
            <a:r>
              <a:rPr lang="el-GR" sz="2000" b="1" dirty="0" smtClean="0"/>
              <a:t>Ο </a:t>
            </a:r>
            <a:r>
              <a:rPr lang="el-GR" sz="2000" b="1" dirty="0"/>
              <a:t>Τουριστικός Συνοδός οφείλει να είναι</a:t>
            </a:r>
            <a:r>
              <a:rPr lang="el-GR" sz="2000" b="1" dirty="0" smtClean="0"/>
              <a:t>:</a:t>
            </a:r>
          </a:p>
          <a:p>
            <a:pPr marL="0" indent="0">
              <a:buNone/>
            </a:pPr>
            <a:r>
              <a:rPr lang="el-GR" sz="2000" dirty="0" smtClean="0"/>
              <a:t>🔹 </a:t>
            </a:r>
            <a:r>
              <a:rPr lang="el-GR" sz="2000" dirty="0"/>
              <a:t>Καταρτισμένος σε πολιτιστικά &amp; περιβαλλοντικά </a:t>
            </a:r>
            <a:r>
              <a:rPr lang="el-GR" sz="2000" dirty="0" smtClean="0"/>
              <a:t>θέματα</a:t>
            </a:r>
          </a:p>
          <a:p>
            <a:pPr marL="0" indent="0">
              <a:buNone/>
            </a:pPr>
            <a:r>
              <a:rPr lang="el-GR" sz="2000" dirty="0" smtClean="0"/>
              <a:t>🔹 </a:t>
            </a:r>
            <a:r>
              <a:rPr lang="el-GR" sz="2000" dirty="0"/>
              <a:t>Διπλωματικός και </a:t>
            </a:r>
            <a:r>
              <a:rPr lang="el-GR" sz="2000" dirty="0" smtClean="0"/>
              <a:t>υπεύθυνος</a:t>
            </a:r>
          </a:p>
          <a:p>
            <a:pPr marL="0" indent="0">
              <a:buNone/>
            </a:pPr>
            <a:r>
              <a:rPr lang="el-GR" sz="2000" dirty="0" smtClean="0"/>
              <a:t>🔹 </a:t>
            </a:r>
            <a:r>
              <a:rPr lang="el-GR" sz="2000" dirty="0"/>
              <a:t>Ενεργός προαγωγέας αειφορίας και πολιτιστικής συνείδησης</a:t>
            </a:r>
          </a:p>
        </p:txBody>
      </p:sp>
    </p:spTree>
    <p:extLst>
      <p:ext uri="{BB962C8B-B14F-4D97-AF65-F5344CB8AC3E}">
        <p14:creationId xmlns:p14="http://schemas.microsoft.com/office/powerpoint/2010/main" val="4623710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solidFill>
                  <a:srgbClr val="C00000"/>
                </a:solidFill>
              </a:rPr>
              <a:t>Ρόλος του Τουριστικού Συνοδού στη Βιώσιμη Ανάπτυξη</a:t>
            </a:r>
            <a:endParaRPr lang="en-US" sz="3200" b="1" dirty="0">
              <a:solidFill>
                <a:srgbClr val="C00000"/>
              </a:solidFill>
            </a:endParaRPr>
          </a:p>
        </p:txBody>
      </p:sp>
      <p:sp>
        <p:nvSpPr>
          <p:cNvPr id="3" name="Content Placeholder 2"/>
          <p:cNvSpPr>
            <a:spLocks noGrp="1"/>
          </p:cNvSpPr>
          <p:nvPr>
            <p:ph idx="1"/>
          </p:nvPr>
        </p:nvSpPr>
        <p:spPr>
          <a:xfrm>
            <a:off x="680434" y="2463729"/>
            <a:ext cx="10831132" cy="3931920"/>
          </a:xfrm>
        </p:spPr>
        <p:txBody>
          <a:bodyPr numCol="2">
            <a:normAutofit lnSpcReduction="10000"/>
          </a:bodyPr>
          <a:lstStyle/>
          <a:p>
            <a:pPr marL="0" indent="0">
              <a:buNone/>
            </a:pPr>
            <a:r>
              <a:rPr lang="el-GR" sz="2400" b="1" dirty="0" smtClean="0"/>
              <a:t>1. Ο Ξεναγός/Συνοδός ως “Πρεσβευτής” της Τοπικής Κουλτούρας</a:t>
            </a:r>
            <a:endParaRPr lang="en-US" sz="2400" b="1" dirty="0" smtClean="0"/>
          </a:p>
          <a:p>
            <a:pPr lvl="1"/>
            <a:r>
              <a:rPr lang="el-GR" sz="2400" dirty="0" smtClean="0"/>
              <a:t>Παρουσίαση </a:t>
            </a:r>
            <a:r>
              <a:rPr lang="el-GR" sz="2400" dirty="0"/>
              <a:t>της ιστορίας, παραδόσεων και τρόπου ζωής με σεβασμό και </a:t>
            </a:r>
            <a:r>
              <a:rPr lang="el-GR" sz="2400" dirty="0" smtClean="0"/>
              <a:t>ακρίβεια</a:t>
            </a:r>
            <a:endParaRPr lang="en-US" sz="2400" dirty="0" smtClean="0"/>
          </a:p>
          <a:p>
            <a:pPr lvl="1"/>
            <a:r>
              <a:rPr lang="el-GR" sz="2400" dirty="0" smtClean="0"/>
              <a:t>Ανάδειξη </a:t>
            </a:r>
            <a:r>
              <a:rPr lang="el-GR" sz="2400" dirty="0"/>
              <a:t>της τοπικής ταυτότητας και αποφυγή </a:t>
            </a:r>
            <a:r>
              <a:rPr lang="el-GR" sz="2400" dirty="0" smtClean="0"/>
              <a:t>στερεοτύπων</a:t>
            </a:r>
            <a:endParaRPr lang="en-US" sz="2400" dirty="0" smtClean="0"/>
          </a:p>
          <a:p>
            <a:pPr lvl="1"/>
            <a:r>
              <a:rPr lang="el-GR" sz="2400" dirty="0" smtClean="0"/>
              <a:t>Ορθή </a:t>
            </a:r>
            <a:r>
              <a:rPr lang="el-GR" sz="2400" dirty="0"/>
              <a:t>χρήση ορολογίας και σεβασμός στην αυθεντικότητα του πολιτιστικού </a:t>
            </a:r>
            <a:r>
              <a:rPr lang="el-GR" sz="2400" dirty="0" smtClean="0"/>
              <a:t>αποθέματος</a:t>
            </a:r>
            <a:endParaRPr lang="en-US" sz="2400" dirty="0" smtClean="0"/>
          </a:p>
          <a:p>
            <a:pPr marL="0" indent="0">
              <a:buNone/>
            </a:pPr>
            <a:endParaRPr lang="en-US" sz="2400" dirty="0" smtClean="0"/>
          </a:p>
          <a:p>
            <a:pPr marL="0" indent="0">
              <a:buNone/>
            </a:pPr>
            <a:r>
              <a:rPr lang="el-GR" sz="2400" b="1" dirty="0" smtClean="0"/>
              <a:t>2. Ενημέρωση και Ευαισθητοποίηση των Τουριστών</a:t>
            </a:r>
            <a:endParaRPr lang="en-US" sz="2400" b="1" dirty="0" smtClean="0"/>
          </a:p>
          <a:p>
            <a:pPr lvl="1"/>
            <a:r>
              <a:rPr lang="el-GR" sz="2400" dirty="0" smtClean="0"/>
              <a:t>Επεξήγηση </a:t>
            </a:r>
            <a:r>
              <a:rPr lang="el-GR" sz="2400" dirty="0"/>
              <a:t>κανόνων συμπεριφοράς σε χώρους φυσικής ή πολιτιστικής </a:t>
            </a:r>
            <a:r>
              <a:rPr lang="el-GR" sz="2400" dirty="0" smtClean="0"/>
              <a:t>σημασίας</a:t>
            </a:r>
            <a:endParaRPr lang="en-US" sz="2400" dirty="0" smtClean="0"/>
          </a:p>
          <a:p>
            <a:pPr lvl="1"/>
            <a:r>
              <a:rPr lang="el-GR" sz="2400" dirty="0" smtClean="0"/>
              <a:t>Παραδείγματα </a:t>
            </a:r>
            <a:r>
              <a:rPr lang="el-GR" sz="2400" dirty="0"/>
              <a:t>καλών πρακτικών και υπενθύμιση περιβαλλοντικής ευθύνηςΕνθάρρυνση συμμετοχής σε βιώσιμες δραστηριότητες (π.χ. πεζοπορία, τοπικά </a:t>
            </a:r>
            <a:r>
              <a:rPr lang="el-GR" sz="2400" dirty="0" smtClean="0"/>
              <a:t>εργαστήρια)</a:t>
            </a:r>
            <a:endParaRPr lang="en-US" sz="2400" dirty="0" smtClean="0"/>
          </a:p>
          <a:p>
            <a:pPr marL="0" indent="0">
              <a:buNone/>
            </a:pPr>
            <a:endParaRPr lang="en-US" dirty="0"/>
          </a:p>
        </p:txBody>
      </p:sp>
    </p:spTree>
    <p:extLst>
      <p:ext uri="{BB962C8B-B14F-4D97-AF65-F5344CB8AC3E}">
        <p14:creationId xmlns:p14="http://schemas.microsoft.com/office/powerpoint/2010/main" val="25309847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70912"/>
            <a:ext cx="10058400" cy="1371600"/>
          </a:xfrm>
        </p:spPr>
        <p:txBody>
          <a:bodyPr>
            <a:normAutofit/>
          </a:bodyPr>
          <a:lstStyle/>
          <a:p>
            <a:r>
              <a:rPr lang="el-GR" sz="3200" b="1" dirty="0">
                <a:solidFill>
                  <a:srgbClr val="C00000"/>
                </a:solidFill>
              </a:rPr>
              <a:t>Ρόλος του Τουριστικού Συνοδού στη Βιώσιμη Ανάπτυξη</a:t>
            </a:r>
            <a:endParaRPr lang="en-US" sz="3200" b="1" dirty="0">
              <a:solidFill>
                <a:srgbClr val="C00000"/>
              </a:solidFill>
            </a:endParaRPr>
          </a:p>
        </p:txBody>
      </p:sp>
      <p:sp>
        <p:nvSpPr>
          <p:cNvPr id="3" name="Content Placeholder 2"/>
          <p:cNvSpPr>
            <a:spLocks noGrp="1"/>
          </p:cNvSpPr>
          <p:nvPr>
            <p:ph idx="1"/>
          </p:nvPr>
        </p:nvSpPr>
        <p:spPr>
          <a:xfrm>
            <a:off x="1066800" y="1587965"/>
            <a:ext cx="10266608" cy="3931920"/>
          </a:xfrm>
        </p:spPr>
        <p:txBody>
          <a:bodyPr numCol="2">
            <a:noAutofit/>
          </a:bodyPr>
          <a:lstStyle/>
          <a:p>
            <a:pPr marL="0" indent="0">
              <a:buNone/>
            </a:pPr>
            <a:r>
              <a:rPr lang="el-GR" sz="2200" b="1" dirty="0" smtClean="0"/>
              <a:t>3</a:t>
            </a:r>
            <a:r>
              <a:rPr lang="el-GR" sz="2200" b="1" dirty="0"/>
              <a:t>. Συνεχής Εκπαίδευση &amp; Ενημέρωση του </a:t>
            </a:r>
            <a:r>
              <a:rPr lang="el-GR" sz="2200" b="1" dirty="0" smtClean="0"/>
              <a:t>Συνοδού</a:t>
            </a:r>
            <a:endParaRPr lang="en-US" sz="2200" b="1" dirty="0" smtClean="0"/>
          </a:p>
          <a:p>
            <a:pPr lvl="1"/>
            <a:r>
              <a:rPr lang="el-GR" sz="2200" dirty="0" smtClean="0"/>
              <a:t>Παρακολούθηση </a:t>
            </a:r>
            <a:r>
              <a:rPr lang="el-GR" sz="2200" dirty="0"/>
              <a:t>σεμιναρίων, γνώση νέας νομοθεσίας και </a:t>
            </a:r>
            <a:r>
              <a:rPr lang="el-GR" sz="2200" dirty="0" smtClean="0"/>
              <a:t>κανονισμών</a:t>
            </a:r>
            <a:endParaRPr lang="en-US" sz="2200" dirty="0" smtClean="0"/>
          </a:p>
          <a:p>
            <a:pPr lvl="1"/>
            <a:r>
              <a:rPr lang="el-GR" sz="2200" dirty="0" smtClean="0"/>
              <a:t>Επαφή </a:t>
            </a:r>
            <a:r>
              <a:rPr lang="el-GR" sz="2200" dirty="0"/>
              <a:t>με τοπικούς φορείς και περιβαλλοντικές/πολιτιστικές </a:t>
            </a:r>
            <a:r>
              <a:rPr lang="el-GR" sz="2200" dirty="0" smtClean="0"/>
              <a:t>οργανώσεις</a:t>
            </a:r>
            <a:endParaRPr lang="en-US" sz="2200" dirty="0" smtClean="0"/>
          </a:p>
          <a:p>
            <a:pPr lvl="1"/>
            <a:r>
              <a:rPr lang="el-GR" sz="2200" dirty="0" smtClean="0"/>
              <a:t>Προσαρμογή </a:t>
            </a:r>
            <a:r>
              <a:rPr lang="el-GR" sz="2200" dirty="0"/>
              <a:t>των ξεναγήσεων σε σύγχρονες προσεγγίσεις (π.χ. θεματικός, συμμετοχικός </a:t>
            </a:r>
            <a:r>
              <a:rPr lang="el-GR" sz="2200" dirty="0" smtClean="0"/>
              <a:t>τουρισμός)</a:t>
            </a:r>
            <a:endParaRPr lang="en-US" sz="2200" dirty="0" smtClean="0"/>
          </a:p>
          <a:p>
            <a:pPr marL="0" indent="0">
              <a:buNone/>
            </a:pPr>
            <a:r>
              <a:rPr lang="el-GR" sz="2200" b="1" dirty="0" smtClean="0"/>
              <a:t>4</a:t>
            </a:r>
            <a:r>
              <a:rPr lang="el-GR" sz="2200" b="1" dirty="0"/>
              <a:t>. Διασύνδεση Τουριστών με την Τοπική </a:t>
            </a:r>
            <a:r>
              <a:rPr lang="el-GR" sz="2200" b="1" dirty="0" smtClean="0"/>
              <a:t>Κοινότητα</a:t>
            </a:r>
            <a:endParaRPr lang="en-US" sz="2200" b="1" dirty="0" smtClean="0"/>
          </a:p>
          <a:p>
            <a:pPr lvl="1"/>
            <a:r>
              <a:rPr lang="el-GR" sz="2200" dirty="0" smtClean="0"/>
              <a:t>Προώθηση </a:t>
            </a:r>
            <a:r>
              <a:rPr lang="el-GR" sz="2200" dirty="0"/>
              <a:t>τοπικών προϊόντων και </a:t>
            </a:r>
            <a:r>
              <a:rPr lang="el-GR" sz="2200" dirty="0" smtClean="0"/>
              <a:t>υπηρεσιών</a:t>
            </a:r>
            <a:endParaRPr lang="en-US" sz="2200" dirty="0" smtClean="0"/>
          </a:p>
          <a:p>
            <a:pPr lvl="1"/>
            <a:r>
              <a:rPr lang="el-GR" sz="2200" dirty="0" smtClean="0"/>
              <a:t>Επαφή </a:t>
            </a:r>
            <a:r>
              <a:rPr lang="el-GR" sz="2200" dirty="0"/>
              <a:t>με ντόπιους τεχνίτες, παραγωγούς, </a:t>
            </a:r>
            <a:r>
              <a:rPr lang="el-GR" sz="2200" dirty="0" smtClean="0"/>
              <a:t>καλλιτέχνες</a:t>
            </a:r>
          </a:p>
          <a:p>
            <a:pPr lvl="1"/>
            <a:r>
              <a:rPr lang="el-GR" sz="2200" dirty="0" smtClean="0"/>
              <a:t>Ανάδειξη </a:t>
            </a:r>
            <a:r>
              <a:rPr lang="el-GR" sz="2200" dirty="0"/>
              <a:t>βιώσιμου τρόπου ζωής – ενίσχυση τοπικής </a:t>
            </a:r>
            <a:r>
              <a:rPr lang="el-GR" sz="2200" dirty="0" smtClean="0"/>
              <a:t>οικονομίας</a:t>
            </a:r>
            <a:endParaRPr lang="en-US" sz="2200" dirty="0" smtClean="0"/>
          </a:p>
          <a:p>
            <a:pPr marL="0" indent="0">
              <a:buNone/>
            </a:pPr>
            <a:r>
              <a:rPr lang="el-GR" sz="2200" b="1" dirty="0" smtClean="0"/>
              <a:t>5</a:t>
            </a:r>
            <a:r>
              <a:rPr lang="el-GR" sz="2200" b="1" dirty="0"/>
              <a:t>. Διασφάλιση της Προστασίας των </a:t>
            </a:r>
            <a:r>
              <a:rPr lang="el-GR" sz="2200" b="1" dirty="0" smtClean="0"/>
              <a:t>Πόρων</a:t>
            </a:r>
            <a:endParaRPr lang="en-US" sz="2200" b="1" dirty="0" smtClean="0"/>
          </a:p>
          <a:p>
            <a:pPr lvl="1"/>
            <a:r>
              <a:rPr lang="el-GR" sz="2200" dirty="0" smtClean="0"/>
              <a:t>Επισήμανση </a:t>
            </a:r>
            <a:r>
              <a:rPr lang="el-GR" sz="2200" dirty="0"/>
              <a:t>κινδύνων ή παραβιάσεων (σκουπίδια, φθορά μνημείων, παράνομες δραστηριότητες</a:t>
            </a:r>
            <a:r>
              <a:rPr lang="el-GR" sz="2200" dirty="0" smtClean="0"/>
              <a:t>)</a:t>
            </a:r>
            <a:endParaRPr lang="en-US" sz="2200" dirty="0" smtClean="0"/>
          </a:p>
          <a:p>
            <a:pPr lvl="1"/>
            <a:r>
              <a:rPr lang="el-GR" sz="2200" dirty="0" smtClean="0"/>
              <a:t>Συνεργασία </a:t>
            </a:r>
            <a:r>
              <a:rPr lang="el-GR" sz="2200" dirty="0"/>
              <a:t>με φορείς και αρχές, εάν </a:t>
            </a:r>
            <a:r>
              <a:rPr lang="el-GR" sz="2200" dirty="0" smtClean="0"/>
              <a:t>απαιτείται</a:t>
            </a:r>
          </a:p>
          <a:p>
            <a:pPr lvl="1"/>
            <a:r>
              <a:rPr lang="el-GR" sz="2200" dirty="0" smtClean="0"/>
              <a:t>Δίνοντας </a:t>
            </a:r>
            <a:r>
              <a:rPr lang="el-GR" sz="2200" dirty="0"/>
              <a:t>το παράδειγμα με τη δική του συμπεριφορά</a:t>
            </a:r>
            <a:endParaRPr lang="en-US" sz="2200" dirty="0"/>
          </a:p>
        </p:txBody>
      </p:sp>
    </p:spTree>
    <p:extLst>
      <p:ext uri="{BB962C8B-B14F-4D97-AF65-F5344CB8AC3E}">
        <p14:creationId xmlns:p14="http://schemas.microsoft.com/office/powerpoint/2010/main" val="29597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04712"/>
            <a:ext cx="10058400" cy="1371600"/>
          </a:xfrm>
        </p:spPr>
        <p:txBody>
          <a:bodyPr>
            <a:normAutofit/>
          </a:bodyPr>
          <a:lstStyle/>
          <a:p>
            <a:r>
              <a:rPr lang="el-GR" sz="2800" b="1" dirty="0" smtClean="0"/>
              <a:t>Περιεχόμενα</a:t>
            </a:r>
            <a:endParaRPr lang="en-US" sz="2800" b="1" dirty="0"/>
          </a:p>
        </p:txBody>
      </p:sp>
      <p:sp>
        <p:nvSpPr>
          <p:cNvPr id="3" name="Content Placeholder 2"/>
          <p:cNvSpPr>
            <a:spLocks noGrp="1"/>
          </p:cNvSpPr>
          <p:nvPr>
            <p:ph idx="1"/>
          </p:nvPr>
        </p:nvSpPr>
        <p:spPr>
          <a:xfrm>
            <a:off x="1066800" y="1326524"/>
            <a:ext cx="10058400" cy="4984124"/>
          </a:xfrm>
        </p:spPr>
        <p:txBody>
          <a:bodyPr>
            <a:normAutofit lnSpcReduction="10000"/>
          </a:bodyPr>
          <a:lstStyle/>
          <a:p>
            <a:pPr marL="342900" indent="-342900">
              <a:buFont typeface="+mj-lt"/>
              <a:buAutoNum type="arabicPeriod"/>
            </a:pPr>
            <a:r>
              <a:rPr lang="el-GR" dirty="0"/>
              <a:t>Εισαγωγή στο Τουριστικό Δίκαιο – Ορισμός, σημασία και βασικές αρχές</a:t>
            </a:r>
          </a:p>
          <a:p>
            <a:pPr marL="342900" indent="-342900">
              <a:buFont typeface="+mj-lt"/>
              <a:buAutoNum type="arabicPeriod"/>
            </a:pPr>
            <a:r>
              <a:rPr lang="el-GR" dirty="0"/>
              <a:t>Νομικό Πλαίσιο Τουριστικής Δραστηριότητας – Ελληνική και διεθνής νομοθεσία</a:t>
            </a:r>
          </a:p>
          <a:p>
            <a:pPr marL="342900" indent="-342900">
              <a:buFont typeface="+mj-lt"/>
              <a:buAutoNum type="arabicPeriod"/>
            </a:pPr>
            <a:r>
              <a:rPr lang="el-GR" dirty="0"/>
              <a:t>Τουριστικές Επιχειρήσεις &amp; Νομική Υπόσταση – Ξενοδοχεία, τουριστικά γραφεία, πρακτορεία</a:t>
            </a:r>
          </a:p>
          <a:p>
            <a:pPr marL="342900" indent="-342900">
              <a:buFont typeface="+mj-lt"/>
              <a:buAutoNum type="arabicPeriod"/>
            </a:pPr>
            <a:r>
              <a:rPr lang="el-GR" dirty="0"/>
              <a:t>Σύμβαση Παροχής Τουριστικών Υπηρεσιών – Δικαιώματα &amp; υποχρεώσεις των συμβαλλομένων</a:t>
            </a:r>
          </a:p>
          <a:p>
            <a:pPr marL="342900" indent="-342900">
              <a:buFont typeface="+mj-lt"/>
              <a:buAutoNum type="arabicPeriod"/>
            </a:pPr>
            <a:r>
              <a:rPr lang="el-GR" dirty="0"/>
              <a:t>Δικαίωμα των Καταναλωτών στον Τουρισμό – Προστασία, ακυρώσεις, αποζημιώσεις</a:t>
            </a:r>
          </a:p>
          <a:p>
            <a:pPr marL="342900" indent="-342900">
              <a:buFont typeface="+mj-lt"/>
              <a:buAutoNum type="arabicPeriod"/>
            </a:pPr>
            <a:r>
              <a:rPr lang="el-GR" dirty="0"/>
              <a:t>Νομικό Πλαίσιο για την Ξενοδοχειακή Βιομηχανία – Άδειες, κανονισμοί, υποχρεώσεις</a:t>
            </a:r>
          </a:p>
          <a:p>
            <a:pPr marL="342900" indent="-342900">
              <a:buFont typeface="+mj-lt"/>
              <a:buAutoNum type="arabicPeriod"/>
            </a:pPr>
            <a:r>
              <a:rPr lang="el-GR" dirty="0"/>
              <a:t>Τουριστικές Μεταφορές &amp; Νομικό Καθεστώς – Αερομεταφορές, ακτοπλοΐα, χερσαίες μεταφορές</a:t>
            </a:r>
          </a:p>
          <a:p>
            <a:pPr marL="342900" indent="-342900">
              <a:buFont typeface="+mj-lt"/>
              <a:buAutoNum type="arabicPeriod"/>
            </a:pPr>
            <a:r>
              <a:rPr lang="el-GR" b="1" dirty="0">
                <a:solidFill>
                  <a:srgbClr val="C00000"/>
                </a:solidFill>
              </a:rPr>
              <a:t>Προστασία Πολιτιστικής &amp; Περιβαλλοντικής Κληρονομιάς – Νομοθεσία για βιώσιμο τουρισμό</a:t>
            </a:r>
          </a:p>
          <a:p>
            <a:pPr marL="342900" indent="-342900">
              <a:buFont typeface="+mj-lt"/>
              <a:buAutoNum type="arabicPeriod"/>
            </a:pPr>
            <a:r>
              <a:rPr lang="el-GR" dirty="0"/>
              <a:t>Εργασιακό Δίκαιο στον Τουριστικό Κλάδο – Συμβάσεις, δικαιώματα εργαζομένων</a:t>
            </a:r>
          </a:p>
          <a:p>
            <a:pPr marL="342900" indent="-342900">
              <a:buFont typeface="+mj-lt"/>
              <a:buAutoNum type="arabicPeriod"/>
            </a:pPr>
            <a:r>
              <a:rPr lang="el-GR" dirty="0"/>
              <a:t>Φορολογία &amp; Τουριστικές Επιχειρήσεις – Ειδικά φορολογικά καθεστώτα</a:t>
            </a:r>
          </a:p>
          <a:p>
            <a:pPr marL="342900" indent="-342900">
              <a:buFont typeface="+mj-lt"/>
              <a:buAutoNum type="arabicPeriod"/>
            </a:pPr>
            <a:r>
              <a:rPr lang="el-GR" dirty="0"/>
              <a:t>Ηλεκτρονικός Τουρισμός &amp; Νομικές Προκλήσεις – GDPR, online κρατήσεις, πλατφόρμες</a:t>
            </a:r>
          </a:p>
          <a:p>
            <a:pPr marL="342900" indent="-342900">
              <a:buFont typeface="+mj-lt"/>
              <a:buAutoNum type="arabicPeriod"/>
            </a:pPr>
            <a:r>
              <a:rPr lang="el-GR" dirty="0"/>
              <a:t>Διαχείριση Κρίσεων &amp; Τουριστικό Δίκαιο – Ακραία καιρικά φαινόμενα, πανδημίες, force majeure</a:t>
            </a:r>
          </a:p>
          <a:p>
            <a:pPr marL="342900" indent="-342900">
              <a:buFont typeface="+mj-lt"/>
              <a:buAutoNum type="arabicPeriod"/>
            </a:pPr>
            <a:r>
              <a:rPr lang="el-GR" dirty="0"/>
              <a:t>Διεθνείς Συμφωνίες &amp; Οργανισμοί για τον Τουρισμό – EU, UNWTO, </a:t>
            </a:r>
            <a:r>
              <a:rPr lang="el-GR" dirty="0" smtClean="0"/>
              <a:t>IATA</a:t>
            </a:r>
          </a:p>
          <a:p>
            <a:pPr marL="342900" indent="-342900">
              <a:buFont typeface="+mj-lt"/>
              <a:buAutoNum type="arabicPeriod"/>
            </a:pPr>
            <a:endParaRPr lang="el-GR" dirty="0"/>
          </a:p>
        </p:txBody>
      </p:sp>
    </p:spTree>
    <p:extLst>
      <p:ext uri="{BB962C8B-B14F-4D97-AF65-F5344CB8AC3E}">
        <p14:creationId xmlns:p14="http://schemas.microsoft.com/office/powerpoint/2010/main" val="35280677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solidFill>
                  <a:srgbClr val="C00000"/>
                </a:solidFill>
              </a:rPr>
              <a:t>Παραδείγματα Καλών Πρακτικών Βιώσιμου </a:t>
            </a:r>
            <a:r>
              <a:rPr lang="el-GR" sz="2800" b="1" dirty="0" smtClean="0">
                <a:solidFill>
                  <a:srgbClr val="C00000"/>
                </a:solidFill>
              </a:rPr>
              <a:t>Τουρισμού</a:t>
            </a:r>
            <a:br>
              <a:rPr lang="el-GR" sz="2800" b="1" dirty="0" smtClean="0">
                <a:solidFill>
                  <a:srgbClr val="C00000"/>
                </a:solidFill>
              </a:rPr>
            </a:br>
            <a:r>
              <a:rPr lang="el-GR" sz="2800" b="1" dirty="0" smtClean="0">
                <a:solidFill>
                  <a:srgbClr val="C00000"/>
                </a:solidFill>
                <a:sym typeface="Wingdings" panose="05000000000000000000" pitchFamily="2" charset="2"/>
              </a:rPr>
              <a:t> </a:t>
            </a:r>
            <a:r>
              <a:rPr lang="el-GR" sz="2800" b="1" dirty="0" smtClean="0">
                <a:solidFill>
                  <a:srgbClr val="0070C0"/>
                </a:solidFill>
              </a:rPr>
              <a:t>Παραδείγματα </a:t>
            </a:r>
            <a:r>
              <a:rPr lang="el-GR" sz="2800" b="1" dirty="0">
                <a:solidFill>
                  <a:srgbClr val="0070C0"/>
                </a:solidFill>
              </a:rPr>
              <a:t>από την Ελλάδα</a:t>
            </a:r>
            <a:r>
              <a:rPr lang="el-GR" sz="2800" dirty="0"/>
              <a:t/>
            </a:r>
            <a:br>
              <a:rPr lang="el-GR" sz="2800" dirty="0"/>
            </a:br>
            <a:endParaRPr lang="en-US" sz="2800" b="1" dirty="0">
              <a:solidFill>
                <a:srgbClr val="C00000"/>
              </a:solidFill>
            </a:endParaRPr>
          </a:p>
        </p:txBody>
      </p:sp>
      <p:sp>
        <p:nvSpPr>
          <p:cNvPr id="3" name="Content Placeholder 2"/>
          <p:cNvSpPr>
            <a:spLocks noGrp="1"/>
          </p:cNvSpPr>
          <p:nvPr>
            <p:ph idx="1"/>
          </p:nvPr>
        </p:nvSpPr>
        <p:spPr>
          <a:xfrm>
            <a:off x="837127" y="1942011"/>
            <a:ext cx="10792496" cy="4207528"/>
          </a:xfrm>
        </p:spPr>
        <p:txBody>
          <a:bodyPr numCol="2">
            <a:normAutofit fontScale="92500"/>
          </a:bodyPr>
          <a:lstStyle/>
          <a:p>
            <a:pPr marL="0" indent="0">
              <a:buNone/>
            </a:pPr>
            <a:r>
              <a:rPr lang="el-GR" sz="2000" dirty="0" smtClean="0"/>
              <a:t> </a:t>
            </a:r>
            <a:r>
              <a:rPr lang="el-GR" sz="2000" b="1" dirty="0" smtClean="0"/>
              <a:t>1</a:t>
            </a:r>
            <a:r>
              <a:rPr lang="el-GR" sz="2000" b="1" dirty="0"/>
              <a:t>. Αστυπάλαια – Το «Πράσινο Νησί</a:t>
            </a:r>
            <a:r>
              <a:rPr lang="el-GR" sz="2000" b="1" dirty="0" smtClean="0"/>
              <a:t>» </a:t>
            </a:r>
            <a:endParaRPr lang="el-GR" sz="2000" b="1" dirty="0"/>
          </a:p>
          <a:p>
            <a:pPr marL="0" indent="0">
              <a:buNone/>
            </a:pPr>
            <a:r>
              <a:rPr lang="el-GR" sz="2000" dirty="0"/>
              <a:t>- Πιλοτικό πρόγραμμα ηλεκτροκίνησης &amp; βιώσιμης μετακίνησης  </a:t>
            </a:r>
          </a:p>
          <a:p>
            <a:pPr marL="0" indent="0">
              <a:buNone/>
            </a:pPr>
            <a:r>
              <a:rPr lang="el-GR" sz="2000" dirty="0"/>
              <a:t>- Προώθηση τοπικής γαστρονομίας &amp; </a:t>
            </a:r>
            <a:r>
              <a:rPr lang="el-GR" sz="2000" dirty="0" smtClean="0"/>
              <a:t>       αγροτουρισμού  </a:t>
            </a:r>
            <a:endParaRPr lang="el-GR" sz="2000" dirty="0"/>
          </a:p>
          <a:p>
            <a:pPr marL="0" indent="0">
              <a:buNone/>
            </a:pPr>
            <a:r>
              <a:rPr lang="el-GR" sz="2000" dirty="0"/>
              <a:t>- Διατήρηση τοπικών εθίμων και περιορισμός του </a:t>
            </a:r>
            <a:r>
              <a:rPr lang="el-GR" sz="2000" dirty="0" smtClean="0"/>
              <a:t> μαζικού </a:t>
            </a:r>
            <a:r>
              <a:rPr lang="el-GR" sz="2000" dirty="0"/>
              <a:t>τουρισμού</a:t>
            </a:r>
          </a:p>
          <a:p>
            <a:pPr marL="0" indent="0">
              <a:buNone/>
            </a:pPr>
            <a:endParaRPr lang="el-GR" sz="2000" dirty="0" smtClean="0"/>
          </a:p>
          <a:p>
            <a:pPr marL="0" indent="0">
              <a:buNone/>
            </a:pPr>
            <a:r>
              <a:rPr lang="el-GR" sz="2000" b="1" dirty="0" smtClean="0"/>
              <a:t>2</a:t>
            </a:r>
            <a:r>
              <a:rPr lang="el-GR" sz="2000" b="1" dirty="0"/>
              <a:t>. Ζαγοροχώρια – Οικοτουριστική </a:t>
            </a:r>
            <a:r>
              <a:rPr lang="el-GR" sz="2000" b="1" dirty="0" smtClean="0"/>
              <a:t>Ανάπτυξη</a:t>
            </a:r>
            <a:endParaRPr lang="el-GR" sz="2000" b="1" dirty="0"/>
          </a:p>
          <a:p>
            <a:pPr marL="0" indent="0">
              <a:buNone/>
            </a:pPr>
            <a:r>
              <a:rPr lang="el-GR" sz="2000" dirty="0"/>
              <a:t>- Δίκτυο μονοπατιών και πεζοπορικές διαδρομές  </a:t>
            </a:r>
          </a:p>
          <a:p>
            <a:pPr marL="0" indent="0">
              <a:buNone/>
            </a:pPr>
            <a:r>
              <a:rPr lang="el-GR" sz="2000" dirty="0"/>
              <a:t>- Μικρές, παραδοσιακές μονάδες φιλοξενίας  </a:t>
            </a:r>
          </a:p>
          <a:p>
            <a:pPr marL="0" indent="0">
              <a:buNone/>
            </a:pPr>
            <a:r>
              <a:rPr lang="el-GR" sz="2000" dirty="0"/>
              <a:t>- Ανάδειξη της αρχιτεκτονικής κληρονομιάς και τοπικών </a:t>
            </a:r>
            <a:r>
              <a:rPr lang="el-GR" sz="2000" dirty="0" smtClean="0"/>
              <a:t>υλικών</a:t>
            </a:r>
            <a:endParaRPr lang="el-GR" sz="2000" dirty="0"/>
          </a:p>
          <a:p>
            <a:endParaRPr lang="el-GR" sz="2000" dirty="0"/>
          </a:p>
          <a:p>
            <a:pPr marL="0" indent="0">
              <a:buNone/>
            </a:pPr>
            <a:r>
              <a:rPr lang="el-GR" sz="2000" b="1" dirty="0" smtClean="0"/>
              <a:t>3</a:t>
            </a:r>
            <a:r>
              <a:rPr lang="el-GR" sz="2000" b="1" dirty="0"/>
              <a:t>. Ρόδος – Πολιτιστικός Τουρισμός με Σχέδιο Προστασίας </a:t>
            </a:r>
            <a:r>
              <a:rPr lang="el-GR" sz="2000" b="1" dirty="0" smtClean="0"/>
              <a:t>Μνημείων</a:t>
            </a:r>
            <a:endParaRPr lang="el-GR" sz="2000" b="1" dirty="0"/>
          </a:p>
          <a:p>
            <a:pPr marL="0" indent="0">
              <a:buNone/>
            </a:pPr>
            <a:r>
              <a:rPr lang="el-GR" sz="2000" dirty="0"/>
              <a:t>- Εφαρμογή διαχειριστικού σχεδίου στην Παλιά </a:t>
            </a:r>
            <a:r>
              <a:rPr lang="el-GR" sz="2000" dirty="0" smtClean="0"/>
              <a:t>Πόλη (UNESCO</a:t>
            </a:r>
            <a:r>
              <a:rPr lang="el-GR" sz="2000" dirty="0"/>
              <a:t>)  </a:t>
            </a:r>
          </a:p>
          <a:p>
            <a:pPr marL="0" indent="0">
              <a:buNone/>
            </a:pPr>
            <a:r>
              <a:rPr lang="el-GR" sz="2000" dirty="0"/>
              <a:t>- Εκπαιδευτικές ξεναγήσεις και συμμετοχικός τουρισμός  </a:t>
            </a:r>
          </a:p>
          <a:p>
            <a:pPr marL="0" indent="0">
              <a:buNone/>
            </a:pPr>
            <a:r>
              <a:rPr lang="el-GR" sz="2000" dirty="0"/>
              <a:t>- Έμφαση στην αυθεντικότητα και στην πολιτιστική ερμηνεία</a:t>
            </a:r>
          </a:p>
          <a:p>
            <a:endParaRPr lang="el-GR" dirty="0"/>
          </a:p>
          <a:p>
            <a:pPr marL="0" indent="0">
              <a:buNone/>
            </a:pPr>
            <a:endParaRPr lang="el-GR" dirty="0"/>
          </a:p>
        </p:txBody>
      </p:sp>
    </p:spTree>
    <p:extLst>
      <p:ext uri="{BB962C8B-B14F-4D97-AF65-F5344CB8AC3E}">
        <p14:creationId xmlns:p14="http://schemas.microsoft.com/office/powerpoint/2010/main" val="34976859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b="1" dirty="0">
                <a:solidFill>
                  <a:srgbClr val="C00000"/>
                </a:solidFill>
              </a:rPr>
              <a:t>Παραδείγματα Καλών Πρακτικών Βιώσιμου Τουρισμού</a:t>
            </a:r>
            <a:br>
              <a:rPr lang="el-GR" sz="2800" b="1" dirty="0">
                <a:solidFill>
                  <a:srgbClr val="C00000"/>
                </a:solidFill>
              </a:rPr>
            </a:br>
            <a:r>
              <a:rPr lang="el-GR" sz="2800" b="1" dirty="0">
                <a:solidFill>
                  <a:srgbClr val="C00000"/>
                </a:solidFill>
                <a:sym typeface="Wingdings" panose="05000000000000000000" pitchFamily="2" charset="2"/>
              </a:rPr>
              <a:t> </a:t>
            </a:r>
            <a:r>
              <a:rPr lang="el-GR" sz="2800" b="1" dirty="0">
                <a:solidFill>
                  <a:srgbClr val="0070C0"/>
                </a:solidFill>
              </a:rPr>
              <a:t>Διεθνή Παραδείγματα</a:t>
            </a:r>
            <a:r>
              <a:rPr lang="el-GR" sz="2800" dirty="0">
                <a:solidFill>
                  <a:prstClr val="black">
                    <a:lumMod val="85000"/>
                    <a:lumOff val="15000"/>
                  </a:prstClr>
                </a:solidFill>
              </a:rPr>
              <a:t/>
            </a:r>
            <a:br>
              <a:rPr lang="el-GR" sz="2800" dirty="0">
                <a:solidFill>
                  <a:prstClr val="black">
                    <a:lumMod val="85000"/>
                    <a:lumOff val="15000"/>
                  </a:prstClr>
                </a:solidFill>
              </a:rPr>
            </a:br>
            <a:endParaRPr lang="en-US" dirty="0"/>
          </a:p>
        </p:txBody>
      </p:sp>
      <p:sp>
        <p:nvSpPr>
          <p:cNvPr id="3" name="Content Placeholder 2"/>
          <p:cNvSpPr>
            <a:spLocks noGrp="1"/>
          </p:cNvSpPr>
          <p:nvPr>
            <p:ph idx="1"/>
          </p:nvPr>
        </p:nvSpPr>
        <p:spPr>
          <a:xfrm>
            <a:off x="772733" y="1674254"/>
            <a:ext cx="10805374" cy="4360786"/>
          </a:xfrm>
        </p:spPr>
        <p:txBody>
          <a:bodyPr numCol="2">
            <a:normAutofit/>
          </a:bodyPr>
          <a:lstStyle/>
          <a:p>
            <a:pPr marL="0" indent="0">
              <a:buNone/>
            </a:pPr>
            <a:r>
              <a:rPr lang="el-GR" sz="2000" b="1" dirty="0" smtClean="0"/>
              <a:t>4</a:t>
            </a:r>
            <a:r>
              <a:rPr lang="el-GR" sz="2000" b="1" dirty="0"/>
              <a:t>. Κόστα Ρίκα – Πρωτοπόρος στην </a:t>
            </a:r>
            <a:r>
              <a:rPr lang="el-GR" sz="2000" b="1" dirty="0" smtClean="0"/>
              <a:t>Οικολογία </a:t>
            </a:r>
            <a:endParaRPr lang="el-GR" sz="2000" b="1" dirty="0"/>
          </a:p>
          <a:p>
            <a:pPr marL="0" indent="0">
              <a:buNone/>
            </a:pPr>
            <a:r>
              <a:rPr lang="el-GR" sz="2000" dirty="0"/>
              <a:t>- 98% της ενέργειας από ΑΠΕ  </a:t>
            </a:r>
          </a:p>
          <a:p>
            <a:pPr marL="0" indent="0">
              <a:buNone/>
            </a:pPr>
            <a:r>
              <a:rPr lang="el-GR" sz="2000" dirty="0"/>
              <a:t>- Ανάπτυξη οικοτουριστικών πάρκων &amp; καταλυμάτων  </a:t>
            </a:r>
          </a:p>
          <a:p>
            <a:pPr marL="0" indent="0">
              <a:buNone/>
            </a:pPr>
            <a:r>
              <a:rPr lang="el-GR" sz="2000" dirty="0"/>
              <a:t>- Εκπαίδευση επισκεπτών για τη βιοποικιλότητα και </a:t>
            </a:r>
            <a:r>
              <a:rPr lang="en-US" sz="2000" dirty="0" smtClean="0"/>
              <a:t>  </a:t>
            </a:r>
            <a:r>
              <a:rPr lang="el-GR" sz="2000" dirty="0" smtClean="0"/>
              <a:t>τις </a:t>
            </a:r>
            <a:r>
              <a:rPr lang="el-GR" sz="2000" dirty="0"/>
              <a:t>κοινότητες</a:t>
            </a:r>
          </a:p>
          <a:p>
            <a:endParaRPr lang="el-GR" sz="2000" dirty="0"/>
          </a:p>
          <a:p>
            <a:pPr marL="0" indent="0">
              <a:buNone/>
            </a:pPr>
            <a:r>
              <a:rPr lang="el-GR" sz="2000" b="1" dirty="0" smtClean="0"/>
              <a:t>5</a:t>
            </a:r>
            <a:r>
              <a:rPr lang="el-GR" sz="2000" b="1" dirty="0"/>
              <a:t>. Λιουμπλιάνα (Σλοβενία) – Πράσινη </a:t>
            </a:r>
            <a:r>
              <a:rPr lang="en-US" sz="2000" b="1" dirty="0" smtClean="0"/>
              <a:t>  </a:t>
            </a:r>
            <a:r>
              <a:rPr lang="el-GR" sz="2000" b="1" dirty="0" smtClean="0"/>
              <a:t>Πρωτεύουσα </a:t>
            </a:r>
            <a:r>
              <a:rPr lang="el-GR" sz="2000" b="1" dirty="0"/>
              <a:t>της Ευρώπης (2016</a:t>
            </a:r>
            <a:r>
              <a:rPr lang="el-GR" sz="2000" b="1" dirty="0" smtClean="0"/>
              <a:t>)  </a:t>
            </a:r>
            <a:endParaRPr lang="el-GR" sz="2000" b="1" dirty="0"/>
          </a:p>
          <a:p>
            <a:pPr marL="0" indent="0">
              <a:buNone/>
            </a:pPr>
            <a:r>
              <a:rPr lang="el-GR" sz="2000" dirty="0"/>
              <a:t>- Μηδενικά αυτοκίνητα στο κέντρο  </a:t>
            </a:r>
          </a:p>
          <a:p>
            <a:pPr marL="0" indent="0">
              <a:buNone/>
            </a:pPr>
            <a:r>
              <a:rPr lang="el-GR" sz="2000" dirty="0"/>
              <a:t>- Προώθηση ποδηλασίας και αστικών πράσινων ζωνών  </a:t>
            </a:r>
          </a:p>
          <a:p>
            <a:pPr marL="0" indent="0">
              <a:buNone/>
            </a:pPr>
            <a:r>
              <a:rPr lang="el-GR" sz="2000" dirty="0"/>
              <a:t>- Ψηφιακές λύσεις για έξυπνη διαχείριση επισκεπτών</a:t>
            </a:r>
          </a:p>
          <a:p>
            <a:endParaRPr lang="el-GR" sz="2000" dirty="0"/>
          </a:p>
          <a:p>
            <a:pPr marL="0" indent="0">
              <a:buNone/>
            </a:pPr>
            <a:r>
              <a:rPr lang="el-GR" sz="2000" b="1" dirty="0" smtClean="0"/>
              <a:t>6</a:t>
            </a:r>
            <a:r>
              <a:rPr lang="el-GR" sz="2000" b="1" dirty="0"/>
              <a:t>. Cinque Terre, Ιταλία – Ρύθμιση Ροής </a:t>
            </a:r>
            <a:r>
              <a:rPr lang="el-GR" sz="2000" b="1" dirty="0" smtClean="0"/>
              <a:t>Τουριστών  </a:t>
            </a:r>
            <a:endParaRPr lang="el-GR" sz="2000" b="1" dirty="0"/>
          </a:p>
          <a:p>
            <a:pPr marL="0" indent="0">
              <a:buNone/>
            </a:pPr>
            <a:r>
              <a:rPr lang="el-GR" sz="2000" dirty="0"/>
              <a:t>- Ηλεκτρονική καταγραφή και περιορισμός αριθμού επισκεπτών  </a:t>
            </a:r>
          </a:p>
          <a:p>
            <a:pPr marL="0" indent="0">
              <a:buNone/>
            </a:pPr>
            <a:r>
              <a:rPr lang="el-GR" sz="2000" dirty="0"/>
              <a:t>- Προστασία τοπικών μονοπατιών και παραδοσιακών χωριών  </a:t>
            </a:r>
          </a:p>
          <a:p>
            <a:pPr marL="0" indent="0">
              <a:buNone/>
            </a:pPr>
            <a:r>
              <a:rPr lang="el-GR" sz="2000" dirty="0"/>
              <a:t>- Συμμετοχή της τοπικής κοινότητας στις αποφάσεις</a:t>
            </a:r>
          </a:p>
          <a:p>
            <a:endParaRPr lang="el-GR" dirty="0"/>
          </a:p>
          <a:p>
            <a:pPr marL="0" indent="0">
              <a:buNone/>
            </a:pPr>
            <a:endParaRPr lang="el-GR" dirty="0"/>
          </a:p>
          <a:p>
            <a:endParaRPr lang="el-GR" dirty="0"/>
          </a:p>
          <a:p>
            <a:endParaRPr lang="el-GR" dirty="0"/>
          </a:p>
        </p:txBody>
      </p:sp>
    </p:spTree>
    <p:extLst>
      <p:ext uri="{BB962C8B-B14F-4D97-AF65-F5344CB8AC3E}">
        <p14:creationId xmlns:p14="http://schemas.microsoft.com/office/powerpoint/2010/main" val="6023889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634" y="359259"/>
            <a:ext cx="10678732" cy="1371600"/>
          </a:xfrm>
        </p:spPr>
        <p:txBody>
          <a:bodyPr>
            <a:normAutofit/>
          </a:bodyPr>
          <a:lstStyle/>
          <a:p>
            <a:r>
              <a:rPr lang="el-GR" sz="3200" b="1" dirty="0">
                <a:solidFill>
                  <a:srgbClr val="FF0000"/>
                </a:solidFill>
              </a:rPr>
              <a:t>Κίνδυνοι και Προκλήσεις </a:t>
            </a:r>
            <a:r>
              <a:rPr lang="el-GR" sz="3200" b="1" dirty="0"/>
              <a:t>για την Κληρονομιά από τον Τουρισμό</a:t>
            </a:r>
            <a:endParaRPr lang="en-US" sz="3200" b="1" dirty="0"/>
          </a:p>
        </p:txBody>
      </p:sp>
      <p:sp>
        <p:nvSpPr>
          <p:cNvPr id="3" name="Content Placeholder 2"/>
          <p:cNvSpPr>
            <a:spLocks noGrp="1"/>
          </p:cNvSpPr>
          <p:nvPr>
            <p:ph idx="1"/>
          </p:nvPr>
        </p:nvSpPr>
        <p:spPr>
          <a:xfrm>
            <a:off x="846786" y="1730859"/>
            <a:ext cx="10588580" cy="4450939"/>
          </a:xfrm>
        </p:spPr>
        <p:txBody>
          <a:bodyPr numCol="2">
            <a:normAutofit fontScale="92500" lnSpcReduction="20000"/>
          </a:bodyPr>
          <a:lstStyle/>
          <a:p>
            <a:pPr marL="0" indent="0">
              <a:buNone/>
            </a:pPr>
            <a:r>
              <a:rPr lang="el-GR" sz="2400" b="1" dirty="0" smtClean="0"/>
              <a:t>1. </a:t>
            </a:r>
            <a:r>
              <a:rPr lang="el-GR" sz="2400" b="1" dirty="0"/>
              <a:t>Υπερτουρισμός (Overtourism</a:t>
            </a:r>
            <a:r>
              <a:rPr lang="el-GR" sz="2400" b="1" dirty="0" smtClean="0"/>
              <a:t>)</a:t>
            </a:r>
            <a:endParaRPr lang="el-GR" sz="2400" b="1" dirty="0"/>
          </a:p>
          <a:p>
            <a:pPr marL="0" indent="0">
              <a:buNone/>
            </a:pPr>
            <a:r>
              <a:rPr lang="el-GR" sz="2400" dirty="0"/>
              <a:t>- Υπερβολικός αριθμός επισκεπτών → </a:t>
            </a:r>
            <a:r>
              <a:rPr lang="el-GR" sz="2400" dirty="0" smtClean="0"/>
              <a:t>      Φθορά μνημείων και </a:t>
            </a:r>
            <a:r>
              <a:rPr lang="el-GR" sz="2400" dirty="0"/>
              <a:t>υποδομών  </a:t>
            </a:r>
          </a:p>
          <a:p>
            <a:pPr marL="0" indent="0">
              <a:buNone/>
            </a:pPr>
            <a:r>
              <a:rPr lang="el-GR" sz="2400" dirty="0"/>
              <a:t>- Πίεση σε φυσικούς πόρους (νερό, ενέργεια, απορρίμματα)  </a:t>
            </a:r>
          </a:p>
          <a:p>
            <a:pPr marL="0" indent="0">
              <a:buNone/>
            </a:pPr>
            <a:r>
              <a:rPr lang="el-GR" sz="2400" dirty="0"/>
              <a:t>- Αλλοίωση της αυθεντικότητας των τοπικών κοινοτήτων</a:t>
            </a:r>
          </a:p>
          <a:p>
            <a:endParaRPr lang="el-GR" sz="2400" dirty="0"/>
          </a:p>
          <a:p>
            <a:pPr marL="0" indent="0">
              <a:buNone/>
            </a:pPr>
            <a:r>
              <a:rPr lang="el-GR" sz="2400" b="1" dirty="0" smtClean="0"/>
              <a:t>2</a:t>
            </a:r>
            <a:r>
              <a:rPr lang="el-GR" sz="2400" b="1" dirty="0"/>
              <a:t>. Άναρχη Τουριστική </a:t>
            </a:r>
            <a:r>
              <a:rPr lang="el-GR" sz="2400" b="1" dirty="0" smtClean="0"/>
              <a:t>Ανάπτυξη</a:t>
            </a:r>
            <a:endParaRPr lang="el-GR" sz="2400" b="1" dirty="0"/>
          </a:p>
          <a:p>
            <a:pPr marL="0" indent="0">
              <a:buNone/>
            </a:pPr>
            <a:r>
              <a:rPr lang="el-GR" sz="2400" dirty="0"/>
              <a:t>- Κατασκευή ξενοδοχείων και υποδομών σε προστατευμένες περιοχές  </a:t>
            </a:r>
          </a:p>
          <a:p>
            <a:pPr marL="0" indent="0">
              <a:buNone/>
            </a:pPr>
            <a:r>
              <a:rPr lang="el-GR" sz="2400" dirty="0"/>
              <a:t>- Αλλοίωση τοπίου και παραδοσιακής αρχιτεκτονικής  </a:t>
            </a:r>
          </a:p>
          <a:p>
            <a:pPr marL="0" indent="0">
              <a:buNone/>
            </a:pPr>
            <a:r>
              <a:rPr lang="el-GR" sz="2400" dirty="0"/>
              <a:t>- Ρύπανση εδάφους, υδάτων και αέρα</a:t>
            </a:r>
          </a:p>
          <a:p>
            <a:endParaRPr lang="el-GR" sz="2400" dirty="0"/>
          </a:p>
          <a:p>
            <a:pPr marL="0" indent="0">
              <a:buNone/>
            </a:pPr>
            <a:r>
              <a:rPr lang="el-GR" sz="2400" b="1" dirty="0" smtClean="0"/>
              <a:t>3</a:t>
            </a:r>
            <a:r>
              <a:rPr lang="el-GR" sz="2400" b="1" dirty="0"/>
              <a:t>. Εμπορευματοποίηση Πολιτιστικών </a:t>
            </a:r>
            <a:r>
              <a:rPr lang="el-GR" sz="2400" b="1" dirty="0" smtClean="0"/>
              <a:t>Στοιχείων </a:t>
            </a:r>
            <a:endParaRPr lang="el-GR" sz="2400" b="1" dirty="0"/>
          </a:p>
          <a:p>
            <a:pPr marL="0" indent="0">
              <a:buNone/>
            </a:pPr>
            <a:r>
              <a:rPr lang="el-GR" sz="2400" dirty="0"/>
              <a:t>- Μετατροπή της πολιτιστικής έκφρασης σε «τουριστικό προϊόν»  </a:t>
            </a:r>
          </a:p>
          <a:p>
            <a:pPr marL="0" indent="0">
              <a:buNone/>
            </a:pPr>
            <a:r>
              <a:rPr lang="el-GR" sz="2400" dirty="0"/>
              <a:t>- Παρουσίαση της τοπικής ταυτότητας με στρεβλό ή επιφανειακό τρόπο  </a:t>
            </a:r>
          </a:p>
          <a:p>
            <a:pPr marL="0" indent="0">
              <a:buNone/>
            </a:pPr>
            <a:r>
              <a:rPr lang="el-GR" sz="2400" dirty="0"/>
              <a:t>- Αποξένωση των κατοίκων από τα πολιτιστικά τους στοιχεία</a:t>
            </a:r>
          </a:p>
          <a:p>
            <a:endParaRPr lang="el-GR" dirty="0"/>
          </a:p>
        </p:txBody>
      </p:sp>
    </p:spTree>
    <p:extLst>
      <p:ext uri="{BB962C8B-B14F-4D97-AF65-F5344CB8AC3E}">
        <p14:creationId xmlns:p14="http://schemas.microsoft.com/office/powerpoint/2010/main" val="37364917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9222" y="462290"/>
            <a:ext cx="10807521" cy="1371600"/>
          </a:xfrm>
        </p:spPr>
        <p:txBody>
          <a:bodyPr>
            <a:normAutofit/>
          </a:bodyPr>
          <a:lstStyle/>
          <a:p>
            <a:r>
              <a:rPr lang="el-GR" sz="3200" b="1" dirty="0">
                <a:solidFill>
                  <a:srgbClr val="FF0000"/>
                </a:solidFill>
              </a:rPr>
              <a:t>Κίνδυνοι και Προκλήσεις </a:t>
            </a:r>
            <a:r>
              <a:rPr lang="el-GR" sz="3200" b="1" dirty="0"/>
              <a:t>για την Κληρονομιά από τον Τουρισμό</a:t>
            </a:r>
            <a:endParaRPr lang="en-US" sz="3200" b="1" dirty="0"/>
          </a:p>
        </p:txBody>
      </p:sp>
      <p:sp>
        <p:nvSpPr>
          <p:cNvPr id="3" name="Content Placeholder 2"/>
          <p:cNvSpPr>
            <a:spLocks noGrp="1"/>
          </p:cNvSpPr>
          <p:nvPr>
            <p:ph idx="1"/>
          </p:nvPr>
        </p:nvSpPr>
        <p:spPr>
          <a:xfrm>
            <a:off x="912253" y="1666464"/>
            <a:ext cx="10704490" cy="3931920"/>
          </a:xfrm>
        </p:spPr>
        <p:txBody>
          <a:bodyPr numCol="2">
            <a:noAutofit/>
          </a:bodyPr>
          <a:lstStyle/>
          <a:p>
            <a:pPr marL="0" indent="0">
              <a:buNone/>
            </a:pPr>
            <a:r>
              <a:rPr lang="el-GR" sz="2200" b="1" dirty="0" smtClean="0"/>
              <a:t>4</a:t>
            </a:r>
            <a:r>
              <a:rPr lang="el-GR" sz="2200" b="1" dirty="0"/>
              <a:t>. Περιθωριοποίηση των Τοπικών </a:t>
            </a:r>
            <a:r>
              <a:rPr lang="el-GR" sz="2200" b="1" dirty="0" smtClean="0"/>
              <a:t>  Κοινοτήτων  </a:t>
            </a:r>
            <a:endParaRPr lang="el-GR" sz="2200" b="1" dirty="0"/>
          </a:p>
          <a:p>
            <a:pPr marL="0" indent="0">
              <a:buNone/>
            </a:pPr>
            <a:r>
              <a:rPr lang="el-GR" sz="2200" dirty="0"/>
              <a:t>- Αυξανόμενο κόστος ζωής και εκτοπισμός </a:t>
            </a:r>
            <a:r>
              <a:rPr lang="el-GR" sz="2200" dirty="0" smtClean="0"/>
              <a:t>     των </a:t>
            </a:r>
            <a:r>
              <a:rPr lang="el-GR" sz="2200" dirty="0"/>
              <a:t>κατοίκων από τουριστικά κέντρα  </a:t>
            </a:r>
          </a:p>
          <a:p>
            <a:pPr marL="0" indent="0">
              <a:buNone/>
            </a:pPr>
            <a:r>
              <a:rPr lang="el-GR" sz="2200" dirty="0"/>
              <a:t>- Εργασία με εποχικότητα, χαμηλές αμοιβές </a:t>
            </a:r>
            <a:r>
              <a:rPr lang="el-GR" sz="2200" dirty="0" smtClean="0"/>
              <a:t>   και </a:t>
            </a:r>
            <a:r>
              <a:rPr lang="el-GR" sz="2200" dirty="0"/>
              <a:t>ανεπαρκή προστασία  </a:t>
            </a:r>
          </a:p>
          <a:p>
            <a:pPr marL="0" indent="0">
              <a:buNone/>
            </a:pPr>
            <a:r>
              <a:rPr lang="el-GR" sz="2200" dirty="0"/>
              <a:t>- Μειωμένη συμμετοχή των τοπικών </a:t>
            </a:r>
            <a:r>
              <a:rPr lang="el-GR" sz="2200" dirty="0" smtClean="0"/>
              <a:t>       κοινωνιών </a:t>
            </a:r>
            <a:r>
              <a:rPr lang="el-GR" sz="2200" dirty="0"/>
              <a:t>στις τουριστικές αποφάσεις</a:t>
            </a:r>
          </a:p>
          <a:p>
            <a:endParaRPr lang="el-GR" sz="2200" dirty="0"/>
          </a:p>
          <a:p>
            <a:pPr marL="0" indent="0">
              <a:buNone/>
            </a:pPr>
            <a:r>
              <a:rPr lang="el-GR" sz="2200" b="1" dirty="0" smtClean="0"/>
              <a:t>5</a:t>
            </a:r>
            <a:r>
              <a:rPr lang="el-GR" sz="2200" b="1" dirty="0"/>
              <a:t>. Κίνδυνοι για το </a:t>
            </a:r>
            <a:r>
              <a:rPr lang="el-GR" sz="2200" b="1" dirty="0" smtClean="0"/>
              <a:t>Περιβάλλον</a:t>
            </a:r>
            <a:endParaRPr lang="el-GR" sz="2200" b="1" dirty="0"/>
          </a:p>
          <a:p>
            <a:pPr marL="0" indent="0">
              <a:buNone/>
            </a:pPr>
            <a:r>
              <a:rPr lang="el-GR" sz="2200" dirty="0"/>
              <a:t>- Καταστροφή οικοσυστημάτων από δραστηριότητες όπως off-road, </a:t>
            </a:r>
            <a:r>
              <a:rPr lang="el-GR" sz="2200" dirty="0" smtClean="0"/>
              <a:t>ανεξέλεγκτο </a:t>
            </a:r>
            <a:r>
              <a:rPr lang="el-GR" sz="2200" dirty="0"/>
              <a:t>camping κ.λπ.  </a:t>
            </a:r>
          </a:p>
          <a:p>
            <a:pPr marL="0" indent="0">
              <a:buNone/>
            </a:pPr>
            <a:r>
              <a:rPr lang="el-GR" sz="2200" dirty="0"/>
              <a:t>- Κίνδυνοι πυρκαγιάς σε φυσικά πάρκα και δάση  </a:t>
            </a:r>
          </a:p>
          <a:p>
            <a:pPr marL="0" indent="0">
              <a:buNone/>
            </a:pPr>
            <a:r>
              <a:rPr lang="el-GR" sz="2200" dirty="0"/>
              <a:t>- Εισβολή μη-ντόπιων ειδών (π.χ. φυτών ή ζώων) λόγω ανθρώπινης δραστηριότητας</a:t>
            </a:r>
          </a:p>
          <a:p>
            <a:endParaRPr lang="el-GR" sz="2200" dirty="0"/>
          </a:p>
          <a:p>
            <a:pPr marL="0" indent="0">
              <a:buNone/>
            </a:pPr>
            <a:endParaRPr lang="el-GR" sz="2200" dirty="0"/>
          </a:p>
          <a:p>
            <a:endParaRPr lang="el-GR" sz="2200" dirty="0"/>
          </a:p>
          <a:p>
            <a:pPr marL="0" indent="0">
              <a:buNone/>
            </a:pPr>
            <a:r>
              <a:rPr lang="el-GR" sz="2200" b="1" dirty="0" smtClean="0">
                <a:solidFill>
                  <a:srgbClr val="7030A0"/>
                </a:solidFill>
              </a:rPr>
              <a:t>Μήνυμα!! </a:t>
            </a:r>
            <a:r>
              <a:rPr lang="el-GR" sz="2200" b="1" dirty="0" smtClean="0">
                <a:solidFill>
                  <a:srgbClr val="7030A0"/>
                </a:solidFill>
                <a:sym typeface="Wingdings" panose="05000000000000000000" pitchFamily="2" charset="2"/>
              </a:rPr>
              <a:t></a:t>
            </a:r>
            <a:r>
              <a:rPr lang="el-GR" sz="2200" b="1" dirty="0" smtClean="0">
                <a:solidFill>
                  <a:srgbClr val="7030A0"/>
                </a:solidFill>
              </a:rPr>
              <a:t> </a:t>
            </a:r>
            <a:r>
              <a:rPr lang="el-GR" sz="2200" dirty="0"/>
              <a:t>Ο τουρισμός μπορεί να γίνει παράγοντας **καταστροφής ή αναγέννησης** – </a:t>
            </a:r>
            <a:r>
              <a:rPr lang="el-GR" sz="2200" dirty="0" smtClean="0"/>
              <a:t>Εξαρτάται </a:t>
            </a:r>
            <a:r>
              <a:rPr lang="el-GR" sz="2200" dirty="0"/>
              <a:t>από τον τρόπο διαχείρισης</a:t>
            </a:r>
            <a:r>
              <a:rPr lang="el-GR" sz="2200" dirty="0" smtClean="0"/>
              <a:t>.</a:t>
            </a:r>
            <a:endParaRPr lang="el-GR" sz="2200" dirty="0"/>
          </a:p>
        </p:txBody>
      </p:sp>
    </p:spTree>
    <p:extLst>
      <p:ext uri="{BB962C8B-B14F-4D97-AF65-F5344CB8AC3E}">
        <p14:creationId xmlns:p14="http://schemas.microsoft.com/office/powerpoint/2010/main" val="8432056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20622"/>
            <a:ext cx="10058400" cy="1371600"/>
          </a:xfrm>
        </p:spPr>
        <p:txBody>
          <a:bodyPr>
            <a:normAutofit/>
          </a:bodyPr>
          <a:lstStyle/>
          <a:p>
            <a:r>
              <a:rPr lang="el-GR" sz="2800" b="1" dirty="0">
                <a:solidFill>
                  <a:srgbClr val="C00000"/>
                </a:solidFill>
              </a:rPr>
              <a:t>Καλές Πρακτικές Βιώσιμου Τουρισμού στην Ελλάδα</a:t>
            </a:r>
            <a:endParaRPr lang="en-US" sz="2800" b="1" dirty="0">
              <a:solidFill>
                <a:srgbClr val="C00000"/>
              </a:solidFill>
            </a:endParaRPr>
          </a:p>
        </p:txBody>
      </p:sp>
      <p:sp>
        <p:nvSpPr>
          <p:cNvPr id="3" name="Content Placeholder 2"/>
          <p:cNvSpPr>
            <a:spLocks noGrp="1"/>
          </p:cNvSpPr>
          <p:nvPr>
            <p:ph idx="1"/>
          </p:nvPr>
        </p:nvSpPr>
        <p:spPr>
          <a:xfrm>
            <a:off x="1066800" y="1571223"/>
            <a:ext cx="10058400" cy="4829577"/>
          </a:xfrm>
        </p:spPr>
        <p:txBody>
          <a:bodyPr numCol="1">
            <a:normAutofit/>
          </a:bodyPr>
          <a:lstStyle/>
          <a:p>
            <a:pPr marL="0" indent="0">
              <a:buNone/>
            </a:pPr>
            <a:r>
              <a:rPr lang="el-GR" sz="2000" b="1" dirty="0"/>
              <a:t>1. Ανάδειξη Παραδοσιακών Οικισμών &amp; Πολιτιστικών </a:t>
            </a:r>
            <a:r>
              <a:rPr lang="el-GR" sz="2000" b="1" dirty="0" smtClean="0"/>
              <a:t>Διαδρομών</a:t>
            </a:r>
          </a:p>
          <a:p>
            <a:pPr lvl="1"/>
            <a:r>
              <a:rPr lang="el-GR" sz="2000" dirty="0" smtClean="0"/>
              <a:t>Παραδείγματα</a:t>
            </a:r>
            <a:r>
              <a:rPr lang="el-GR" sz="2000" dirty="0"/>
              <a:t>: Μαστιχοχώρια Χίου, Ζαγοροχώρια, </a:t>
            </a:r>
            <a:r>
              <a:rPr lang="el-GR" sz="2000" dirty="0" smtClean="0"/>
              <a:t>Μονεμβασιά</a:t>
            </a:r>
          </a:p>
          <a:p>
            <a:pPr lvl="1"/>
            <a:r>
              <a:rPr lang="el-GR" sz="2000" dirty="0" smtClean="0"/>
              <a:t>Διατήρηση </a:t>
            </a:r>
            <a:r>
              <a:rPr lang="el-GR" sz="2000" dirty="0"/>
              <a:t>αρχιτεκτονικής, προβολή τοπικών προϊόντων και </a:t>
            </a:r>
            <a:r>
              <a:rPr lang="el-GR" sz="2000" dirty="0" smtClean="0"/>
              <a:t>ιστοριών</a:t>
            </a:r>
          </a:p>
          <a:p>
            <a:pPr lvl="1"/>
            <a:r>
              <a:rPr lang="el-GR" sz="2000" dirty="0" smtClean="0"/>
              <a:t>Εφαρμογή </a:t>
            </a:r>
            <a:r>
              <a:rPr lang="el-GR" sz="2000" dirty="0"/>
              <a:t>ήπιων μορφών τουρισμού (πεζοπορικός, πολιτιστικός </a:t>
            </a:r>
            <a:r>
              <a:rPr lang="el-GR" sz="2000" dirty="0" smtClean="0"/>
              <a:t>τουρισμός)</a:t>
            </a:r>
          </a:p>
          <a:p>
            <a:pPr marL="0" indent="0">
              <a:buNone/>
            </a:pPr>
            <a:r>
              <a:rPr lang="el-GR" sz="2000" b="1" dirty="0" smtClean="0"/>
              <a:t>2</a:t>
            </a:r>
            <a:r>
              <a:rPr lang="el-GR" sz="2000" b="1" dirty="0"/>
              <a:t>. Διαχείριση Φυσικών Πόρων σε Προστατευόμενες </a:t>
            </a:r>
            <a:r>
              <a:rPr lang="el-GR" sz="2000" b="1" dirty="0" smtClean="0"/>
              <a:t>Περιοχές</a:t>
            </a:r>
          </a:p>
          <a:p>
            <a:pPr lvl="1"/>
            <a:r>
              <a:rPr lang="el-GR" sz="2000" dirty="0" smtClean="0"/>
              <a:t>Περιοχές </a:t>
            </a:r>
            <a:r>
              <a:rPr lang="el-GR" sz="2000" dirty="0"/>
              <a:t>NATURA: Σαμοθράκη, Πρέσπες, </a:t>
            </a:r>
            <a:r>
              <a:rPr lang="el-GR" sz="2000" dirty="0" smtClean="0"/>
              <a:t>Γυάρος</a:t>
            </a:r>
          </a:p>
          <a:p>
            <a:pPr lvl="1"/>
            <a:r>
              <a:rPr lang="el-GR" sz="2000" dirty="0" smtClean="0"/>
              <a:t>Προώθηση </a:t>
            </a:r>
            <a:r>
              <a:rPr lang="el-GR" sz="2000" dirty="0"/>
              <a:t>της οικοτουριστικής εμπειρίας με σεβασμό στο </a:t>
            </a:r>
            <a:r>
              <a:rPr lang="el-GR" sz="2000" dirty="0" smtClean="0"/>
              <a:t>περιβάλλον</a:t>
            </a:r>
          </a:p>
          <a:p>
            <a:pPr lvl="1"/>
            <a:r>
              <a:rPr lang="el-GR" sz="2000" dirty="0" smtClean="0"/>
              <a:t>Εμπλοκή </a:t>
            </a:r>
            <a:r>
              <a:rPr lang="el-GR" sz="2000" dirty="0"/>
              <a:t>τοπικών φορέων στη φύλαξη, ξενάγηση, ενημέρωση </a:t>
            </a:r>
            <a:r>
              <a:rPr lang="el-GR" sz="2000" dirty="0" smtClean="0"/>
              <a:t>επισκεπτών</a:t>
            </a:r>
          </a:p>
          <a:p>
            <a:pPr marL="0" indent="0">
              <a:buNone/>
            </a:pPr>
            <a:r>
              <a:rPr lang="el-GR" sz="2000" b="1" dirty="0" smtClean="0"/>
              <a:t>3</a:t>
            </a:r>
            <a:r>
              <a:rPr lang="el-GR" sz="2000" b="1" dirty="0"/>
              <a:t>. Επαναχρησιμοποίηση Πολιτιστικών Μνημείων για </a:t>
            </a:r>
            <a:r>
              <a:rPr lang="el-GR" sz="2000" b="1" dirty="0" smtClean="0"/>
              <a:t>Εκδηλώσεις</a:t>
            </a:r>
          </a:p>
          <a:p>
            <a:pPr lvl="1"/>
            <a:r>
              <a:rPr lang="el-GR" sz="2000" dirty="0" smtClean="0"/>
              <a:t>Χρήση </a:t>
            </a:r>
            <a:r>
              <a:rPr lang="el-GR" sz="2000" dirty="0"/>
              <a:t>χώρων όπως κάστρα, παλιά σχολεία, αρχοντικά για πολιτιστικές </a:t>
            </a:r>
            <a:r>
              <a:rPr lang="el-GR" sz="2000" dirty="0" smtClean="0"/>
              <a:t>δράσεις</a:t>
            </a:r>
          </a:p>
          <a:p>
            <a:pPr lvl="1"/>
            <a:r>
              <a:rPr lang="el-GR" sz="2000" dirty="0" smtClean="0"/>
              <a:t>Παράδειγμα</a:t>
            </a:r>
            <a:r>
              <a:rPr lang="el-GR" sz="2000" dirty="0"/>
              <a:t>: “Όλη η Ελλάδα ένας Πολιτισμός” – του Υπουργείου </a:t>
            </a:r>
            <a:r>
              <a:rPr lang="el-GR" sz="2000" dirty="0" smtClean="0"/>
              <a:t>Πολιτισμού</a:t>
            </a:r>
          </a:p>
          <a:p>
            <a:pPr lvl="1"/>
            <a:r>
              <a:rPr lang="el-GR" sz="2000" dirty="0" smtClean="0"/>
              <a:t>Προβολή </a:t>
            </a:r>
            <a:r>
              <a:rPr lang="el-GR" sz="2000" dirty="0"/>
              <a:t>τοπικής ταυτότητας χωρίς αλλοίωση της μνήμης του </a:t>
            </a:r>
            <a:r>
              <a:rPr lang="el-GR" sz="2000" dirty="0" smtClean="0"/>
              <a:t>χώρου</a:t>
            </a:r>
          </a:p>
        </p:txBody>
      </p:sp>
    </p:spTree>
    <p:extLst>
      <p:ext uri="{BB962C8B-B14F-4D97-AF65-F5344CB8AC3E}">
        <p14:creationId xmlns:p14="http://schemas.microsoft.com/office/powerpoint/2010/main" val="13601582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a:solidFill>
                  <a:srgbClr val="C00000"/>
                </a:solidFill>
              </a:rPr>
              <a:t>Καλές Πρακτικές Βιώσιμου Τουρισμού στην Ελλάδα</a:t>
            </a:r>
            <a:endParaRPr lang="en-US" sz="2800" b="1" dirty="0">
              <a:solidFill>
                <a:srgbClr val="C00000"/>
              </a:solidFill>
            </a:endParaRPr>
          </a:p>
        </p:txBody>
      </p:sp>
      <p:sp>
        <p:nvSpPr>
          <p:cNvPr id="3" name="Content Placeholder 2"/>
          <p:cNvSpPr>
            <a:spLocks noGrp="1"/>
          </p:cNvSpPr>
          <p:nvPr>
            <p:ph idx="1"/>
          </p:nvPr>
        </p:nvSpPr>
        <p:spPr>
          <a:xfrm>
            <a:off x="1066800" y="2014194"/>
            <a:ext cx="10058400" cy="4219119"/>
          </a:xfrm>
        </p:spPr>
        <p:txBody>
          <a:bodyPr numCol="1">
            <a:normAutofit/>
          </a:bodyPr>
          <a:lstStyle/>
          <a:p>
            <a:pPr marL="0" indent="0">
              <a:buNone/>
            </a:pPr>
            <a:r>
              <a:rPr lang="el-GR" sz="2000" b="1" dirty="0" smtClean="0"/>
              <a:t>4</a:t>
            </a:r>
            <a:r>
              <a:rPr lang="el-GR" sz="2000" b="1" dirty="0"/>
              <a:t>. Βιώσιμες Μετακινήσεις &amp; Μείωση Περιβαλλοντικού </a:t>
            </a:r>
            <a:r>
              <a:rPr lang="el-GR" sz="2000" b="1" dirty="0" smtClean="0"/>
              <a:t>Αποτυπώματος</a:t>
            </a:r>
          </a:p>
          <a:p>
            <a:pPr lvl="1"/>
            <a:r>
              <a:rPr lang="el-GR" sz="2000" dirty="0" smtClean="0"/>
              <a:t>Χρήση </a:t>
            </a:r>
            <a:r>
              <a:rPr lang="el-GR" sz="2000" dirty="0"/>
              <a:t>ποδηλάτου ή ηλεκτρικών οχημάτων σε τουριστικές περιοχές (π.χ. Αστυπάλαια, Τήλος</a:t>
            </a:r>
            <a:r>
              <a:rPr lang="el-GR" sz="2000" dirty="0" smtClean="0"/>
              <a:t>)</a:t>
            </a:r>
          </a:p>
          <a:p>
            <a:pPr lvl="1"/>
            <a:r>
              <a:rPr lang="el-GR" sz="2000" dirty="0" smtClean="0"/>
              <a:t>Ανάπτυξη </a:t>
            </a:r>
            <a:r>
              <a:rPr lang="el-GR" sz="2000" dirty="0"/>
              <a:t>πεζοπορικών διαδρομών με σήμανση και οικολογική </a:t>
            </a:r>
            <a:r>
              <a:rPr lang="el-GR" sz="2000" dirty="0" smtClean="0"/>
              <a:t>προσέγγιση</a:t>
            </a:r>
          </a:p>
          <a:p>
            <a:pPr lvl="1"/>
            <a:endParaRPr lang="el-GR" sz="2000" dirty="0" smtClean="0"/>
          </a:p>
          <a:p>
            <a:pPr marL="0" indent="0">
              <a:buNone/>
            </a:pPr>
            <a:r>
              <a:rPr lang="el-GR" sz="2000" b="1" dirty="0" smtClean="0"/>
              <a:t>5</a:t>
            </a:r>
            <a:r>
              <a:rPr lang="el-GR" sz="2000" b="1" dirty="0"/>
              <a:t>. Συμμετοχή της Τοπικής Κοινότητας &amp; Εκπαίδευση </a:t>
            </a:r>
            <a:r>
              <a:rPr lang="el-GR" sz="2000" b="1" dirty="0" smtClean="0"/>
              <a:t>Επισκεπτών</a:t>
            </a:r>
          </a:p>
          <a:p>
            <a:pPr lvl="1"/>
            <a:r>
              <a:rPr lang="el-GR" sz="2000" dirty="0" smtClean="0"/>
              <a:t>Σεμινάρια</a:t>
            </a:r>
            <a:r>
              <a:rPr lang="el-GR" sz="2000" dirty="0"/>
              <a:t>, τοπικά μουσεία, εμπειρίες (π.χ. εργαστήρια αγγειοπλαστικής, τοπικής κουζίνας</a:t>
            </a:r>
            <a:r>
              <a:rPr lang="el-GR" sz="2000" dirty="0" smtClean="0"/>
              <a:t>)</a:t>
            </a:r>
          </a:p>
          <a:p>
            <a:pPr lvl="1"/>
            <a:r>
              <a:rPr lang="el-GR" sz="2000" dirty="0" smtClean="0"/>
              <a:t>Ενίσχυση </a:t>
            </a:r>
            <a:r>
              <a:rPr lang="el-GR" sz="2000" dirty="0"/>
              <a:t>της τοπικής οικονομίας – μείωση της τουριστικής </a:t>
            </a:r>
            <a:r>
              <a:rPr lang="el-GR" sz="2000" dirty="0" smtClean="0"/>
              <a:t>εξάρτησης</a:t>
            </a:r>
          </a:p>
          <a:p>
            <a:pPr lvl="1"/>
            <a:r>
              <a:rPr lang="el-GR" sz="2000" dirty="0" smtClean="0"/>
              <a:t>Ανάδειξη </a:t>
            </a:r>
            <a:r>
              <a:rPr lang="el-GR" sz="2000" dirty="0"/>
              <a:t>αυθεντικότητας και πολιτισμικής συνέχειας</a:t>
            </a:r>
            <a:endParaRPr lang="en-US" sz="2000" dirty="0"/>
          </a:p>
        </p:txBody>
      </p:sp>
    </p:spTree>
    <p:extLst>
      <p:ext uri="{BB962C8B-B14F-4D97-AF65-F5344CB8AC3E}">
        <p14:creationId xmlns:p14="http://schemas.microsoft.com/office/powerpoint/2010/main" val="40990193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642594"/>
            <a:ext cx="10421155" cy="1371600"/>
          </a:xfrm>
        </p:spPr>
        <p:txBody>
          <a:bodyPr>
            <a:normAutofit/>
          </a:bodyPr>
          <a:lstStyle/>
          <a:p>
            <a:r>
              <a:rPr lang="el-GR" sz="3200" b="1" dirty="0">
                <a:solidFill>
                  <a:srgbClr val="C00000"/>
                </a:solidFill>
              </a:rPr>
              <a:t>Κίνδυνοι και Προκλήσεις για τη Βιώσιμη Τουριστική Ανάπτυξη</a:t>
            </a:r>
            <a:endParaRPr lang="en-US" sz="3200" b="1" dirty="0">
              <a:solidFill>
                <a:srgbClr val="C00000"/>
              </a:solidFill>
            </a:endParaRPr>
          </a:p>
        </p:txBody>
      </p:sp>
      <p:sp>
        <p:nvSpPr>
          <p:cNvPr id="3" name="Content Placeholder 2"/>
          <p:cNvSpPr>
            <a:spLocks noGrp="1"/>
          </p:cNvSpPr>
          <p:nvPr>
            <p:ph idx="1"/>
          </p:nvPr>
        </p:nvSpPr>
        <p:spPr/>
        <p:txBody>
          <a:bodyPr>
            <a:normAutofit/>
          </a:bodyPr>
          <a:lstStyle/>
          <a:p>
            <a:pPr marL="0" indent="0">
              <a:buNone/>
            </a:pPr>
            <a:r>
              <a:rPr lang="el-GR" sz="2200" b="1" dirty="0"/>
              <a:t>1. Υπερτουρισμός (Overtourism</a:t>
            </a:r>
            <a:r>
              <a:rPr lang="el-GR" sz="2200" b="1" dirty="0" smtClean="0"/>
              <a:t>)</a:t>
            </a:r>
          </a:p>
          <a:p>
            <a:r>
              <a:rPr lang="el-GR" sz="2200" dirty="0" smtClean="0"/>
              <a:t>Φαινόμενο </a:t>
            </a:r>
            <a:r>
              <a:rPr lang="el-GR" sz="2200" dirty="0"/>
              <a:t>σε νησιά και ιστορικά κέντρα (π.χ. Σαντορίνη, Ακρόπολη</a:t>
            </a:r>
            <a:r>
              <a:rPr lang="el-GR" sz="2200" dirty="0" smtClean="0"/>
              <a:t>)</a:t>
            </a:r>
          </a:p>
          <a:p>
            <a:r>
              <a:rPr lang="el-GR" sz="2200" dirty="0" smtClean="0"/>
              <a:t>Πίεση </a:t>
            </a:r>
            <a:r>
              <a:rPr lang="el-GR" sz="2200" dirty="0"/>
              <a:t>σε υποδομές, μόλυνση, θόρυβος, αύξηση τιμώνΑλλοίωση της αυθεντικότητας και δυσφορία των </a:t>
            </a:r>
            <a:r>
              <a:rPr lang="el-GR" sz="2200" dirty="0" smtClean="0"/>
              <a:t>κατοίκων</a:t>
            </a:r>
          </a:p>
          <a:p>
            <a:pPr marL="0" indent="0">
              <a:buNone/>
            </a:pPr>
            <a:r>
              <a:rPr lang="el-GR" sz="2200" b="1" dirty="0" smtClean="0"/>
              <a:t>2</a:t>
            </a:r>
            <a:r>
              <a:rPr lang="el-GR" sz="2200" b="1" dirty="0"/>
              <a:t>. Άναρχη Τουριστική Ανάπτυξη &amp; Πολεοδομικές </a:t>
            </a:r>
            <a:r>
              <a:rPr lang="el-GR" sz="2200" b="1" dirty="0" smtClean="0"/>
              <a:t>Παρεμβάσεις</a:t>
            </a:r>
          </a:p>
          <a:p>
            <a:r>
              <a:rPr lang="el-GR" sz="2200" dirty="0" smtClean="0"/>
              <a:t>Παράνομες </a:t>
            </a:r>
            <a:r>
              <a:rPr lang="el-GR" sz="2200" dirty="0"/>
              <a:t>ή υπερβολικές κατασκευές σε ευαίσθητες </a:t>
            </a:r>
            <a:r>
              <a:rPr lang="el-GR" sz="2200" dirty="0" smtClean="0"/>
              <a:t>περιοχές</a:t>
            </a:r>
          </a:p>
          <a:p>
            <a:r>
              <a:rPr lang="el-GR" sz="2200" dirty="0" smtClean="0"/>
              <a:t>Μη </a:t>
            </a:r>
            <a:r>
              <a:rPr lang="el-GR" sz="2200" dirty="0"/>
              <a:t>εφαρμογή χωροταξικών σχεδίων – καταστροφή φυσικού ή πολιτιστικού </a:t>
            </a:r>
            <a:r>
              <a:rPr lang="el-GR" sz="2200" dirty="0" smtClean="0"/>
              <a:t>τοπίου</a:t>
            </a:r>
          </a:p>
          <a:p>
            <a:r>
              <a:rPr lang="el-GR" sz="2200" dirty="0" smtClean="0"/>
              <a:t>Παράδειγμα</a:t>
            </a:r>
            <a:r>
              <a:rPr lang="el-GR" sz="2200" dirty="0"/>
              <a:t>: εκτός σχεδίου δόμηση σε προστατευόμενες </a:t>
            </a:r>
            <a:r>
              <a:rPr lang="el-GR" sz="2200" dirty="0" smtClean="0"/>
              <a:t>περιοχές</a:t>
            </a:r>
          </a:p>
        </p:txBody>
      </p:sp>
    </p:spTree>
    <p:extLst>
      <p:ext uri="{BB962C8B-B14F-4D97-AF65-F5344CB8AC3E}">
        <p14:creationId xmlns:p14="http://schemas.microsoft.com/office/powerpoint/2010/main" val="16434293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907" y="436532"/>
            <a:ext cx="10524186" cy="1371600"/>
          </a:xfrm>
        </p:spPr>
        <p:txBody>
          <a:bodyPr>
            <a:normAutofit/>
          </a:bodyPr>
          <a:lstStyle/>
          <a:p>
            <a:r>
              <a:rPr lang="el-GR" sz="3200" b="1" dirty="0">
                <a:solidFill>
                  <a:srgbClr val="C00000"/>
                </a:solidFill>
              </a:rPr>
              <a:t>Κίνδυνοι και Προκλήσεις για τη Βιώσιμη Τουριστική Ανάπτυξη</a:t>
            </a:r>
            <a:endParaRPr lang="en-US" sz="3200" b="1" dirty="0">
              <a:solidFill>
                <a:srgbClr val="C00000"/>
              </a:solidFill>
            </a:endParaRPr>
          </a:p>
        </p:txBody>
      </p:sp>
      <p:sp>
        <p:nvSpPr>
          <p:cNvPr id="3" name="Content Placeholder 2"/>
          <p:cNvSpPr>
            <a:spLocks noGrp="1"/>
          </p:cNvSpPr>
          <p:nvPr>
            <p:ph idx="1"/>
          </p:nvPr>
        </p:nvSpPr>
        <p:spPr>
          <a:xfrm>
            <a:off x="1066800" y="1808132"/>
            <a:ext cx="10058400" cy="4226908"/>
          </a:xfrm>
        </p:spPr>
        <p:txBody>
          <a:bodyPr>
            <a:noAutofit/>
          </a:bodyPr>
          <a:lstStyle/>
          <a:p>
            <a:pPr marL="0" indent="0">
              <a:buNone/>
            </a:pPr>
            <a:r>
              <a:rPr lang="el-GR" sz="2000" b="1" dirty="0" smtClean="0"/>
              <a:t>3</a:t>
            </a:r>
            <a:r>
              <a:rPr lang="el-GR" sz="2000" b="1" dirty="0"/>
              <a:t>. Έλλειψη Περιβαλλοντικής &amp; Πολιτιστικής </a:t>
            </a:r>
            <a:r>
              <a:rPr lang="el-GR" sz="2000" b="1" dirty="0" smtClean="0"/>
              <a:t>Εκπαίδευσης</a:t>
            </a:r>
          </a:p>
          <a:p>
            <a:r>
              <a:rPr lang="el-GR" sz="2000" dirty="0" smtClean="0"/>
              <a:t>Τουρίστες </a:t>
            </a:r>
            <a:r>
              <a:rPr lang="el-GR" sz="2000" dirty="0"/>
              <a:t>και επαγγελματίες δεν γνωρίζουν ή δεν σέβονται τις ιδιαιτερότητες της </a:t>
            </a:r>
            <a:r>
              <a:rPr lang="el-GR" sz="2000" dirty="0" smtClean="0"/>
              <a:t>περιοχής</a:t>
            </a:r>
          </a:p>
          <a:p>
            <a:r>
              <a:rPr lang="el-GR" sz="2000" dirty="0" smtClean="0"/>
              <a:t>Ανεπαρκής </a:t>
            </a:r>
            <a:r>
              <a:rPr lang="el-GR" sz="2000" dirty="0"/>
              <a:t>σήμανση, πληροφοριακό υλικό ή εκπαιδευτικά </a:t>
            </a:r>
            <a:r>
              <a:rPr lang="el-GR" sz="2000" dirty="0" smtClean="0"/>
              <a:t>προγράμματα</a:t>
            </a:r>
          </a:p>
          <a:p>
            <a:pPr marL="0" indent="0">
              <a:buNone/>
            </a:pPr>
            <a:r>
              <a:rPr lang="el-GR" sz="2000" b="1" dirty="0" smtClean="0"/>
              <a:t>4</a:t>
            </a:r>
            <a:r>
              <a:rPr lang="el-GR" sz="2000" b="1" dirty="0"/>
              <a:t>. Εμπορευματοποίηση του Πολιτισμού &amp; “Θεαματικός” </a:t>
            </a:r>
            <a:r>
              <a:rPr lang="el-GR" sz="2000" b="1" dirty="0" smtClean="0"/>
              <a:t>Τουρισμός</a:t>
            </a:r>
          </a:p>
          <a:p>
            <a:r>
              <a:rPr lang="el-GR" sz="2000" dirty="0" smtClean="0"/>
              <a:t>Μετατροπή </a:t>
            </a:r>
            <a:r>
              <a:rPr lang="el-GR" sz="2000" dirty="0"/>
              <a:t>πολιτιστικών αγαθών σε προϊόντα μαζικής </a:t>
            </a:r>
            <a:r>
              <a:rPr lang="el-GR" sz="2000" dirty="0" smtClean="0"/>
              <a:t>κατανάλωσης</a:t>
            </a:r>
          </a:p>
          <a:p>
            <a:r>
              <a:rPr lang="el-GR" sz="2000" dirty="0" smtClean="0"/>
              <a:t>Επιφανειακή </a:t>
            </a:r>
            <a:r>
              <a:rPr lang="el-GR" sz="2000" dirty="0"/>
              <a:t>εμπειρία, χωρίς ουσιαστική επαφή με την τοπική κουλτούραΠιθανή απώλεια της τοπικής ταυτότητας και αλλοίωση της </a:t>
            </a:r>
            <a:r>
              <a:rPr lang="el-GR" sz="2000" dirty="0" smtClean="0"/>
              <a:t>μνήμης</a:t>
            </a:r>
          </a:p>
          <a:p>
            <a:pPr marL="0" indent="0">
              <a:buNone/>
            </a:pPr>
            <a:r>
              <a:rPr lang="el-GR" sz="2000" b="1" dirty="0" smtClean="0"/>
              <a:t>5</a:t>
            </a:r>
            <a:r>
              <a:rPr lang="el-GR" sz="2000" b="1" dirty="0"/>
              <a:t>. Έλλειψη Συνεργασίας &amp; Συντονισμού Μεταξύ </a:t>
            </a:r>
            <a:r>
              <a:rPr lang="el-GR" sz="2000" b="1" dirty="0" smtClean="0"/>
              <a:t>Φορέων</a:t>
            </a:r>
          </a:p>
          <a:p>
            <a:r>
              <a:rPr lang="el-GR" sz="2000" dirty="0" smtClean="0"/>
              <a:t>Αλληλοεπικάλυψη αρμοδιοτήτων</a:t>
            </a:r>
          </a:p>
          <a:p>
            <a:r>
              <a:rPr lang="el-GR" sz="2000" dirty="0" smtClean="0"/>
              <a:t>Δυσκολία </a:t>
            </a:r>
            <a:r>
              <a:rPr lang="el-GR" sz="2000" dirty="0"/>
              <a:t>στην εφαρμογή πολιτικών βιώσιμου </a:t>
            </a:r>
            <a:r>
              <a:rPr lang="el-GR" sz="2000" dirty="0" smtClean="0"/>
              <a:t>τουρισμού</a:t>
            </a:r>
          </a:p>
          <a:p>
            <a:r>
              <a:rPr lang="el-GR" sz="2000" dirty="0" smtClean="0"/>
              <a:t>Παραδείγματα</a:t>
            </a:r>
            <a:r>
              <a:rPr lang="el-GR" sz="2000" dirty="0"/>
              <a:t>: καθυστερήσεις σε εγκρίσεις έργων, αντικρουόμενες αποφάσεις</a:t>
            </a:r>
            <a:endParaRPr lang="en-US" sz="2000" dirty="0"/>
          </a:p>
        </p:txBody>
      </p:sp>
    </p:spTree>
    <p:extLst>
      <p:ext uri="{BB962C8B-B14F-4D97-AF65-F5344CB8AC3E}">
        <p14:creationId xmlns:p14="http://schemas.microsoft.com/office/powerpoint/2010/main" val="5672050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977" y="372137"/>
            <a:ext cx="10743127" cy="1371600"/>
          </a:xfrm>
        </p:spPr>
        <p:txBody>
          <a:bodyPr>
            <a:normAutofit/>
          </a:bodyPr>
          <a:lstStyle/>
          <a:p>
            <a:r>
              <a:rPr lang="el-GR" sz="3200" b="1" dirty="0">
                <a:solidFill>
                  <a:srgbClr val="FFC000"/>
                </a:solidFill>
              </a:rPr>
              <a:t>Συμπεράσματα &amp; Μήνυμα προς τους Επαγγελματίες Τουρισμού</a:t>
            </a:r>
            <a:endParaRPr lang="en-US" sz="3200" b="1" dirty="0">
              <a:solidFill>
                <a:srgbClr val="FFC000"/>
              </a:solidFill>
            </a:endParaRPr>
          </a:p>
        </p:txBody>
      </p:sp>
      <p:sp>
        <p:nvSpPr>
          <p:cNvPr id="3" name="Content Placeholder 2"/>
          <p:cNvSpPr>
            <a:spLocks noGrp="1"/>
          </p:cNvSpPr>
          <p:nvPr>
            <p:ph idx="1"/>
          </p:nvPr>
        </p:nvSpPr>
        <p:spPr>
          <a:xfrm>
            <a:off x="734097" y="1622738"/>
            <a:ext cx="10856888" cy="4572000"/>
          </a:xfrm>
        </p:spPr>
        <p:txBody>
          <a:bodyPr numCol="2">
            <a:normAutofit lnSpcReduction="10000"/>
          </a:bodyPr>
          <a:lstStyle/>
          <a:p>
            <a:pPr marL="0" indent="0">
              <a:buNone/>
            </a:pPr>
            <a:r>
              <a:rPr lang="el-GR" sz="1900" b="1" dirty="0"/>
              <a:t>Τι </a:t>
            </a:r>
            <a:r>
              <a:rPr lang="el-GR" sz="1900" b="1" dirty="0" smtClean="0"/>
              <a:t>Μάθαμε;</a:t>
            </a:r>
          </a:p>
          <a:p>
            <a:pPr>
              <a:buFont typeface="Wingdings" panose="05000000000000000000" pitchFamily="2" charset="2"/>
              <a:buChar char="q"/>
            </a:pPr>
            <a:r>
              <a:rPr lang="el-GR" sz="1900" dirty="0" smtClean="0"/>
              <a:t>Η </a:t>
            </a:r>
            <a:r>
              <a:rPr lang="el-GR" sz="1900" dirty="0"/>
              <a:t>πολιτιστική και περιβαλλοντική κληρονομιά είναι πολύτιμο κεφάλαιο για τον τουρισμό</a:t>
            </a:r>
            <a:r>
              <a:rPr lang="el-GR" sz="1900" dirty="0" smtClean="0"/>
              <a:t>.</a:t>
            </a:r>
          </a:p>
          <a:p>
            <a:pPr>
              <a:buFont typeface="Wingdings" panose="05000000000000000000" pitchFamily="2" charset="2"/>
              <a:buChar char="q"/>
            </a:pPr>
            <a:r>
              <a:rPr lang="el-GR" sz="1900" dirty="0" smtClean="0"/>
              <a:t>Η </a:t>
            </a:r>
            <a:r>
              <a:rPr lang="el-GR" sz="1900" dirty="0"/>
              <a:t>προστασία της δεν είναι μόνο ευθύνη του κράτους, </a:t>
            </a:r>
            <a:endParaRPr lang="en-US" sz="1900" dirty="0" smtClean="0"/>
          </a:p>
          <a:p>
            <a:pPr>
              <a:buFont typeface="Wingdings" panose="05000000000000000000" pitchFamily="2" charset="2"/>
              <a:buChar char="q"/>
            </a:pPr>
            <a:r>
              <a:rPr lang="el-GR" sz="1900" dirty="0" smtClean="0"/>
              <a:t>αλλά </a:t>
            </a:r>
            <a:r>
              <a:rPr lang="el-GR" sz="1900" dirty="0"/>
              <a:t>υποχρέωση όλων των εμπλεκόμενων</a:t>
            </a:r>
            <a:r>
              <a:rPr lang="el-GR" sz="1900" dirty="0" smtClean="0"/>
              <a:t>.</a:t>
            </a:r>
          </a:p>
          <a:p>
            <a:pPr>
              <a:buFont typeface="Wingdings" panose="05000000000000000000" pitchFamily="2" charset="2"/>
              <a:buChar char="q"/>
            </a:pPr>
            <a:r>
              <a:rPr lang="el-GR" sz="1900" dirty="0" smtClean="0"/>
              <a:t>Η </a:t>
            </a:r>
            <a:r>
              <a:rPr lang="el-GR" sz="1900" dirty="0"/>
              <a:t>νομοθεσία παρέχει το πλαίσιο, όμως η πράξη και η ηθική στάση κάνουν τη διαφορά</a:t>
            </a:r>
            <a:r>
              <a:rPr lang="el-GR" sz="1900" dirty="0" smtClean="0"/>
              <a:t>.</a:t>
            </a:r>
          </a:p>
          <a:p>
            <a:pPr>
              <a:buFont typeface="Wingdings" panose="05000000000000000000" pitchFamily="2" charset="2"/>
              <a:buChar char="q"/>
            </a:pPr>
            <a:r>
              <a:rPr lang="el-GR" sz="1900" dirty="0" smtClean="0"/>
              <a:t>Ο </a:t>
            </a:r>
            <a:r>
              <a:rPr lang="el-GR" sz="1900" dirty="0"/>
              <a:t>Τουριστικός Συνοδός μπορεί να λειτουργήσει ως καταλύτης θετικής αλλαγής</a:t>
            </a:r>
            <a:r>
              <a:rPr lang="el-GR" sz="1900" dirty="0" smtClean="0"/>
              <a:t>.</a:t>
            </a:r>
            <a:endParaRPr lang="en-US" sz="1900" dirty="0" smtClean="0"/>
          </a:p>
          <a:p>
            <a:endParaRPr lang="el-GR" sz="1900" dirty="0" smtClean="0"/>
          </a:p>
          <a:p>
            <a:pPr marL="0" indent="0">
              <a:buNone/>
            </a:pPr>
            <a:r>
              <a:rPr lang="el-GR" sz="1900" b="1" dirty="0" smtClean="0"/>
              <a:t>Κάλεσμα Δράσης</a:t>
            </a:r>
          </a:p>
          <a:p>
            <a:pPr>
              <a:buFont typeface="Wingdings" panose="05000000000000000000" pitchFamily="2" charset="2"/>
              <a:buChar char="Ø"/>
            </a:pPr>
            <a:r>
              <a:rPr lang="el-GR" sz="1900" dirty="0" smtClean="0"/>
              <a:t>Δράσε </a:t>
            </a:r>
            <a:r>
              <a:rPr lang="el-GR" sz="1900" dirty="0"/>
              <a:t>με σεβασμό: Μην ανεχτείς φαινόμενα </a:t>
            </a:r>
            <a:endParaRPr lang="en-US" sz="1900" dirty="0" smtClean="0"/>
          </a:p>
          <a:p>
            <a:pPr>
              <a:buFont typeface="Wingdings" panose="05000000000000000000" pitchFamily="2" charset="2"/>
              <a:buChar char="Ø"/>
            </a:pPr>
            <a:r>
              <a:rPr lang="el-GR" sz="1900" dirty="0" smtClean="0"/>
              <a:t>καταστροφής </a:t>
            </a:r>
            <a:r>
              <a:rPr lang="el-GR" sz="1900" dirty="0"/>
              <a:t>ή εκμετάλλευσης</a:t>
            </a:r>
            <a:r>
              <a:rPr lang="el-GR" sz="1900" dirty="0" smtClean="0"/>
              <a:t>.</a:t>
            </a:r>
          </a:p>
          <a:p>
            <a:pPr>
              <a:buFont typeface="Wingdings" panose="05000000000000000000" pitchFamily="2" charset="2"/>
              <a:buChar char="Ø"/>
            </a:pPr>
            <a:r>
              <a:rPr lang="el-GR" sz="1900" dirty="0" smtClean="0"/>
              <a:t>Μάθαινε </a:t>
            </a:r>
            <a:r>
              <a:rPr lang="el-GR" sz="1900" dirty="0"/>
              <a:t>συνεχώς: Ο βιώσιμος τουρισμός εξελίσσεται – ενημερώσου διαρκώς</a:t>
            </a:r>
            <a:r>
              <a:rPr lang="el-GR" sz="1900" dirty="0" smtClean="0"/>
              <a:t>.</a:t>
            </a:r>
          </a:p>
          <a:p>
            <a:pPr>
              <a:buFont typeface="Wingdings" panose="05000000000000000000" pitchFamily="2" charset="2"/>
              <a:buChar char="Ø"/>
            </a:pPr>
            <a:r>
              <a:rPr lang="el-GR" sz="1900" dirty="0" smtClean="0"/>
              <a:t>Μίλα </a:t>
            </a:r>
            <a:r>
              <a:rPr lang="el-GR" sz="1900" dirty="0"/>
              <a:t>υπεύθυνα: Η φωνή σου επηρεάζει τουρίστες, συνεργάτες, τοπική κοινωνία</a:t>
            </a:r>
            <a:r>
              <a:rPr lang="el-GR" sz="1900" dirty="0" smtClean="0"/>
              <a:t>.</a:t>
            </a:r>
          </a:p>
          <a:p>
            <a:pPr>
              <a:buFont typeface="Wingdings" panose="05000000000000000000" pitchFamily="2" charset="2"/>
              <a:buChar char="Ø"/>
            </a:pPr>
            <a:r>
              <a:rPr lang="el-GR" sz="1900" dirty="0" smtClean="0"/>
              <a:t>Συνεργάσου</a:t>
            </a:r>
            <a:r>
              <a:rPr lang="el-GR" sz="1900" dirty="0"/>
              <a:t>: Γίνε μέρος δικτύων που προωθούν καλές πρακτικές</a:t>
            </a:r>
            <a:r>
              <a:rPr lang="el-GR" sz="1900" dirty="0" smtClean="0"/>
              <a:t>.</a:t>
            </a:r>
            <a:endParaRPr lang="en-US" sz="1900" dirty="0" smtClean="0"/>
          </a:p>
          <a:p>
            <a:endParaRPr lang="el-GR" sz="1900" dirty="0" smtClean="0"/>
          </a:p>
          <a:p>
            <a:pPr marL="0" indent="0">
              <a:buNone/>
            </a:pPr>
            <a:r>
              <a:rPr lang="el-GR" sz="1900" b="1" dirty="0" smtClean="0"/>
              <a:t>Το </a:t>
            </a:r>
            <a:r>
              <a:rPr lang="el-GR" sz="1900" b="1" dirty="0"/>
              <a:t>Μέλλον του Τουρισμού είναι Βιώσιμο – και περνάει από τα χέρια σου</a:t>
            </a:r>
            <a:r>
              <a:rPr lang="el-GR" sz="1900" b="1" dirty="0" smtClean="0"/>
              <a:t>!</a:t>
            </a:r>
          </a:p>
          <a:p>
            <a:pPr>
              <a:buFont typeface="Wingdings" panose="05000000000000000000" pitchFamily="2" charset="2"/>
              <a:buChar char="ü"/>
            </a:pPr>
            <a:r>
              <a:rPr lang="el-GR" sz="1900" dirty="0" smtClean="0"/>
              <a:t>Οι </a:t>
            </a:r>
            <a:r>
              <a:rPr lang="el-GR" sz="1900" dirty="0"/>
              <a:t>επαγγελματίες του τουρισμού είναι οι φύλακες του τόπου</a:t>
            </a:r>
            <a:r>
              <a:rPr lang="el-GR" sz="1900" dirty="0" smtClean="0"/>
              <a:t>.</a:t>
            </a:r>
          </a:p>
          <a:p>
            <a:pPr>
              <a:buFont typeface="Wingdings" panose="05000000000000000000" pitchFamily="2" charset="2"/>
              <a:buChar char="ü"/>
            </a:pPr>
            <a:r>
              <a:rPr lang="el-GR" sz="1900" dirty="0" smtClean="0"/>
              <a:t>Ο </a:t>
            </a:r>
            <a:r>
              <a:rPr lang="el-GR" sz="1900" dirty="0"/>
              <a:t>ρόλος σας δεν είναι απλώς επαγγελματικός – είναι κοινωνικός και πολιτισμικός</a:t>
            </a:r>
            <a:r>
              <a:rPr lang="el-GR" sz="1900" dirty="0" smtClean="0"/>
              <a:t>.</a:t>
            </a:r>
          </a:p>
          <a:p>
            <a:endParaRPr lang="el-GR" dirty="0" smtClean="0"/>
          </a:p>
        </p:txBody>
      </p:sp>
    </p:spTree>
    <p:extLst>
      <p:ext uri="{BB962C8B-B14F-4D97-AF65-F5344CB8AC3E}">
        <p14:creationId xmlns:p14="http://schemas.microsoft.com/office/powerpoint/2010/main" val="34659478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4947" y="521595"/>
            <a:ext cx="10305245" cy="1371600"/>
          </a:xfrm>
        </p:spPr>
        <p:txBody>
          <a:bodyPr>
            <a:normAutofit/>
          </a:bodyPr>
          <a:lstStyle/>
          <a:p>
            <a:pPr lvl="0">
              <a:lnSpc>
                <a:spcPct val="100000"/>
              </a:lnSpc>
              <a:spcBef>
                <a:spcPts val="900"/>
              </a:spcBef>
              <a:buClr>
                <a:prstClr val="black">
                  <a:lumMod val="85000"/>
                  <a:lumOff val="15000"/>
                </a:prstClr>
              </a:buClr>
            </a:pPr>
            <a:r>
              <a:rPr lang="el-GR" sz="3200" b="1" dirty="0" smtClean="0">
                <a:solidFill>
                  <a:srgbClr val="C00000"/>
                </a:solidFill>
              </a:rPr>
              <a:t>Εισαγωγή </a:t>
            </a:r>
            <a:r>
              <a:rPr lang="el-GR" sz="3200" b="1" dirty="0">
                <a:solidFill>
                  <a:srgbClr val="C00000"/>
                </a:solidFill>
              </a:rPr>
              <a:t>στον Βιώσιμο </a:t>
            </a:r>
            <a:r>
              <a:rPr lang="el-GR" sz="3200" b="1" dirty="0" smtClean="0">
                <a:solidFill>
                  <a:srgbClr val="C00000"/>
                </a:solidFill>
              </a:rPr>
              <a:t>Τουρισμό</a:t>
            </a:r>
            <a:endParaRPr lang="el-GR" sz="3200" b="1" dirty="0">
              <a:solidFill>
                <a:srgbClr val="C00000"/>
              </a:solidFill>
            </a:endParaRPr>
          </a:p>
        </p:txBody>
      </p:sp>
      <p:sp>
        <p:nvSpPr>
          <p:cNvPr id="3" name="Content Placeholder 2"/>
          <p:cNvSpPr>
            <a:spLocks noGrp="1"/>
          </p:cNvSpPr>
          <p:nvPr>
            <p:ph idx="1"/>
          </p:nvPr>
        </p:nvSpPr>
        <p:spPr>
          <a:xfrm>
            <a:off x="1134947" y="1893195"/>
            <a:ext cx="10168947" cy="6262352"/>
          </a:xfrm>
        </p:spPr>
        <p:txBody>
          <a:bodyPr>
            <a:normAutofit/>
          </a:bodyPr>
          <a:lstStyle/>
          <a:p>
            <a:pPr marL="0" indent="0">
              <a:buNone/>
            </a:pPr>
            <a:r>
              <a:rPr lang="el-GR" sz="2400" b="1" dirty="0" smtClean="0"/>
              <a:t>Τι </a:t>
            </a:r>
            <a:r>
              <a:rPr lang="el-GR" sz="2400" b="1" dirty="0"/>
              <a:t>είναι βιώσιμος τουρισμός</a:t>
            </a:r>
            <a:r>
              <a:rPr lang="el-GR" sz="2400" b="1" dirty="0" smtClean="0"/>
              <a:t>;</a:t>
            </a:r>
          </a:p>
          <a:p>
            <a:pPr marL="0" indent="0">
              <a:buNone/>
            </a:pPr>
            <a:endParaRPr lang="el-GR" sz="2400" dirty="0"/>
          </a:p>
          <a:p>
            <a:pPr marL="0" indent="0">
              <a:buNone/>
            </a:pPr>
            <a:r>
              <a:rPr lang="el-GR" sz="2400" b="1" dirty="0"/>
              <a:t>Ο βιώσιμος τουρισμός είναι μια μορφή τουριστικής ανάπτυξης που:  </a:t>
            </a:r>
          </a:p>
          <a:p>
            <a:pPr marL="0" indent="0">
              <a:buNone/>
            </a:pPr>
            <a:r>
              <a:rPr lang="el-GR" sz="2400" dirty="0"/>
              <a:t>- σέβεται το περιβάλλον,  </a:t>
            </a:r>
          </a:p>
          <a:p>
            <a:pPr marL="0" indent="0">
              <a:buNone/>
            </a:pPr>
            <a:r>
              <a:rPr lang="el-GR" sz="2400" dirty="0"/>
              <a:t>- διαφυλάσσει την πολιτιστική κληρονομιά,  </a:t>
            </a:r>
          </a:p>
          <a:p>
            <a:pPr marL="0" indent="0">
              <a:buNone/>
            </a:pPr>
            <a:r>
              <a:rPr lang="el-GR" sz="2400" dirty="0"/>
              <a:t>- υποστηρίζει τις τοπικές κοινωνίες και οικονομίες,  </a:t>
            </a:r>
          </a:p>
          <a:p>
            <a:pPr marL="0" indent="0">
              <a:buNone/>
            </a:pPr>
            <a:r>
              <a:rPr lang="el-GR" sz="2400" dirty="0"/>
              <a:t>- απαντά στις ανάγκες τόσο των επισκεπτών όσο και των περιοχών υποδοχής.</a:t>
            </a:r>
          </a:p>
          <a:p>
            <a:pPr marL="0" indent="0">
              <a:buNone/>
            </a:pPr>
            <a:endParaRPr lang="el-GR" sz="2000" dirty="0"/>
          </a:p>
        </p:txBody>
      </p:sp>
    </p:spTree>
    <p:extLst>
      <p:ext uri="{BB962C8B-B14F-4D97-AF65-F5344CB8AC3E}">
        <p14:creationId xmlns:p14="http://schemas.microsoft.com/office/powerpoint/2010/main" val="2975805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2254" y="660199"/>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smtClean="0">
                <a:solidFill>
                  <a:srgbClr val="C00000"/>
                </a:solidFill>
              </a:rPr>
              <a:t>Βιώσιμος Τουρισμός</a:t>
            </a:r>
            <a:endParaRPr lang="el-GR" sz="3200" b="1" dirty="0">
              <a:solidFill>
                <a:srgbClr val="C00000"/>
              </a:solidFill>
            </a:endParaRPr>
          </a:p>
        </p:txBody>
      </p:sp>
      <p:sp>
        <p:nvSpPr>
          <p:cNvPr id="3" name="Content Placeholder 2"/>
          <p:cNvSpPr>
            <a:spLocks noGrp="1"/>
          </p:cNvSpPr>
          <p:nvPr>
            <p:ph idx="1"/>
          </p:nvPr>
        </p:nvSpPr>
        <p:spPr>
          <a:xfrm>
            <a:off x="1306129" y="2212104"/>
            <a:ext cx="9911370" cy="5689086"/>
          </a:xfrm>
        </p:spPr>
        <p:txBody>
          <a:bodyPr>
            <a:normAutofit/>
          </a:bodyPr>
          <a:lstStyle/>
          <a:p>
            <a:pPr marL="0" indent="0">
              <a:buNone/>
            </a:pPr>
            <a:r>
              <a:rPr lang="el-GR" sz="2800" b="1" dirty="0" smtClean="0"/>
              <a:t>Οι </a:t>
            </a:r>
            <a:r>
              <a:rPr lang="el-GR" sz="2800" b="1" dirty="0"/>
              <a:t>3 πυλώνες της βιωσιμότητας</a:t>
            </a:r>
            <a:r>
              <a:rPr lang="el-GR" sz="2800" b="1" dirty="0" smtClean="0"/>
              <a:t>:</a:t>
            </a:r>
          </a:p>
          <a:p>
            <a:pPr marL="0" indent="0">
              <a:buNone/>
            </a:pPr>
            <a:endParaRPr lang="el-GR" sz="2800" dirty="0"/>
          </a:p>
          <a:p>
            <a:pPr marL="0" indent="0">
              <a:buNone/>
            </a:pPr>
            <a:r>
              <a:rPr lang="el-GR" sz="2800" b="1" dirty="0">
                <a:solidFill>
                  <a:srgbClr val="00B050"/>
                </a:solidFill>
              </a:rPr>
              <a:t>1.  </a:t>
            </a:r>
            <a:r>
              <a:rPr lang="el-GR" sz="2800" b="1" dirty="0" smtClean="0">
                <a:solidFill>
                  <a:srgbClr val="00B050"/>
                </a:solidFill>
              </a:rPr>
              <a:t>Περιβαλλοντικός:</a:t>
            </a:r>
            <a:r>
              <a:rPr lang="el-GR" sz="2800" b="1" dirty="0" smtClean="0"/>
              <a:t> </a:t>
            </a:r>
            <a:r>
              <a:rPr lang="el-GR" sz="2800" dirty="0"/>
              <a:t>Προστασία φυσικού περιβάλλοντος και πόρων  </a:t>
            </a:r>
          </a:p>
          <a:p>
            <a:pPr marL="0" indent="0">
              <a:buNone/>
            </a:pPr>
            <a:r>
              <a:rPr lang="el-GR" sz="2800" b="1" dirty="0">
                <a:solidFill>
                  <a:srgbClr val="0070C0"/>
                </a:solidFill>
              </a:rPr>
              <a:t>2. </a:t>
            </a:r>
            <a:r>
              <a:rPr lang="el-GR" sz="2800" b="1" dirty="0" smtClean="0">
                <a:solidFill>
                  <a:srgbClr val="0070C0"/>
                </a:solidFill>
              </a:rPr>
              <a:t> Κοινωνικός: </a:t>
            </a:r>
            <a:r>
              <a:rPr lang="el-GR" sz="2800" dirty="0"/>
              <a:t>Σεβασμός στον πολιτισμό και τις τοπικές κοινωνίες  </a:t>
            </a:r>
          </a:p>
          <a:p>
            <a:pPr marL="0" indent="0">
              <a:buNone/>
            </a:pPr>
            <a:r>
              <a:rPr lang="el-GR" sz="2800" b="1" dirty="0">
                <a:solidFill>
                  <a:srgbClr val="7030A0"/>
                </a:solidFill>
              </a:rPr>
              <a:t>3. </a:t>
            </a:r>
            <a:r>
              <a:rPr lang="el-GR" sz="2800" b="1" dirty="0" smtClean="0">
                <a:solidFill>
                  <a:srgbClr val="7030A0"/>
                </a:solidFill>
              </a:rPr>
              <a:t> Οικονομικός: </a:t>
            </a:r>
            <a:r>
              <a:rPr lang="el-GR" sz="2800" dirty="0"/>
              <a:t>Ανάπτυξη με διάρκεια και οφέλη για όλους</a:t>
            </a:r>
          </a:p>
          <a:p>
            <a:pPr marL="0" indent="0">
              <a:buNone/>
            </a:pPr>
            <a:endParaRPr lang="el-GR" sz="2000" dirty="0" smtClean="0"/>
          </a:p>
        </p:txBody>
      </p:sp>
    </p:spTree>
    <p:extLst>
      <p:ext uri="{BB962C8B-B14F-4D97-AF65-F5344CB8AC3E}">
        <p14:creationId xmlns:p14="http://schemas.microsoft.com/office/powerpoint/2010/main" val="391306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6633" y="907962"/>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a:solidFill>
                  <a:srgbClr val="C00000"/>
                </a:solidFill>
              </a:rPr>
              <a:t>Βιώσιμος Τουρισμός</a:t>
            </a:r>
          </a:p>
        </p:txBody>
      </p:sp>
      <p:sp>
        <p:nvSpPr>
          <p:cNvPr id="3" name="Content Placeholder 2"/>
          <p:cNvSpPr>
            <a:spLocks noGrp="1"/>
          </p:cNvSpPr>
          <p:nvPr>
            <p:ph idx="1"/>
          </p:nvPr>
        </p:nvSpPr>
        <p:spPr>
          <a:xfrm>
            <a:off x="1283594" y="2820476"/>
            <a:ext cx="9778284" cy="5998731"/>
          </a:xfrm>
        </p:spPr>
        <p:txBody>
          <a:bodyPr>
            <a:normAutofit/>
          </a:bodyPr>
          <a:lstStyle/>
          <a:p>
            <a:pPr marL="0" indent="0">
              <a:buNone/>
            </a:pPr>
            <a:r>
              <a:rPr lang="el-GR" sz="2400" dirty="0"/>
              <a:t>Ο ρόλος του Τουριστικού Συνοδού</a:t>
            </a:r>
            <a:r>
              <a:rPr lang="el-GR" sz="2400" dirty="0" smtClean="0"/>
              <a:t>:</a:t>
            </a:r>
          </a:p>
          <a:p>
            <a:pPr marL="0" indent="0">
              <a:buNone/>
            </a:pPr>
            <a:r>
              <a:rPr lang="el-GR" sz="2400" dirty="0" smtClean="0"/>
              <a:t> </a:t>
            </a:r>
            <a:endParaRPr lang="el-GR" sz="2400" dirty="0"/>
          </a:p>
          <a:p>
            <a:pPr marL="0" indent="0">
              <a:buNone/>
            </a:pPr>
            <a:r>
              <a:rPr lang="el-GR" sz="2400" dirty="0"/>
              <a:t>- Ενημερώνει και ευαισθητοποιεί τους τουρίστες  </a:t>
            </a:r>
          </a:p>
          <a:p>
            <a:pPr marL="0" indent="0">
              <a:buNone/>
            </a:pPr>
            <a:r>
              <a:rPr lang="el-GR" sz="2400" dirty="0"/>
              <a:t>- Ενισχύει την πολιτισμική και περιβαλλοντική συνείδηση  </a:t>
            </a:r>
          </a:p>
          <a:p>
            <a:pPr marL="0" indent="0">
              <a:buNone/>
            </a:pPr>
            <a:r>
              <a:rPr lang="el-GR" sz="2400" dirty="0"/>
              <a:t>- Προωθεί τον σεβασμό στους κανόνες και τις τοπικές ιδιαιτερότητες</a:t>
            </a:r>
          </a:p>
          <a:p>
            <a:pPr marL="0" indent="0">
              <a:buNone/>
            </a:pPr>
            <a:endParaRPr lang="el-GR" sz="2400" dirty="0" smtClean="0"/>
          </a:p>
        </p:txBody>
      </p:sp>
    </p:spTree>
    <p:extLst>
      <p:ext uri="{BB962C8B-B14F-4D97-AF65-F5344CB8AC3E}">
        <p14:creationId xmlns:p14="http://schemas.microsoft.com/office/powerpoint/2010/main" val="1403996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498" y="573110"/>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a:solidFill>
                  <a:srgbClr val="C00000"/>
                </a:solidFill>
              </a:rPr>
              <a:t>Πολιτιστική </a:t>
            </a:r>
            <a:r>
              <a:rPr lang="el-GR" sz="3200" b="1" dirty="0" smtClean="0">
                <a:solidFill>
                  <a:srgbClr val="C00000"/>
                </a:solidFill>
              </a:rPr>
              <a:t>Κληρονομιά</a:t>
            </a:r>
            <a:endParaRPr lang="el-GR" sz="3200" b="1" dirty="0">
              <a:solidFill>
                <a:srgbClr val="C00000"/>
              </a:solidFill>
            </a:endParaRPr>
          </a:p>
        </p:txBody>
      </p:sp>
      <p:sp>
        <p:nvSpPr>
          <p:cNvPr id="3" name="Content Placeholder 2"/>
          <p:cNvSpPr>
            <a:spLocks noGrp="1"/>
          </p:cNvSpPr>
          <p:nvPr>
            <p:ph idx="1"/>
          </p:nvPr>
        </p:nvSpPr>
        <p:spPr>
          <a:xfrm>
            <a:off x="1086117" y="1835239"/>
            <a:ext cx="10388959" cy="4333741"/>
          </a:xfrm>
        </p:spPr>
        <p:txBody>
          <a:bodyPr numCol="2">
            <a:normAutofit fontScale="92500" lnSpcReduction="20000"/>
          </a:bodyPr>
          <a:lstStyle/>
          <a:p>
            <a:pPr marL="0" indent="0">
              <a:buNone/>
            </a:pPr>
            <a:r>
              <a:rPr lang="el-GR" sz="2400" b="1" dirty="0" smtClean="0"/>
              <a:t>Τι </a:t>
            </a:r>
            <a:r>
              <a:rPr lang="el-GR" sz="2400" b="1" dirty="0"/>
              <a:t>είναι η πολιτιστική κληρονομιά</a:t>
            </a:r>
            <a:r>
              <a:rPr lang="el-GR" sz="2400" b="1" dirty="0" smtClean="0"/>
              <a:t>;</a:t>
            </a:r>
            <a:endParaRPr lang="el-GR" sz="2400" b="1" dirty="0"/>
          </a:p>
          <a:p>
            <a:pPr marL="0" indent="0">
              <a:buNone/>
            </a:pPr>
            <a:endParaRPr lang="el-GR" sz="2400" dirty="0"/>
          </a:p>
          <a:p>
            <a:pPr marL="0" indent="0">
              <a:buNone/>
            </a:pPr>
            <a:r>
              <a:rPr lang="el-GR" sz="2400" dirty="0"/>
              <a:t>Η </a:t>
            </a:r>
            <a:r>
              <a:rPr lang="el-GR" sz="2400" dirty="0" smtClean="0"/>
              <a:t>πολιτιστική κληρονομιά </a:t>
            </a:r>
            <a:r>
              <a:rPr lang="el-GR" sz="2400" dirty="0"/>
              <a:t>περιλαμβάνει τα υλικά και άυλα στοιχεία του πολιτισμού που έχουν διαχρονική αξία και μεταφέρονται από γενιά σε γενιά.</a:t>
            </a:r>
          </a:p>
          <a:p>
            <a:pPr marL="0" indent="0">
              <a:buNone/>
            </a:pPr>
            <a:endParaRPr lang="el-GR" sz="2400" dirty="0" smtClean="0"/>
          </a:p>
          <a:p>
            <a:pPr marL="0" indent="0">
              <a:buNone/>
            </a:pPr>
            <a:endParaRPr lang="el-GR" sz="2400" dirty="0"/>
          </a:p>
          <a:p>
            <a:pPr marL="0" indent="0">
              <a:buNone/>
            </a:pPr>
            <a:endParaRPr lang="el-GR" sz="2400" dirty="0" smtClean="0"/>
          </a:p>
          <a:p>
            <a:pPr marL="0" indent="0">
              <a:buNone/>
            </a:pPr>
            <a:endParaRPr lang="el-GR" sz="2400" dirty="0"/>
          </a:p>
          <a:p>
            <a:pPr marL="0" indent="0">
              <a:buNone/>
            </a:pPr>
            <a:endParaRPr lang="el-GR" sz="2400" dirty="0" smtClean="0"/>
          </a:p>
          <a:p>
            <a:pPr marL="0" indent="0">
              <a:buNone/>
            </a:pPr>
            <a:endParaRPr lang="el-GR" sz="2400" dirty="0"/>
          </a:p>
          <a:p>
            <a:pPr marL="0" indent="0">
              <a:buNone/>
            </a:pPr>
            <a:r>
              <a:rPr lang="el-GR" sz="2400" b="1" dirty="0" smtClean="0"/>
              <a:t>Διακρίνεται </a:t>
            </a:r>
            <a:r>
              <a:rPr lang="el-GR" sz="2400" b="1" dirty="0"/>
              <a:t>σε</a:t>
            </a:r>
            <a:r>
              <a:rPr lang="el-GR" sz="2400" b="1" dirty="0" smtClean="0"/>
              <a:t>:</a:t>
            </a:r>
            <a:endParaRPr lang="el-GR" sz="2400" b="1" dirty="0"/>
          </a:p>
          <a:p>
            <a:pPr marL="0" indent="0">
              <a:buNone/>
            </a:pPr>
            <a:r>
              <a:rPr lang="el-GR" sz="2400" b="1" dirty="0" smtClean="0">
                <a:solidFill>
                  <a:srgbClr val="002060"/>
                </a:solidFill>
              </a:rPr>
              <a:t>**Υλική </a:t>
            </a:r>
            <a:r>
              <a:rPr lang="el-GR" sz="2400" b="1" dirty="0">
                <a:solidFill>
                  <a:srgbClr val="002060"/>
                </a:solidFill>
              </a:rPr>
              <a:t>πολιτιστική κληρονομιά:**  </a:t>
            </a:r>
          </a:p>
          <a:p>
            <a:pPr marL="0" indent="0">
              <a:buNone/>
            </a:pPr>
            <a:r>
              <a:rPr lang="el-GR" sz="2400" dirty="0"/>
              <a:t>  Κτίρια, μνημεία, αρχαιολογικοί χώροι, μουσεία, ιστορικά αντικείμενα  </a:t>
            </a:r>
          </a:p>
          <a:p>
            <a:pPr marL="0" indent="0">
              <a:buNone/>
            </a:pPr>
            <a:r>
              <a:rPr lang="el-GR" sz="2400" dirty="0"/>
              <a:t>  π.χ. Ακρόπολη, Κνωσός, Μετέωρα  </a:t>
            </a:r>
          </a:p>
          <a:p>
            <a:pPr marL="0" indent="0">
              <a:buNone/>
            </a:pPr>
            <a:endParaRPr lang="el-GR" sz="2400" dirty="0"/>
          </a:p>
          <a:p>
            <a:pPr marL="0" indent="0">
              <a:buNone/>
            </a:pPr>
            <a:r>
              <a:rPr lang="el-GR" sz="2400" b="1" dirty="0" smtClean="0">
                <a:solidFill>
                  <a:srgbClr val="002060"/>
                </a:solidFill>
              </a:rPr>
              <a:t>**</a:t>
            </a:r>
            <a:r>
              <a:rPr lang="el-GR" sz="2400" b="1" dirty="0">
                <a:solidFill>
                  <a:srgbClr val="002060"/>
                </a:solidFill>
              </a:rPr>
              <a:t>Άυλη πολιτιστική κληρονομιά:**  </a:t>
            </a:r>
          </a:p>
          <a:p>
            <a:pPr marL="0" indent="0">
              <a:buNone/>
            </a:pPr>
            <a:r>
              <a:rPr lang="el-GR" sz="2400" dirty="0"/>
              <a:t>  Έθιμα, παραδόσεις, μουσική, χοροί, τοπικές γιορτές, αφηγηματική παράδοση  </a:t>
            </a:r>
          </a:p>
          <a:p>
            <a:pPr marL="0" indent="0">
              <a:buNone/>
            </a:pPr>
            <a:r>
              <a:rPr lang="el-GR" sz="2400" dirty="0"/>
              <a:t>  π.χ. Ρεμπέτικο, Καραγκιόζης, Εθιμικά πανηγύρια  </a:t>
            </a:r>
          </a:p>
          <a:p>
            <a:pPr marL="0" indent="0">
              <a:buNone/>
            </a:pPr>
            <a:endParaRPr lang="el-GR" sz="2000" dirty="0"/>
          </a:p>
        </p:txBody>
      </p:sp>
    </p:spTree>
    <p:extLst>
      <p:ext uri="{BB962C8B-B14F-4D97-AF65-F5344CB8AC3E}">
        <p14:creationId xmlns:p14="http://schemas.microsoft.com/office/powerpoint/2010/main" val="20876758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833" y="689020"/>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a:solidFill>
                  <a:srgbClr val="C00000"/>
                </a:solidFill>
              </a:rPr>
              <a:t>Πολιτιστική Κληρονομιά και Τουρισμός</a:t>
            </a:r>
          </a:p>
        </p:txBody>
      </p:sp>
      <p:sp>
        <p:nvSpPr>
          <p:cNvPr id="3" name="Content Placeholder 2"/>
          <p:cNvSpPr>
            <a:spLocks noGrp="1"/>
          </p:cNvSpPr>
          <p:nvPr>
            <p:ph idx="1"/>
          </p:nvPr>
        </p:nvSpPr>
        <p:spPr>
          <a:xfrm>
            <a:off x="1240664" y="1893194"/>
            <a:ext cx="10041229" cy="6372219"/>
          </a:xfrm>
        </p:spPr>
        <p:txBody>
          <a:bodyPr numCol="1">
            <a:normAutofit/>
          </a:bodyPr>
          <a:lstStyle/>
          <a:p>
            <a:pPr marL="0" indent="0">
              <a:buNone/>
            </a:pPr>
            <a:endParaRPr lang="el-GR" sz="2400" dirty="0"/>
          </a:p>
          <a:p>
            <a:pPr marL="0" indent="0">
              <a:buNone/>
            </a:pPr>
            <a:r>
              <a:rPr lang="el-GR" sz="2400" b="1" dirty="0" smtClean="0">
                <a:solidFill>
                  <a:srgbClr val="002060"/>
                </a:solidFill>
              </a:rPr>
              <a:t>Σχέση </a:t>
            </a:r>
            <a:r>
              <a:rPr lang="el-GR" sz="2400" b="1" dirty="0">
                <a:solidFill>
                  <a:srgbClr val="002060"/>
                </a:solidFill>
              </a:rPr>
              <a:t>Πολιτιστικής Κληρονομιάς και Τουρισμού</a:t>
            </a:r>
            <a:r>
              <a:rPr lang="el-GR" sz="2400" b="1" dirty="0" smtClean="0">
                <a:solidFill>
                  <a:srgbClr val="002060"/>
                </a:solidFill>
              </a:rPr>
              <a:t>:</a:t>
            </a:r>
            <a:endParaRPr lang="el-GR" sz="2400" b="1" dirty="0">
              <a:solidFill>
                <a:srgbClr val="002060"/>
              </a:solidFill>
            </a:endParaRPr>
          </a:p>
          <a:p>
            <a:pPr marL="0" indent="0">
              <a:buNone/>
            </a:pPr>
            <a:endParaRPr lang="el-GR" sz="2400" dirty="0"/>
          </a:p>
          <a:p>
            <a:pPr marL="0" indent="0">
              <a:buNone/>
            </a:pPr>
            <a:r>
              <a:rPr lang="el-GR" sz="2400" dirty="0" smtClean="0"/>
              <a:t>-  Ο </a:t>
            </a:r>
            <a:r>
              <a:rPr lang="el-GR" sz="2400" dirty="0"/>
              <a:t>τουρισμός βασίζεται συχνά στην επίσκεψη και εμπειρία πολιτιστικών χώρων και δραστηριοτήτων.  </a:t>
            </a:r>
          </a:p>
          <a:p>
            <a:pPr marL="0" indent="0">
              <a:buNone/>
            </a:pPr>
            <a:r>
              <a:rPr lang="el-GR" sz="2400" dirty="0" smtClean="0"/>
              <a:t>-  Η </a:t>
            </a:r>
            <a:r>
              <a:rPr lang="el-GR" sz="2400" dirty="0"/>
              <a:t>πολιτιστική κληρονομιά </a:t>
            </a:r>
            <a:r>
              <a:rPr lang="el-GR" sz="2400" dirty="0" smtClean="0"/>
              <a:t>προσελκύει επισκέπτες, </a:t>
            </a:r>
            <a:r>
              <a:rPr lang="el-GR" sz="2400" dirty="0"/>
              <a:t>προβάλλει την ταυτότητα μιας περιοχής και δημιουργεί οικονομικά οφέλη.</a:t>
            </a:r>
          </a:p>
          <a:p>
            <a:pPr marL="0" indent="0">
              <a:buNone/>
            </a:pPr>
            <a:endParaRPr lang="el-GR" sz="2200" dirty="0"/>
          </a:p>
        </p:txBody>
      </p:sp>
    </p:spTree>
    <p:extLst>
      <p:ext uri="{BB962C8B-B14F-4D97-AF65-F5344CB8AC3E}">
        <p14:creationId xmlns:p14="http://schemas.microsoft.com/office/powerpoint/2010/main" val="30165580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833" y="470080"/>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a:solidFill>
                  <a:srgbClr val="C00000"/>
                </a:solidFill>
              </a:rPr>
              <a:t>Πολιτιστική Κληρονομιά και Τουρισμός</a:t>
            </a:r>
          </a:p>
        </p:txBody>
      </p:sp>
      <p:sp>
        <p:nvSpPr>
          <p:cNvPr id="3" name="Content Placeholder 2"/>
          <p:cNvSpPr>
            <a:spLocks noGrp="1"/>
          </p:cNvSpPr>
          <p:nvPr>
            <p:ph idx="1"/>
          </p:nvPr>
        </p:nvSpPr>
        <p:spPr>
          <a:xfrm>
            <a:off x="1240664" y="1841680"/>
            <a:ext cx="10079866" cy="4340180"/>
          </a:xfrm>
        </p:spPr>
        <p:txBody>
          <a:bodyPr>
            <a:normAutofit lnSpcReduction="10000"/>
          </a:bodyPr>
          <a:lstStyle/>
          <a:p>
            <a:pPr marL="0" indent="0">
              <a:buNone/>
            </a:pPr>
            <a:r>
              <a:rPr lang="el-GR" sz="2200" b="1" dirty="0" smtClean="0"/>
              <a:t>Κίνδυνοι </a:t>
            </a:r>
            <a:r>
              <a:rPr lang="el-GR" sz="2200" b="1" dirty="0"/>
              <a:t>από τον μαζικό τουρισμό</a:t>
            </a:r>
            <a:r>
              <a:rPr lang="el-GR" sz="2200" b="1" dirty="0" smtClean="0"/>
              <a:t>:</a:t>
            </a:r>
            <a:endParaRPr lang="el-GR" sz="2200" b="1" dirty="0"/>
          </a:p>
          <a:p>
            <a:pPr marL="0" indent="0">
              <a:buNone/>
            </a:pPr>
            <a:endParaRPr lang="el-GR" sz="2200" dirty="0"/>
          </a:p>
          <a:p>
            <a:pPr marL="0" indent="0">
              <a:buNone/>
            </a:pPr>
            <a:r>
              <a:rPr lang="el-GR" sz="2200" dirty="0"/>
              <a:t>- Υποβάθμιση μνημείων από υπερχρήση (π.χ. φθορές σε αρχαιολογικούς χώρους)  </a:t>
            </a:r>
          </a:p>
          <a:p>
            <a:pPr marL="0" indent="0">
              <a:buNone/>
            </a:pPr>
            <a:r>
              <a:rPr lang="el-GR" sz="2200" dirty="0"/>
              <a:t>- Εμπορευματοποίηση της πολιτιστικής ταυτότητας  </a:t>
            </a:r>
          </a:p>
          <a:p>
            <a:pPr marL="0" indent="0">
              <a:buNone/>
            </a:pPr>
            <a:r>
              <a:rPr lang="el-GR" sz="2200" dirty="0"/>
              <a:t>- Απώλεια αυθεντικότητας τοπικών παραδόσεων  </a:t>
            </a:r>
          </a:p>
          <a:p>
            <a:pPr marL="0" indent="0">
              <a:buNone/>
            </a:pPr>
            <a:r>
              <a:rPr lang="el-GR" sz="2200" dirty="0"/>
              <a:t>- Πίεση στις υποδομές των κοινοτήτων</a:t>
            </a:r>
          </a:p>
          <a:p>
            <a:pPr marL="0" indent="0">
              <a:buNone/>
            </a:pPr>
            <a:endParaRPr lang="el-GR" sz="2200" dirty="0"/>
          </a:p>
          <a:p>
            <a:pPr marL="0" indent="0">
              <a:buNone/>
            </a:pPr>
            <a:r>
              <a:rPr lang="el-GR" sz="2200" b="1" dirty="0" smtClean="0"/>
              <a:t>Στόχος </a:t>
            </a:r>
            <a:r>
              <a:rPr lang="el-GR" sz="2200" b="1" dirty="0"/>
              <a:t>της Νομοθεσίας &amp; των Φορέων</a:t>
            </a:r>
            <a:r>
              <a:rPr lang="el-GR" sz="2200" b="1" dirty="0" smtClean="0"/>
              <a:t>:</a:t>
            </a:r>
            <a:endParaRPr lang="el-GR" sz="2200" b="1" dirty="0"/>
          </a:p>
          <a:p>
            <a:pPr>
              <a:buFont typeface="Wingdings" panose="05000000000000000000" pitchFamily="2" charset="2"/>
              <a:buChar char="Ø"/>
            </a:pPr>
            <a:r>
              <a:rPr lang="el-GR" sz="2200" dirty="0" smtClean="0"/>
              <a:t> Να </a:t>
            </a:r>
            <a:r>
              <a:rPr lang="el-GR" sz="2200" dirty="0"/>
              <a:t>διασφαλίσουν ότι η πολιτιστική κληρονομιά **παραμένει ζωντανή και προστατευμένη**, συμβάλλοντας στη βιώσιμη ανάπτυξη του τουρισμού και των τοπικών κοινωνιών.</a:t>
            </a:r>
          </a:p>
          <a:p>
            <a:pPr marL="0" indent="0">
              <a:buNone/>
            </a:pPr>
            <a:endParaRPr lang="el-GR" sz="2200" dirty="0"/>
          </a:p>
        </p:txBody>
      </p:sp>
    </p:spTree>
    <p:extLst>
      <p:ext uri="{BB962C8B-B14F-4D97-AF65-F5344CB8AC3E}">
        <p14:creationId xmlns:p14="http://schemas.microsoft.com/office/powerpoint/2010/main" val="6522125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7408</TotalTime>
  <Words>3436</Words>
  <Application>Microsoft Office PowerPoint</Application>
  <PresentationFormat>Widescreen</PresentationFormat>
  <Paragraphs>428</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Garamond</vt:lpstr>
      <vt:lpstr>Times New Roman</vt:lpstr>
      <vt:lpstr>Wingdings</vt:lpstr>
      <vt:lpstr>Savon</vt:lpstr>
      <vt:lpstr>ΤΟΥΡΙΣΤΙΚΟ ΔΙΚΑΙΟ (Α’ εξ.)</vt:lpstr>
      <vt:lpstr>Σκοπός – Μαθησιακά Αποτελέσματα:</vt:lpstr>
      <vt:lpstr>Περιεχόμενα</vt:lpstr>
      <vt:lpstr>Εισαγωγή στον Βιώσιμο Τουρισμό</vt:lpstr>
      <vt:lpstr>Βιώσιμος Τουρισμός</vt:lpstr>
      <vt:lpstr>Βιώσιμος Τουρισμός</vt:lpstr>
      <vt:lpstr>Πολιτιστική Κληρονομιά</vt:lpstr>
      <vt:lpstr>Πολιτιστική Κληρονομιά και Τουρισμός</vt:lpstr>
      <vt:lpstr>Πολιτιστική Κληρονομιά και Τουρισμός</vt:lpstr>
      <vt:lpstr>Περιβαλλοντική Κληρονομιά και Τουρισμός</vt:lpstr>
      <vt:lpstr>Περιβαλλοντική Κληρονομιά και Τουρισμός</vt:lpstr>
      <vt:lpstr>Περιβαλλοντική Κληρονομιά και Τουρισμός</vt:lpstr>
      <vt:lpstr>Διεθνής Νομοθεσία &amp; Οργανισμοί για την Προστασία                    της Πολιτιστικής &amp; Περιβαλλοντικής Κληρονομιάς</vt:lpstr>
      <vt:lpstr>Διεθνής Νομοθεσία &amp; Οργανισμοί για την Προστασία                    της Πολιτιστικής &amp; Περιβαλλοντικής Κληρονομιάς</vt:lpstr>
      <vt:lpstr>Διεθνής Νομοθεσία &amp; Οργανισμοί για την Προστασία                    της Πολιτιστικής &amp; Περιβαλλοντικής Κληρονομιάς</vt:lpstr>
      <vt:lpstr>Διεθνή Πλαίσια &amp; Συμβάσεις για την Προστασία                        της Πολιτιστικής &amp; Περιβαλλοντικής Κληρονομιάς</vt:lpstr>
      <vt:lpstr>Διεθνή Πλαίσια &amp; Συμβάσεις για την Προστασία                        της Πολιτιστικής &amp; Περιβαλλοντικής Κληρονομιάς</vt:lpstr>
      <vt:lpstr>Διεθνή Πλαίσια &amp; Συμβάσεις  για την Προστασία  της Πολιτιστικής &amp; Περιβαλλοντικής Κληρονομιάς</vt:lpstr>
      <vt:lpstr>Ελληνικό Νομοθετικό Πλαίσιο για την Προστασία                 της Πολιτιστικής &amp; Περιβαλλοντικής Κληρονομιάς</vt:lpstr>
      <vt:lpstr>Ελληνικό Νομοθετικό Πλαίσιο για την Προστασία                 της Πολιτιστικής &amp; Περιβαλλοντικής Κληρονομιάς</vt:lpstr>
      <vt:lpstr>Ελληνικό Νομοθετικό Πλαίσιο για την Προστασία                 της Πολιτιστικής &amp; Περιβαλλοντικής Κληρονομιάς</vt:lpstr>
      <vt:lpstr>Ελληνικό Νομοθετικό Πλαίσιο για την Προστασία                 της Πολιτιστικής &amp; Περιβαλλοντικής Κληρονομιάς</vt:lpstr>
      <vt:lpstr>Αρχές &amp; Πυλώνες του Βιώσιμου Τουρισμού</vt:lpstr>
      <vt:lpstr>Αρχές &amp; Πυλώνες του Βιώσιμου Τουρισμού</vt:lpstr>
      <vt:lpstr>Αρχές &amp; Πυλώνες του Βιώσιμου Τουρισμού</vt:lpstr>
      <vt:lpstr>Ο Ρόλος του Τουριστικού Συνοδού στη Διατήρηση της Κληρονομιάς &amp; του Βιώσιμου Τουρισμού</vt:lpstr>
      <vt:lpstr>Ο Ρόλος του Τουριστικού Συνοδού στη Διατήρηση της Κληρονομιάς &amp; του Βιώσιμου Τουρισμού</vt:lpstr>
      <vt:lpstr>Ρόλος του Τουριστικού Συνοδού στη Βιώσιμη Ανάπτυξη</vt:lpstr>
      <vt:lpstr>Ρόλος του Τουριστικού Συνοδού στη Βιώσιμη Ανάπτυξη</vt:lpstr>
      <vt:lpstr>Παραδείγματα Καλών Πρακτικών Βιώσιμου Τουρισμού  Παραδείγματα από την Ελλάδα </vt:lpstr>
      <vt:lpstr>Παραδείγματα Καλών Πρακτικών Βιώσιμου Τουρισμού  Διεθνή Παραδείγματα </vt:lpstr>
      <vt:lpstr>Κίνδυνοι και Προκλήσεις για την Κληρονομιά από τον Τουρισμό</vt:lpstr>
      <vt:lpstr>Κίνδυνοι και Προκλήσεις για την Κληρονομιά από τον Τουρισμό</vt:lpstr>
      <vt:lpstr>Καλές Πρακτικές Βιώσιμου Τουρισμού στην Ελλάδα</vt:lpstr>
      <vt:lpstr>Καλές Πρακτικές Βιώσιμου Τουρισμού στην Ελλάδα</vt:lpstr>
      <vt:lpstr>Κίνδυνοι και Προκλήσεις για τη Βιώσιμη Τουριστική Ανάπτυξη</vt:lpstr>
      <vt:lpstr>Κίνδυνοι και Προκλήσεις για τη Βιώσιμη Τουριστική Ανάπτυξη</vt:lpstr>
      <vt:lpstr>Συμπεράσματα &amp; Μήνυμα προς τους Επαγγελματίες Τουρισμού</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Μπουκίου Μαρία-Μαρίνα</dc:creator>
  <cp:lastModifiedBy>Μπουκίου Μαρία-Μαρίνα</cp:lastModifiedBy>
  <cp:revision>139</cp:revision>
  <dcterms:created xsi:type="dcterms:W3CDTF">2022-03-02T12:48:16Z</dcterms:created>
  <dcterms:modified xsi:type="dcterms:W3CDTF">2025-06-16T11:11:51Z</dcterms:modified>
</cp:coreProperties>
</file>