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2" r:id="rId3"/>
    <p:sldId id="333" r:id="rId4"/>
    <p:sldId id="332" r:id="rId5"/>
    <p:sldId id="331" r:id="rId6"/>
    <p:sldId id="330" r:id="rId7"/>
    <p:sldId id="329" r:id="rId8"/>
    <p:sldId id="336" r:id="rId9"/>
    <p:sldId id="337" r:id="rId10"/>
    <p:sldId id="313" r:id="rId11"/>
    <p:sldId id="338" r:id="rId12"/>
    <p:sldId id="334" r:id="rId13"/>
    <p:sldId id="33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6" name="Rectangle 15"/>
          <p:cNvSpPr/>
          <p:nvPr/>
        </p:nvSpPr>
        <p:spPr>
          <a:xfrm>
            <a:off x="1" y="0"/>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lumMod val="85000"/>
                  <a:lumOff val="15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2">
                    <a:lumMod val="7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rgbClr val="FFFFFF"/>
                </a:solidFill>
                <a:latin typeface="+mn-lt"/>
              </a:defRPr>
            </a:lvl1pPr>
          </a:lstStyle>
          <a:p>
            <a:fld id="{A76EB9D5-7E1A-4433-8B21-2237CC26FA2C}" type="datetimeFigureOut">
              <a:rPr lang="en-US" dirty="0"/>
              <a:t>31-Mar-25</a:t>
            </a:fld>
            <a:endParaRPr lang="en-US" dirty="0"/>
          </a:p>
        </p:txBody>
      </p:sp>
      <p:sp>
        <p:nvSpPr>
          <p:cNvPr id="21" name="Footer Placeholder 20"/>
          <p:cNvSpPr>
            <a:spLocks noGrp="1"/>
          </p:cNvSpPr>
          <p:nvPr>
            <p:ph type="ftr" sz="quarter" idx="11"/>
          </p:nvPr>
        </p:nvSpPr>
        <p:spPr>
          <a:xfrm>
            <a:off x="1453896" y="521208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dirty="0"/>
              <a:t>31-Mar-25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dirty="0"/>
              <a:t>31-Mar-25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dirty="0"/>
              <a:t>31-Mar-25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6" name="Rectangle 15"/>
          <p:cNvSpPr/>
          <p:nvPr/>
        </p:nvSpPr>
        <p:spPr>
          <a:xfrm>
            <a:off x="11784" y="0"/>
            <a:ext cx="12192000" cy="6858000"/>
          </a:xfrm>
          <a:prstGeom prst="rect">
            <a:avLst/>
          </a:prstGeom>
          <a:blipFill dpi="0" rotWithShape="1">
            <a:blip r:embed="rId2">
              <a:alphaModFix amt="40000"/>
              <a:duotone>
                <a:schemeClr val="accent2">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accent2">
                  <a:lumMod val="50000"/>
                </a:schemeClr>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tabLst>
                <a:tab pos="2633663" algn="l"/>
              </a:tabLst>
              <a:defRPr sz="1600">
                <a:solidFill>
                  <a:schemeClr val="tx2"/>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rgbClr val="FFFFFF"/>
                </a:solidFill>
                <a:latin typeface="+mn-lt"/>
                <a:ea typeface="+mn-ea"/>
                <a:cs typeface="+mn-cs"/>
              </a:defRPr>
            </a:lvl1pPr>
          </a:lstStyle>
          <a:p>
            <a:fld id="{4EC2AB55-62C0-407E-B706-C907B44B0BFC}" type="datetimeFigureOut">
              <a:rPr lang="en-US" dirty="0"/>
              <a:t>31-Mar-25</a:t>
            </a:fld>
            <a:endParaRPr lang="en-US" dirty="0"/>
          </a:p>
        </p:txBody>
      </p:sp>
      <p:sp>
        <p:nvSpPr>
          <p:cNvPr id="5" name="Footer Placeholder 4"/>
          <p:cNvSpPr>
            <a:spLocks noGrp="1"/>
          </p:cNvSpPr>
          <p:nvPr>
            <p:ph type="ftr" sz="quarter" idx="11"/>
          </p:nvPr>
        </p:nvSpPr>
        <p:spPr>
          <a:xfrm>
            <a:off x="1453896" y="521208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208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dirty="0"/>
              <a:t>31-Mar-25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800" b="0">
                <a:solidFill>
                  <a:schemeClr val="tx2"/>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800" b="0">
                <a:solidFill>
                  <a:schemeClr val="tx2"/>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dirty="0"/>
              <a:t>31-Mar-25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dirty="0"/>
              <a:t>31-Mar-25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dirty="0"/>
              <a:t>31-Mar-25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ectangle 14"/>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chemeClr val="tx1"/>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FD0B8D63-E026-4E54-B301-C824E1BD14F3}" type="datetimeFigureOut">
              <a:rPr lang="en-US" dirty="0"/>
              <a:t>31-Mar-25</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chemeClr val="tx1"/>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6">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9050" dist="6350" dir="2700000" algn="tl" rotWithShape="0">
                    <a:prstClr val="black">
                      <a:alpha val="40000"/>
                    </a:prstClr>
                  </a:outerShdw>
                </a:effectLst>
              </a:defRPr>
            </a:lvl1pPr>
          </a:lstStyle>
          <a:p>
            <a:fld id="{6C423185-9573-406A-8068-0AB4F2335019}" type="datetimeFigureOut">
              <a:rPr lang="en-US" dirty="0"/>
              <a:t>31-Mar-25</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56032"/>
          </a:xfrm>
        </p:spPr>
        <p:txBody>
          <a:body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89464" y="6214535"/>
            <a:ext cx="2743200" cy="256032"/>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6C5516DA-9D86-4E1E-A623-C11F9F74EB59}" type="datetimeFigureOut">
              <a:rPr lang="en-US" dirty="0"/>
              <a:t>31-Mar-25</a:t>
            </a:fld>
            <a:endParaRPr lang="en-US" dirty="0"/>
          </a:p>
        </p:txBody>
      </p:sp>
      <p:sp>
        <p:nvSpPr>
          <p:cNvPr id="5" name="Footer Placeholder 4"/>
          <p:cNvSpPr>
            <a:spLocks noGrp="1"/>
          </p:cNvSpPr>
          <p:nvPr>
            <p:ph type="ftr" sz="quarter" idx="3"/>
          </p:nvPr>
        </p:nvSpPr>
        <p:spPr>
          <a:xfrm>
            <a:off x="3489960" y="6214535"/>
            <a:ext cx="5212080" cy="256032"/>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348535" y="6214535"/>
            <a:ext cx="1463040" cy="256032"/>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
        <p:nvSpPr>
          <p:cNvPr id="8" name="Rectangle 7"/>
          <p:cNvSpPr/>
          <p:nvPr/>
        </p:nvSpPr>
        <p:spPr>
          <a:xfrm>
            <a:off x="371856" y="374904"/>
            <a:ext cx="11448288" cy="6108192"/>
          </a:xfrm>
          <a:prstGeom prst="rect">
            <a:avLst/>
          </a:prstGeom>
          <a:noFill/>
          <a:ln w="6350" cap="sq" cmpd="sng" algn="ctr">
            <a:solidFill>
              <a:schemeClr val="tx1">
                <a:lumMod val="75000"/>
                <a:lumOff val="25000"/>
              </a:schemeClr>
            </a:solidFill>
            <a:prstDash val="solid"/>
            <a:miter lim="800000"/>
          </a:ln>
          <a:effectLst/>
        </p:spPr>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l-GR" sz="4400" dirty="0" smtClean="0"/>
              <a:t>ΤΟΥΡΙΣΤΙΚΟ ΔΙΚΑΙΟ (Α’ εξ.)</a:t>
            </a:r>
            <a:endParaRPr lang="en-US" sz="4400" dirty="0"/>
          </a:p>
        </p:txBody>
      </p:sp>
      <p:sp>
        <p:nvSpPr>
          <p:cNvPr id="3" name="Subtitle 2"/>
          <p:cNvSpPr>
            <a:spLocks noGrp="1"/>
          </p:cNvSpPr>
          <p:nvPr>
            <p:ph type="subTitle" idx="1"/>
          </p:nvPr>
        </p:nvSpPr>
        <p:spPr/>
        <p:txBody>
          <a:bodyPr>
            <a:normAutofit/>
          </a:bodyPr>
          <a:lstStyle/>
          <a:p>
            <a:r>
              <a:rPr lang="el-GR" sz="2400" b="1" dirty="0" smtClean="0">
                <a:solidFill>
                  <a:srgbClr val="C00000"/>
                </a:solidFill>
              </a:rPr>
              <a:t>Ενότητα 3η</a:t>
            </a:r>
            <a:endParaRPr lang="en-US" sz="2400" b="1" dirty="0">
              <a:solidFill>
                <a:srgbClr val="C00000"/>
              </a:solidFill>
            </a:endParaRPr>
          </a:p>
        </p:txBody>
      </p:sp>
    </p:spTree>
    <p:extLst>
      <p:ext uri="{BB962C8B-B14F-4D97-AF65-F5344CB8AC3E}">
        <p14:creationId xmlns:p14="http://schemas.microsoft.com/office/powerpoint/2010/main" val="22258954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199" y="0"/>
            <a:ext cx="1005840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Τουριστικά Γραφεία και Πρακτορεία</a:t>
            </a:r>
          </a:p>
        </p:txBody>
      </p:sp>
      <p:sp>
        <p:nvSpPr>
          <p:cNvPr id="3" name="Content Placeholder 2"/>
          <p:cNvSpPr>
            <a:spLocks noGrp="1"/>
          </p:cNvSpPr>
          <p:nvPr>
            <p:ph idx="1"/>
          </p:nvPr>
        </p:nvSpPr>
        <p:spPr>
          <a:xfrm>
            <a:off x="659645" y="1075723"/>
            <a:ext cx="11124522" cy="5895247"/>
          </a:xfrm>
        </p:spPr>
        <p:txBody>
          <a:bodyPr>
            <a:normAutofit/>
          </a:bodyPr>
          <a:lstStyle/>
          <a:p>
            <a:pPr>
              <a:buFont typeface="Arial" panose="020B0604020202020204" pitchFamily="34" charset="0"/>
              <a:buChar char="•"/>
            </a:pPr>
            <a:r>
              <a:rPr lang="el-GR" sz="2000" b="1" dirty="0" smtClean="0"/>
              <a:t>Τουριστικά </a:t>
            </a:r>
            <a:r>
              <a:rPr lang="el-GR" sz="2000" b="1" dirty="0"/>
              <a:t>γραφεία</a:t>
            </a:r>
            <a:r>
              <a:rPr lang="el-GR" sz="2000" dirty="0"/>
              <a:t>: Παροχή υπηρεσιών ταξιδιωτικής οργάνωσης, εκδρομών, κρατήσεων ξενοδοχείων και αεροπορικών εισιτηρίων.</a:t>
            </a:r>
          </a:p>
          <a:p>
            <a:pPr>
              <a:buFont typeface="Arial" panose="020B0604020202020204" pitchFamily="34" charset="0"/>
              <a:buChar char="•"/>
            </a:pPr>
            <a:r>
              <a:rPr lang="el-GR" sz="2000" b="1" dirty="0"/>
              <a:t>Ταξιδιωτικά πρακτορεία</a:t>
            </a:r>
            <a:r>
              <a:rPr lang="el-GR" sz="2000" dirty="0"/>
              <a:t>: Διοργάνωση πακέτων διακοπών, συνεργασία με tour operators, σχεδιασμός εξατομικευμένων ταξιδιών.</a:t>
            </a:r>
          </a:p>
          <a:p>
            <a:pPr>
              <a:buFont typeface="Arial" panose="020B0604020202020204" pitchFamily="34" charset="0"/>
              <a:buChar char="•"/>
            </a:pPr>
            <a:r>
              <a:rPr lang="el-GR" sz="2000" b="1" dirty="0"/>
              <a:t>Νομοθετικές ρυθμίσεις και άδειες λειτουργίας</a:t>
            </a:r>
            <a:r>
              <a:rPr lang="el-GR" sz="2000" dirty="0"/>
              <a:t>:</a:t>
            </a:r>
          </a:p>
          <a:p>
            <a:pPr marL="742950" lvl="1" indent="-285750">
              <a:buFont typeface="Arial" panose="020B0604020202020204" pitchFamily="34" charset="0"/>
              <a:buChar char="•"/>
            </a:pPr>
            <a:r>
              <a:rPr lang="el-GR" sz="2000" dirty="0"/>
              <a:t>Προϋποθέσεις και διαδικασία αδειοδότησης τουριστικού γραφείου (ΕΟΤ, ΓΕΜΗ, άδειες διεθνών ταξιδιών</a:t>
            </a:r>
            <a:r>
              <a:rPr lang="el-GR" sz="2000" dirty="0" smtClean="0"/>
              <a:t>).</a:t>
            </a:r>
          </a:p>
          <a:p>
            <a:pPr lvl="3"/>
            <a:r>
              <a:rPr lang="el-GR" sz="1800" b="1" dirty="0"/>
              <a:t>ΕΟΤ (Ελληνικός Οργανισμός Τουρισμού)</a:t>
            </a:r>
            <a:r>
              <a:rPr lang="el-GR" sz="1800" dirty="0"/>
              <a:t>: Καταχώριση στο Μητρώο Τουριστικών Επιχειρήσεων, λήψη Ειδικού Σήματος Λειτουργίας (ΕΣΛ).</a:t>
            </a:r>
          </a:p>
          <a:p>
            <a:pPr lvl="3"/>
            <a:r>
              <a:rPr lang="el-GR" sz="1800" b="1" dirty="0"/>
              <a:t>ΓΕΜΗ (Γενικό Εμπορικό Μητρώο)</a:t>
            </a:r>
            <a:r>
              <a:rPr lang="el-GR" sz="1800" dirty="0"/>
              <a:t>: Εγγραφή στο μητρώο επιχειρήσεων για την απόκτηση νομικής υπόστασης.</a:t>
            </a:r>
          </a:p>
          <a:p>
            <a:pPr lvl="3"/>
            <a:r>
              <a:rPr lang="el-GR" sz="1800" b="1" dirty="0"/>
              <a:t>Άδειες Διεθνών Ταξιδιών</a:t>
            </a:r>
            <a:r>
              <a:rPr lang="el-GR" sz="1800" dirty="0"/>
              <a:t>: Συμμόρφωση με διεθνείς κανονισμούς, συμβάσεις συνεργασίας με αεροπορικές εταιρείες και tour operators, ειδικές εγκρίσεις για πώληση διεθνών εισιτηρίων</a:t>
            </a:r>
            <a:r>
              <a:rPr lang="el-GR" sz="1800" dirty="0" smtClean="0"/>
              <a:t>.</a:t>
            </a:r>
            <a:endParaRPr lang="el-GR" sz="1800" dirty="0"/>
          </a:p>
          <a:p>
            <a:pPr marL="742950" lvl="1" indent="-285750">
              <a:buFont typeface="Arial" panose="020B0604020202020204" pitchFamily="34" charset="0"/>
              <a:buChar char="•"/>
            </a:pPr>
            <a:r>
              <a:rPr lang="el-GR" sz="2000" dirty="0"/>
              <a:t>Υποχρεώσεις απέναντι στους πελάτες και τις συνεργαζόμενες επιχειρήσεις (όροι συμβολαίων, ακυρωτική πολιτική, υποχρέωση ασφάλισης ταξιδιών).</a:t>
            </a:r>
          </a:p>
          <a:p>
            <a:pPr marL="742950" lvl="1" indent="-285750">
              <a:buFont typeface="Arial" panose="020B0604020202020204" pitchFamily="34" charset="0"/>
              <a:buChar char="•"/>
            </a:pPr>
            <a:r>
              <a:rPr lang="el-GR" sz="2000" dirty="0"/>
              <a:t>Προστασία καταναλωτών και νομικά δικαιώματα ταξιδιωτών (Κανονισμός 261/2004 της ΕΕ για αποζημιώσεις πτήσεων, εγγυήσεις για οργανωμένα ταξίδια</a:t>
            </a:r>
            <a:r>
              <a:rPr lang="el-GR" sz="2000" dirty="0" smtClean="0"/>
              <a:t>).</a:t>
            </a:r>
          </a:p>
          <a:p>
            <a:pPr marL="742950" lvl="1" indent="-285750">
              <a:buFont typeface="Arial" panose="020B0604020202020204" pitchFamily="34" charset="0"/>
              <a:buChar char="•"/>
            </a:pPr>
            <a:endParaRPr lang="el-GR" sz="2000" dirty="0"/>
          </a:p>
          <a:p>
            <a:pPr marL="0" lvl="0" indent="0">
              <a:buClr>
                <a:prstClr val="black">
                  <a:lumMod val="85000"/>
                  <a:lumOff val="15000"/>
                </a:prstClr>
              </a:buClr>
              <a:buNone/>
            </a:pPr>
            <a:endParaRPr lang="el-GR" sz="2000" dirty="0">
              <a:solidFill>
                <a:prstClr val="black"/>
              </a:solidFill>
            </a:endParaRPr>
          </a:p>
        </p:txBody>
      </p:sp>
      <p:sp>
        <p:nvSpPr>
          <p:cNvPr id="5" name="TextBox 4"/>
          <p:cNvSpPr txBox="1"/>
          <p:nvPr/>
        </p:nvSpPr>
        <p:spPr>
          <a:xfrm>
            <a:off x="978792" y="1330636"/>
            <a:ext cx="10805375" cy="430887"/>
          </a:xfrm>
          <a:prstGeom prst="rect">
            <a:avLst/>
          </a:prstGeom>
          <a:noFill/>
        </p:spPr>
        <p:txBody>
          <a:bodyPr wrap="square" rtlCol="0">
            <a:spAutoFit/>
          </a:bodyPr>
          <a:lstStyle/>
          <a:p>
            <a:pPr marL="182880" lvl="0" indent="-182880" defTabSz="914400">
              <a:spcBef>
                <a:spcPts val="900"/>
              </a:spcBef>
              <a:buClr>
                <a:prstClr val="black">
                  <a:lumMod val="85000"/>
                  <a:lumOff val="15000"/>
                </a:prstClr>
              </a:buClr>
              <a:buFont typeface="Arial" panose="020B0604020202020204" pitchFamily="34" charset="0"/>
              <a:buChar char="•"/>
            </a:pPr>
            <a:endParaRPr lang="en-US" sz="2200" dirty="0">
              <a:solidFill>
                <a:prstClr val="black"/>
              </a:solidFill>
            </a:endParaRPr>
          </a:p>
        </p:txBody>
      </p:sp>
    </p:spTree>
    <p:extLst>
      <p:ext uri="{BB962C8B-B14F-4D97-AF65-F5344CB8AC3E}">
        <p14:creationId xmlns:p14="http://schemas.microsoft.com/office/powerpoint/2010/main" val="42057519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274320" marR="0" lvl="1" algn="l" defTabSz="914400" rtl="0" eaLnBrk="1" fontAlgn="auto" latinLnBrk="0" hangingPunct="1">
              <a:lnSpc>
                <a:spcPct val="100000"/>
              </a:lnSpc>
              <a:spcBef>
                <a:spcPts val="500"/>
              </a:spcBef>
              <a:spcAft>
                <a:spcPts val="0"/>
              </a:spcAft>
              <a:buClr>
                <a:prstClr val="black">
                  <a:lumMod val="85000"/>
                  <a:lumOff val="15000"/>
                </a:prstClr>
              </a:buClr>
              <a:buSzTx/>
              <a:tabLst/>
              <a:defRPr/>
            </a:pPr>
            <a:r>
              <a:rPr kumimoji="0" lang="el-GR" sz="3200" b="1" i="0" u="none" strike="noStrike" kern="1200" cap="none" spc="0" normalizeH="0" baseline="0" noProof="0" dirty="0" smtClean="0">
                <a:ln>
                  <a:noFill/>
                </a:ln>
                <a:solidFill>
                  <a:prstClr val="black"/>
                </a:solidFill>
                <a:effectLst/>
                <a:uLnTx/>
                <a:uFillTx/>
                <a:latin typeface="Garamond" panose="02020404030301010803"/>
                <a:ea typeface="+mn-ea"/>
                <a:cs typeface="+mn-cs"/>
              </a:rPr>
              <a:t>Προϋποθέσεις και διαδικασία αδειοδότησης τουριστικού γραφείου</a:t>
            </a:r>
            <a:r>
              <a:rPr kumimoji="0" lang="el-GR" sz="3200" b="0" i="0" u="none" strike="noStrike" kern="1200" cap="none" spc="0" normalizeH="0" baseline="0" noProof="0" dirty="0" smtClean="0">
                <a:ln>
                  <a:noFill/>
                </a:ln>
                <a:solidFill>
                  <a:prstClr val="black"/>
                </a:solidFill>
                <a:effectLst/>
                <a:uLnTx/>
                <a:uFillTx/>
                <a:latin typeface="Garamond" panose="02020404030301010803"/>
                <a:ea typeface="+mn-ea"/>
                <a:cs typeface="+mn-cs"/>
              </a:rPr>
              <a:t>:</a:t>
            </a:r>
            <a:endParaRPr kumimoji="0" lang="el-GR" sz="3200" b="0" i="0" u="none" strike="noStrike" kern="1200" cap="none" spc="0" normalizeH="0" baseline="0" noProof="0" dirty="0">
              <a:ln>
                <a:noFill/>
              </a:ln>
              <a:solidFill>
                <a:prstClr val="black"/>
              </a:solidFill>
              <a:effectLst/>
              <a:uLnTx/>
              <a:uFillTx/>
              <a:latin typeface="Garamond" panose="02020404030301010803"/>
              <a:ea typeface="+mn-ea"/>
              <a:cs typeface="+mn-cs"/>
            </a:endParaRPr>
          </a:p>
        </p:txBody>
      </p:sp>
      <p:sp>
        <p:nvSpPr>
          <p:cNvPr id="3" name="Content Placeholder 2"/>
          <p:cNvSpPr>
            <a:spLocks noGrp="1"/>
          </p:cNvSpPr>
          <p:nvPr>
            <p:ph idx="1"/>
          </p:nvPr>
        </p:nvSpPr>
        <p:spPr>
          <a:xfrm>
            <a:off x="1066800" y="2450849"/>
            <a:ext cx="10058400" cy="3931920"/>
          </a:xfrm>
        </p:spPr>
        <p:txBody>
          <a:bodyPr/>
          <a:lstStyle/>
          <a:p>
            <a:pPr lvl="1">
              <a:buFont typeface="Wingdings" panose="05000000000000000000" pitchFamily="2" charset="2"/>
              <a:buChar char="Ø"/>
            </a:pPr>
            <a:r>
              <a:rPr lang="el-GR" sz="2400" dirty="0" smtClean="0"/>
              <a:t> Υποχρεώσεις </a:t>
            </a:r>
            <a:r>
              <a:rPr lang="el-GR" sz="2400" dirty="0"/>
              <a:t>απέναντι στους πελάτες και τις συνεργαζόμενες επιχειρήσεις (όροι συμβολαίων, ακυρωτική πολιτική, υποχρέωση ασφάλισης ταξιδιών</a:t>
            </a:r>
            <a:r>
              <a:rPr lang="el-GR" sz="2400" dirty="0" smtClean="0"/>
              <a:t>).</a:t>
            </a:r>
          </a:p>
          <a:p>
            <a:pPr lvl="1">
              <a:buFont typeface="Wingdings" panose="05000000000000000000" pitchFamily="2" charset="2"/>
              <a:buChar char="Ø"/>
            </a:pPr>
            <a:endParaRPr lang="el-GR" sz="2400" dirty="0"/>
          </a:p>
          <a:p>
            <a:pPr lvl="1">
              <a:buFont typeface="Wingdings" panose="05000000000000000000" pitchFamily="2" charset="2"/>
              <a:buChar char="Ø"/>
            </a:pPr>
            <a:r>
              <a:rPr lang="el-GR" sz="2400" dirty="0" smtClean="0"/>
              <a:t> Προστασία </a:t>
            </a:r>
            <a:r>
              <a:rPr lang="el-GR" sz="2400" dirty="0"/>
              <a:t>καταναλωτών και νομικά δικαιώματα ταξιδιωτών (Κανονισμός 261/2004 της ΕΕ για αποζημιώσεις πτήσεων, εγγυήσεις για οργανωμένα ταξίδια).</a:t>
            </a:r>
          </a:p>
          <a:p>
            <a:endParaRPr lang="en-US" dirty="0"/>
          </a:p>
        </p:txBody>
      </p:sp>
    </p:spTree>
    <p:extLst>
      <p:ext uri="{BB962C8B-B14F-4D97-AF65-F5344CB8AC3E}">
        <p14:creationId xmlns:p14="http://schemas.microsoft.com/office/powerpoint/2010/main" val="16270950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95589" y="765561"/>
            <a:ext cx="10058400" cy="1371600"/>
          </a:xfrm>
        </p:spPr>
        <p:txBody>
          <a:bodyPr>
            <a:normAutofit fontScale="90000"/>
          </a:bodyPr>
          <a:lstStyle/>
          <a:p>
            <a:pPr marL="182880" lvl="0" indent="-182880">
              <a:lnSpc>
                <a:spcPct val="100000"/>
              </a:lnSpc>
              <a:spcBef>
                <a:spcPts val="900"/>
              </a:spcBef>
            </a:pPr>
            <a:r>
              <a:rPr lang="el-GR" sz="3200" b="1" dirty="0">
                <a:solidFill>
                  <a:srgbClr val="C00000"/>
                </a:solidFill>
              </a:rPr>
              <a:t>Ο Ρόλος του Τουριστικού Συνοδού σε Τουριστικές Επιχειρήσεις</a:t>
            </a:r>
            <a:br>
              <a:rPr lang="el-GR" sz="3200" b="1" dirty="0">
                <a:solidFill>
                  <a:srgbClr val="C00000"/>
                </a:solidFill>
              </a:rPr>
            </a:br>
            <a:r>
              <a:rPr lang="el-GR" sz="1800" b="1" dirty="0">
                <a:solidFill>
                  <a:prstClr val="black"/>
                </a:solidFill>
              </a:rPr>
              <a:t/>
            </a:r>
            <a:br>
              <a:rPr lang="el-GR" sz="1800" b="1" dirty="0">
                <a:solidFill>
                  <a:prstClr val="black"/>
                </a:solidFill>
              </a:rPr>
            </a:br>
            <a:endParaRPr lang="en-US" dirty="0"/>
          </a:p>
        </p:txBody>
      </p:sp>
      <p:sp>
        <p:nvSpPr>
          <p:cNvPr id="3" name="Content Placeholder 2"/>
          <p:cNvSpPr>
            <a:spLocks noGrp="1"/>
          </p:cNvSpPr>
          <p:nvPr>
            <p:ph idx="1"/>
          </p:nvPr>
        </p:nvSpPr>
        <p:spPr>
          <a:xfrm>
            <a:off x="1020225" y="1551567"/>
            <a:ext cx="10233764" cy="4573659"/>
          </a:xfrm>
        </p:spPr>
        <p:txBody>
          <a:bodyPr>
            <a:normAutofit lnSpcReduction="10000"/>
          </a:bodyPr>
          <a:lstStyle/>
          <a:p>
            <a:pPr>
              <a:buFont typeface="Arial" panose="020B0604020202020204" pitchFamily="34" charset="0"/>
              <a:buChar char="•"/>
            </a:pPr>
            <a:r>
              <a:rPr lang="el-GR" sz="2000" b="1" dirty="0" smtClean="0"/>
              <a:t>Καθήκοντα </a:t>
            </a:r>
            <a:r>
              <a:rPr lang="el-GR" sz="2000" b="1" dirty="0"/>
              <a:t>και δεξιότητες</a:t>
            </a:r>
            <a:r>
              <a:rPr lang="el-GR" sz="2000" dirty="0"/>
              <a:t>:</a:t>
            </a:r>
          </a:p>
          <a:p>
            <a:pPr marL="742950" lvl="1" indent="-285750">
              <a:buFont typeface="Arial" panose="020B0604020202020204" pitchFamily="34" charset="0"/>
              <a:buChar char="•"/>
            </a:pPr>
            <a:r>
              <a:rPr lang="el-GR" sz="2000" dirty="0"/>
              <a:t>Συνοδεία και ξενάγηση ομάδων τουριστών, διαχείριση τουριστικών πακέτων.</a:t>
            </a:r>
          </a:p>
          <a:p>
            <a:pPr marL="742950" lvl="1" indent="-285750">
              <a:buFont typeface="Arial" panose="020B0604020202020204" pitchFamily="34" charset="0"/>
              <a:buChar char="•"/>
            </a:pPr>
            <a:r>
              <a:rPr lang="el-GR" sz="2000" dirty="0"/>
              <a:t>Εξυπηρέτηση πελατών σε ξενοδοχεία και τουριστικά γραφεία.</a:t>
            </a:r>
          </a:p>
          <a:p>
            <a:pPr marL="742950" lvl="1" indent="-285750">
              <a:buFont typeface="Arial" panose="020B0604020202020204" pitchFamily="34" charset="0"/>
              <a:buChar char="•"/>
            </a:pPr>
            <a:r>
              <a:rPr lang="el-GR" sz="2000" dirty="0"/>
              <a:t>Διαχείριση εκτάκτων περιστατικών (καθυστέρηση πτήσεων, απώλεια αποσκευών, ιατρικά θέματα, αλλαγές προγράμματος λόγω καιρού).</a:t>
            </a:r>
          </a:p>
          <a:p>
            <a:pPr marL="742950" lvl="1" indent="-285750">
              <a:buFont typeface="Arial" panose="020B0604020202020204" pitchFamily="34" charset="0"/>
              <a:buChar char="•"/>
            </a:pPr>
            <a:r>
              <a:rPr lang="el-GR" sz="2000" dirty="0"/>
              <a:t>Χρήση τεχνολογικών εργαλείων και εφαρμογών για καλύτερη εξυπηρέτηση</a:t>
            </a:r>
            <a:r>
              <a:rPr lang="el-GR" sz="2000" dirty="0" smtClean="0"/>
              <a:t>.</a:t>
            </a:r>
          </a:p>
          <a:p>
            <a:pPr marL="742950" lvl="1" indent="-285750">
              <a:buFont typeface="Arial" panose="020B0604020202020204" pitchFamily="34" charset="0"/>
              <a:buChar char="•"/>
            </a:pPr>
            <a:endParaRPr lang="el-GR" sz="2000" dirty="0"/>
          </a:p>
          <a:p>
            <a:pPr>
              <a:buFont typeface="Arial" panose="020B0604020202020204" pitchFamily="34" charset="0"/>
              <a:buChar char="•"/>
            </a:pPr>
            <a:r>
              <a:rPr lang="el-GR" sz="2000" b="1" dirty="0"/>
              <a:t>Νομικό πλαίσιο και επαγγελματικά δικαιώματα</a:t>
            </a:r>
            <a:r>
              <a:rPr lang="el-GR" sz="2000" dirty="0"/>
              <a:t>:</a:t>
            </a:r>
          </a:p>
          <a:p>
            <a:pPr marL="742950" lvl="1" indent="-285750">
              <a:buFont typeface="Arial" panose="020B0604020202020204" pitchFamily="34" charset="0"/>
              <a:buChar char="•"/>
            </a:pPr>
            <a:r>
              <a:rPr lang="el-GR" sz="2000" dirty="0"/>
              <a:t>Πιστοποιήσεις και προϋποθέσεις άσκησης επαγγέλματος (διαπιστεύσεις από ΕΟΤ, απαιτούμενα σεμινάρια πρώτων βοηθειών, γλωσσομάθεια).</a:t>
            </a:r>
          </a:p>
          <a:p>
            <a:pPr marL="742950" lvl="1" indent="-285750">
              <a:buFont typeface="Arial" panose="020B0604020202020204" pitchFamily="34" charset="0"/>
              <a:buChar char="•"/>
            </a:pPr>
            <a:r>
              <a:rPr lang="el-GR" sz="2000" dirty="0"/>
              <a:t>Υποχρεώσεις προς πελάτες και εργοδότες (τήρηση προγράμματος, παροχή ακριβών πληροφοριών, τήρηση ασφάλειας πελατών).</a:t>
            </a:r>
          </a:p>
          <a:p>
            <a:pPr marL="742950" lvl="1" indent="-285750">
              <a:buFont typeface="Arial" panose="020B0604020202020204" pitchFamily="34" charset="0"/>
              <a:buChar char="•"/>
            </a:pPr>
            <a:r>
              <a:rPr lang="el-GR" sz="2000" dirty="0"/>
              <a:t>Συνεργασία με τουριστικούς πράκτορες και ξενοδοχειακές μονάδες (συντονισμός υπηρεσιών, αντιμετώπιση κρίσεων).</a:t>
            </a:r>
          </a:p>
          <a:p>
            <a:pPr marL="0" indent="0">
              <a:buNone/>
            </a:pPr>
            <a:endParaRPr lang="el-GR" sz="2400" dirty="0"/>
          </a:p>
        </p:txBody>
      </p:sp>
    </p:spTree>
    <p:extLst>
      <p:ext uri="{BB962C8B-B14F-4D97-AF65-F5344CB8AC3E}">
        <p14:creationId xmlns:p14="http://schemas.microsoft.com/office/powerpoint/2010/main" val="296648415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011593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32587" y="242123"/>
            <a:ext cx="10058400" cy="1371600"/>
          </a:xfrm>
        </p:spPr>
        <p:txBody>
          <a:bodyPr>
            <a:normAutofit/>
          </a:bodyPr>
          <a:lstStyle/>
          <a:p>
            <a:pPr lvl="0">
              <a:lnSpc>
                <a:spcPct val="100000"/>
              </a:lnSpc>
              <a:spcBef>
                <a:spcPts val="900"/>
              </a:spcBef>
            </a:pPr>
            <a:r>
              <a:rPr lang="el-GR" sz="2800" b="1" dirty="0">
                <a:solidFill>
                  <a:prstClr val="black"/>
                </a:solidFill>
                <a:ea typeface="Times New Roman" panose="02020603050405020304" pitchFamily="18" charset="0"/>
              </a:rPr>
              <a:t>Σκοπός </a:t>
            </a:r>
            <a:r>
              <a:rPr lang="el-GR" sz="2800" b="1" dirty="0" smtClean="0">
                <a:solidFill>
                  <a:prstClr val="black"/>
                </a:solidFill>
                <a:ea typeface="Times New Roman" panose="02020603050405020304" pitchFamily="18" charset="0"/>
              </a:rPr>
              <a:t>– Μαθησιακά </a:t>
            </a:r>
            <a:r>
              <a:rPr lang="el-GR" sz="2800" b="1" dirty="0">
                <a:solidFill>
                  <a:prstClr val="black"/>
                </a:solidFill>
                <a:ea typeface="Times New Roman" panose="02020603050405020304" pitchFamily="18" charset="0"/>
              </a:rPr>
              <a:t>Αποτελέσματα</a:t>
            </a:r>
            <a:r>
              <a:rPr lang="el-GR" sz="2800" b="1" dirty="0" smtClean="0">
                <a:solidFill>
                  <a:prstClr val="black"/>
                </a:solidFill>
                <a:ea typeface="Times New Roman" panose="02020603050405020304" pitchFamily="18" charset="0"/>
              </a:rPr>
              <a:t>:</a:t>
            </a:r>
            <a:endParaRPr lang="en-US" sz="2800" dirty="0"/>
          </a:p>
        </p:txBody>
      </p:sp>
      <p:sp>
        <p:nvSpPr>
          <p:cNvPr id="3" name="Content Placeholder 2"/>
          <p:cNvSpPr>
            <a:spLocks noGrp="1"/>
          </p:cNvSpPr>
          <p:nvPr>
            <p:ph idx="1"/>
          </p:nvPr>
        </p:nvSpPr>
        <p:spPr>
          <a:xfrm>
            <a:off x="837126" y="1403798"/>
            <a:ext cx="10753861" cy="5030488"/>
          </a:xfrm>
        </p:spPr>
        <p:txBody>
          <a:bodyPr>
            <a:normAutofit/>
          </a:bodyPr>
          <a:lstStyle/>
          <a:p>
            <a:pPr marL="0" indent="0">
              <a:lnSpc>
                <a:spcPct val="120000"/>
              </a:lnSpc>
              <a:buNone/>
            </a:pPr>
            <a:r>
              <a:rPr lang="el-GR" sz="2000" b="1" dirty="0" smtClean="0"/>
              <a:t>Σκοπός </a:t>
            </a:r>
            <a:r>
              <a:rPr lang="el-GR" sz="2000" b="1" dirty="0"/>
              <a:t>της μαθησιακής ενότητας </a:t>
            </a:r>
            <a:r>
              <a:rPr lang="el-GR" sz="2000" dirty="0"/>
              <a:t>είναι να κατανοήσουν οι εκπαιδευόμενοι/ες τις βασικές έννοιες της ποιοτικής εξυπηρέτησης πελατών, καθώς και τις τεχνικές προώθησης των πωλήσεων. Εκπαιδεύονται στις αρχές της προσωπικής πώλησης, στα στάδια και στη διαχείριση αντιρρήσεων, στις ενέργειες μετά την πώληση και, γενικότερα, στις τεχνικές προώθησης πωλήσεων. Αποκτούν τις απαραίτητες γνώσεις σχετικά με τη σημασία της ποιότητας στην αγοραστική εμπειρία των καταναλωτών και στην ανάδειξή της ως ένα ισχυρό ανταγωνιστικό πλεονέκτημα στις τουριστικές επιχειρήσεις, στο ανθρώπινο δυναμικό των οποίων θα ενταχθούν με την πρόσληψή τους. </a:t>
            </a:r>
          </a:p>
          <a:p>
            <a:pPr marL="0" indent="0">
              <a:lnSpc>
                <a:spcPct val="120000"/>
              </a:lnSpc>
              <a:buNone/>
            </a:pPr>
            <a:r>
              <a:rPr lang="el-GR" sz="2000" b="1" dirty="0" smtClean="0"/>
              <a:t>Όταν </a:t>
            </a:r>
            <a:r>
              <a:rPr lang="el-GR" sz="2000" b="1" dirty="0"/>
              <a:t>ολοκληρώσουν τη μαθησιακή ενότητα, οι εκπαιδευόμενοι/ες θα είναι ικανοί/ές να: </a:t>
            </a:r>
            <a:r>
              <a:rPr lang="el-GR" sz="2000" dirty="0"/>
              <a:t>o αναγνωρίζουν τη σημασία της ποιότητας στην εξυπηρέτηση πελατών, o δίνουν παραδείγματα ποιοτικής εξυπηρέτησης πελατών, o εξηγούν τα βασικά σημεία στη διαδικασία των πωλήσεων, o κατανοούν τον ρόλο τους ως πωλητές/τριες παροχής υπηρεσιών, o επιλέγουν τις κατάλληλες τεχνικές πωλήσεων, o εφαρμόζουν επιτυχημένες τεχνικές προσωπικών πωλήσεων, o διαχειρίζονται διάφορους τύπους πελατών/ισσών, και o αντιμετωπίζουν αποτελεσματικά αντιρρήσεις και παράπονα.</a:t>
            </a:r>
            <a:endParaRPr lang="en-US" sz="2000" dirty="0">
              <a:ea typeface="Times New Roman" panose="02020603050405020304" pitchFamily="18" charset="0"/>
            </a:endParaRPr>
          </a:p>
        </p:txBody>
      </p:sp>
    </p:spTree>
    <p:extLst>
      <p:ext uri="{BB962C8B-B14F-4D97-AF65-F5344CB8AC3E}">
        <p14:creationId xmlns:p14="http://schemas.microsoft.com/office/powerpoint/2010/main" val="28784925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04712"/>
            <a:ext cx="10058400" cy="1371600"/>
          </a:xfrm>
        </p:spPr>
        <p:txBody>
          <a:bodyPr>
            <a:normAutofit/>
          </a:bodyPr>
          <a:lstStyle/>
          <a:p>
            <a:r>
              <a:rPr lang="el-GR" sz="2800" b="1" dirty="0" smtClean="0"/>
              <a:t>Περιεχόμενα</a:t>
            </a:r>
            <a:endParaRPr lang="en-US" sz="2800" b="1" dirty="0"/>
          </a:p>
        </p:txBody>
      </p:sp>
      <p:sp>
        <p:nvSpPr>
          <p:cNvPr id="3" name="Content Placeholder 2"/>
          <p:cNvSpPr>
            <a:spLocks noGrp="1"/>
          </p:cNvSpPr>
          <p:nvPr>
            <p:ph idx="1"/>
          </p:nvPr>
        </p:nvSpPr>
        <p:spPr>
          <a:xfrm>
            <a:off x="1066800" y="1326524"/>
            <a:ext cx="10058400" cy="4984124"/>
          </a:xfrm>
        </p:spPr>
        <p:txBody>
          <a:bodyPr>
            <a:normAutofit lnSpcReduction="10000"/>
          </a:bodyPr>
          <a:lstStyle/>
          <a:p>
            <a:pPr marL="342900" indent="-342900">
              <a:buFont typeface="+mj-lt"/>
              <a:buAutoNum type="arabicPeriod"/>
            </a:pPr>
            <a:r>
              <a:rPr lang="el-GR" dirty="0"/>
              <a:t>Εισαγωγή στο Τουριστικό Δίκαιο – Ορισμός, σημασία και βασικές αρχές</a:t>
            </a:r>
          </a:p>
          <a:p>
            <a:pPr marL="342900" indent="-342900">
              <a:buFont typeface="+mj-lt"/>
              <a:buAutoNum type="arabicPeriod"/>
            </a:pPr>
            <a:r>
              <a:rPr lang="el-GR" dirty="0"/>
              <a:t>Νομικό Πλαίσιο Τουριστικής Δραστηριότητας – Ελληνική και διεθνής νομοθεσία</a:t>
            </a:r>
          </a:p>
          <a:p>
            <a:pPr marL="342900" indent="-342900">
              <a:buFont typeface="+mj-lt"/>
              <a:buAutoNum type="arabicPeriod"/>
            </a:pPr>
            <a:r>
              <a:rPr lang="el-GR" b="1" dirty="0">
                <a:solidFill>
                  <a:srgbClr val="C00000"/>
                </a:solidFill>
              </a:rPr>
              <a:t>Τουριστικές Επιχειρήσεις &amp; Νομική Υπόσταση – Ξενοδοχεία, τουριστικά γραφεία, πρακτορεία</a:t>
            </a:r>
          </a:p>
          <a:p>
            <a:pPr marL="342900" indent="-342900">
              <a:buFont typeface="+mj-lt"/>
              <a:buAutoNum type="arabicPeriod"/>
            </a:pPr>
            <a:r>
              <a:rPr lang="el-GR" dirty="0"/>
              <a:t>Σύμβαση Παροχής Τουριστικών Υπηρεσιών – Δικαιώματα &amp; υποχρεώσεις των συμβαλλομένων</a:t>
            </a:r>
          </a:p>
          <a:p>
            <a:pPr marL="342900" indent="-342900">
              <a:buFont typeface="+mj-lt"/>
              <a:buAutoNum type="arabicPeriod"/>
            </a:pPr>
            <a:r>
              <a:rPr lang="el-GR" dirty="0"/>
              <a:t>Δικαίωμα των Καταναλωτών στον Τουρισμό – Προστασία, ακυρώσεις, αποζημιώσεις</a:t>
            </a:r>
          </a:p>
          <a:p>
            <a:pPr marL="342900" indent="-342900">
              <a:buFont typeface="+mj-lt"/>
              <a:buAutoNum type="arabicPeriod"/>
            </a:pPr>
            <a:r>
              <a:rPr lang="el-GR" dirty="0"/>
              <a:t>Νομικό Πλαίσιο για την Ξενοδοχειακή Βιομηχανία – Άδειες, κανονισμοί, υποχρεώσεις</a:t>
            </a:r>
          </a:p>
          <a:p>
            <a:pPr marL="342900" indent="-342900">
              <a:buFont typeface="+mj-lt"/>
              <a:buAutoNum type="arabicPeriod"/>
            </a:pPr>
            <a:r>
              <a:rPr lang="el-GR" dirty="0"/>
              <a:t>Τουριστικές Μεταφορές &amp; Νομικό Καθεστώς – Αερομεταφορές, ακτοπλοΐα, χερσαίες μεταφορές</a:t>
            </a:r>
          </a:p>
          <a:p>
            <a:pPr marL="342900" indent="-342900">
              <a:buFont typeface="+mj-lt"/>
              <a:buAutoNum type="arabicPeriod"/>
            </a:pPr>
            <a:r>
              <a:rPr lang="el-GR" dirty="0"/>
              <a:t>Προστασία Πολιτιστικής &amp; Περιβαλλοντικής Κληρονομιάς – Νομοθεσία για βιώσιμο τουρισμό</a:t>
            </a:r>
          </a:p>
          <a:p>
            <a:pPr marL="342900" indent="-342900">
              <a:buFont typeface="+mj-lt"/>
              <a:buAutoNum type="arabicPeriod"/>
            </a:pPr>
            <a:r>
              <a:rPr lang="el-GR" dirty="0"/>
              <a:t>Εργασιακό Δίκαιο στον Τουριστικό Κλάδο – Συμβάσεις, δικαιώματα εργαζομένων</a:t>
            </a:r>
          </a:p>
          <a:p>
            <a:pPr marL="342900" indent="-342900">
              <a:buFont typeface="+mj-lt"/>
              <a:buAutoNum type="arabicPeriod"/>
            </a:pPr>
            <a:r>
              <a:rPr lang="el-GR" dirty="0"/>
              <a:t>Φορολογία &amp; Τουριστικές Επιχειρήσεις – Ειδικά φορολογικά καθεστώτα</a:t>
            </a:r>
          </a:p>
          <a:p>
            <a:pPr marL="342900" indent="-342900">
              <a:buFont typeface="+mj-lt"/>
              <a:buAutoNum type="arabicPeriod"/>
            </a:pPr>
            <a:r>
              <a:rPr lang="el-GR" dirty="0"/>
              <a:t>Ηλεκτρονικός Τουρισμός &amp; Νομικές Προκλήσεις – GDPR, online κρατήσεις, πλατφόρμες</a:t>
            </a:r>
          </a:p>
          <a:p>
            <a:pPr marL="342900" indent="-342900">
              <a:buFont typeface="+mj-lt"/>
              <a:buAutoNum type="arabicPeriod"/>
            </a:pPr>
            <a:r>
              <a:rPr lang="el-GR" dirty="0"/>
              <a:t>Διαχείριση Κρίσεων &amp; Τουριστικό Δίκαιο – Ακραία καιρικά φαινόμενα, πανδημίες, force majeure</a:t>
            </a:r>
          </a:p>
          <a:p>
            <a:pPr marL="342900" indent="-342900">
              <a:buFont typeface="+mj-lt"/>
              <a:buAutoNum type="arabicPeriod"/>
            </a:pPr>
            <a:r>
              <a:rPr lang="el-GR" dirty="0"/>
              <a:t>Διεθνείς Συμφωνίες &amp; Οργανισμοί για τον Τουρισμό – EU, UNWTO, </a:t>
            </a:r>
            <a:r>
              <a:rPr lang="el-GR" dirty="0" smtClean="0"/>
              <a:t>IATA</a:t>
            </a:r>
          </a:p>
          <a:p>
            <a:pPr marL="342900" indent="-342900">
              <a:buFont typeface="+mj-lt"/>
              <a:buAutoNum type="arabicPeriod"/>
            </a:pPr>
            <a:endParaRPr lang="el-GR" dirty="0"/>
          </a:p>
        </p:txBody>
      </p:sp>
    </p:spTree>
    <p:extLst>
      <p:ext uri="{BB962C8B-B14F-4D97-AF65-F5344CB8AC3E}">
        <p14:creationId xmlns:p14="http://schemas.microsoft.com/office/powerpoint/2010/main" val="35280677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645" y="732745"/>
            <a:ext cx="10305245" cy="1371600"/>
          </a:xfrm>
        </p:spPr>
        <p:txBody>
          <a:bodyPr>
            <a:normAutofit/>
          </a:bodyPr>
          <a:lstStyle/>
          <a:p>
            <a:r>
              <a:rPr lang="el-GR" sz="3200" b="1" dirty="0" smtClean="0">
                <a:solidFill>
                  <a:srgbClr val="C00000"/>
                </a:solidFill>
              </a:rPr>
              <a:t>Εισαγωγή</a:t>
            </a:r>
            <a:endParaRPr lang="el-GR" sz="3200" b="1" dirty="0">
              <a:solidFill>
                <a:srgbClr val="C00000"/>
              </a:solidFill>
            </a:endParaRPr>
          </a:p>
        </p:txBody>
      </p:sp>
      <p:sp>
        <p:nvSpPr>
          <p:cNvPr id="3" name="Content Placeholder 2"/>
          <p:cNvSpPr>
            <a:spLocks noGrp="1"/>
          </p:cNvSpPr>
          <p:nvPr>
            <p:ph idx="1"/>
          </p:nvPr>
        </p:nvSpPr>
        <p:spPr>
          <a:xfrm>
            <a:off x="1357645" y="2258892"/>
            <a:ext cx="9718186" cy="5484530"/>
          </a:xfrm>
        </p:spPr>
        <p:txBody>
          <a:bodyPr>
            <a:normAutofit/>
          </a:bodyPr>
          <a:lstStyle/>
          <a:p>
            <a:pPr>
              <a:buFont typeface="Arial" panose="020B0604020202020204" pitchFamily="34" charset="0"/>
              <a:buChar char="•"/>
            </a:pPr>
            <a:r>
              <a:rPr lang="el-GR" sz="2400" dirty="0" smtClean="0"/>
              <a:t>Η </a:t>
            </a:r>
            <a:r>
              <a:rPr lang="el-GR" sz="2400" dirty="0"/>
              <a:t>τουριστική βιομηχανία περιλαμβάνει διάφορες επιχειρήσεις που παρέχουν υπηρεσίες διαμονής, μετακίνησης και ψυχαγωγίας σε επισκέπτες. </a:t>
            </a:r>
            <a:endParaRPr lang="el-GR" sz="2400" dirty="0" smtClean="0"/>
          </a:p>
          <a:p>
            <a:pPr>
              <a:buFont typeface="Arial" panose="020B0604020202020204" pitchFamily="34" charset="0"/>
              <a:buChar char="•"/>
            </a:pPr>
            <a:r>
              <a:rPr lang="el-GR" sz="2400" dirty="0" smtClean="0"/>
              <a:t>Οι </a:t>
            </a:r>
            <a:r>
              <a:rPr lang="el-GR" sz="2400" dirty="0"/>
              <a:t>τουριστικές επιχειρήσεις λειτουργούν υπό συγκεκριμένο νομικό πλαίσιο, το οποίο καθορίζει τα δικαιώματα, τις υποχρεώσεις και τους όρους λειτουργίας τους.</a:t>
            </a:r>
          </a:p>
          <a:p>
            <a:pPr marL="0" indent="0">
              <a:buNone/>
            </a:pPr>
            <a:endParaRPr lang="el-GR" sz="2400" dirty="0"/>
          </a:p>
          <a:p>
            <a:pPr marL="0" indent="0">
              <a:buNone/>
            </a:pPr>
            <a:endParaRPr lang="el-GR" sz="2000" dirty="0" smtClean="0"/>
          </a:p>
        </p:txBody>
      </p:sp>
    </p:spTree>
    <p:extLst>
      <p:ext uri="{BB962C8B-B14F-4D97-AF65-F5344CB8AC3E}">
        <p14:creationId xmlns:p14="http://schemas.microsoft.com/office/powerpoint/2010/main" val="29758054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3554" y="620540"/>
            <a:ext cx="10305245"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Κατηγορίες Τουριστικών Επιχειρήσεων</a:t>
            </a:r>
          </a:p>
        </p:txBody>
      </p:sp>
      <p:sp>
        <p:nvSpPr>
          <p:cNvPr id="3" name="Content Placeholder 2"/>
          <p:cNvSpPr>
            <a:spLocks noGrp="1"/>
          </p:cNvSpPr>
          <p:nvPr>
            <p:ph idx="1"/>
          </p:nvPr>
        </p:nvSpPr>
        <p:spPr>
          <a:xfrm>
            <a:off x="1022794" y="1489379"/>
            <a:ext cx="10465161" cy="5484530"/>
          </a:xfrm>
        </p:spPr>
        <p:txBody>
          <a:bodyPr>
            <a:normAutofit/>
          </a:bodyPr>
          <a:lstStyle/>
          <a:p>
            <a:pPr marL="0" indent="0">
              <a:buNone/>
            </a:pPr>
            <a:endParaRPr lang="el-GR" sz="2400" dirty="0"/>
          </a:p>
          <a:p>
            <a:pPr marL="0" indent="0">
              <a:buNone/>
            </a:pPr>
            <a:endParaRPr lang="el-GR" sz="2000" dirty="0" smtClean="0"/>
          </a:p>
        </p:txBody>
      </p:sp>
      <p:sp>
        <p:nvSpPr>
          <p:cNvPr id="4" name="Rectangle 3"/>
          <p:cNvSpPr/>
          <p:nvPr/>
        </p:nvSpPr>
        <p:spPr>
          <a:xfrm>
            <a:off x="1473554" y="2136339"/>
            <a:ext cx="9624505" cy="3416320"/>
          </a:xfrm>
          <a:prstGeom prst="rect">
            <a:avLst/>
          </a:prstGeom>
        </p:spPr>
        <p:txBody>
          <a:bodyPr wrap="square">
            <a:spAutoFit/>
          </a:bodyPr>
          <a:lstStyle/>
          <a:p>
            <a:pPr>
              <a:buFont typeface="+mj-lt"/>
              <a:buAutoNum type="arabicPeriod"/>
            </a:pPr>
            <a:r>
              <a:rPr lang="el-GR" sz="2400" b="1" dirty="0" smtClean="0"/>
              <a:t> Ξενοδοχειακές </a:t>
            </a:r>
            <a:r>
              <a:rPr lang="el-GR" sz="2400" b="1" dirty="0"/>
              <a:t>Μονάδες</a:t>
            </a:r>
            <a:r>
              <a:rPr lang="el-GR" sz="2400" dirty="0"/>
              <a:t> (ξενοδοχεία, ξενώνες, ενοικιαζόμενα δωμάτια</a:t>
            </a:r>
            <a:r>
              <a:rPr lang="el-GR" sz="2400" dirty="0" smtClean="0"/>
              <a:t>)</a:t>
            </a:r>
          </a:p>
          <a:p>
            <a:pPr>
              <a:buFont typeface="+mj-lt"/>
              <a:buAutoNum type="arabicPeriod"/>
            </a:pPr>
            <a:endParaRPr lang="el-GR" sz="2400" dirty="0"/>
          </a:p>
          <a:p>
            <a:pPr>
              <a:buFont typeface="+mj-lt"/>
              <a:buAutoNum type="arabicPeriod"/>
            </a:pPr>
            <a:r>
              <a:rPr lang="el-GR" sz="2400" b="1" dirty="0" smtClean="0"/>
              <a:t> Τουριστικά </a:t>
            </a:r>
            <a:r>
              <a:rPr lang="el-GR" sz="2400" b="1" dirty="0"/>
              <a:t>Γραφεία</a:t>
            </a:r>
            <a:r>
              <a:rPr lang="el-GR" sz="2400" dirty="0"/>
              <a:t> (διοργάνωση ταξιδιών, εκδρομών, κρατήσεις</a:t>
            </a:r>
            <a:r>
              <a:rPr lang="el-GR" sz="2400" dirty="0" smtClean="0"/>
              <a:t>)</a:t>
            </a:r>
          </a:p>
          <a:p>
            <a:pPr>
              <a:buFont typeface="+mj-lt"/>
              <a:buAutoNum type="arabicPeriod"/>
            </a:pPr>
            <a:endParaRPr lang="el-GR" sz="2400" dirty="0"/>
          </a:p>
          <a:p>
            <a:pPr>
              <a:buFont typeface="+mj-lt"/>
              <a:buAutoNum type="arabicPeriod"/>
            </a:pPr>
            <a:r>
              <a:rPr lang="el-GR" sz="2400" b="1" dirty="0" smtClean="0"/>
              <a:t> Ταξιδιωτικά </a:t>
            </a:r>
            <a:r>
              <a:rPr lang="el-GR" sz="2400" b="1" dirty="0"/>
              <a:t>Πρακτορεία</a:t>
            </a:r>
            <a:r>
              <a:rPr lang="el-GR" sz="2400" dirty="0"/>
              <a:t> (πωλήσεις εισιτηρίων, τουριστικά πακέτα, διαμεσολάβηση</a:t>
            </a:r>
            <a:r>
              <a:rPr lang="el-GR" sz="2400" dirty="0" smtClean="0"/>
              <a:t>)</a:t>
            </a:r>
          </a:p>
          <a:p>
            <a:pPr>
              <a:buFont typeface="+mj-lt"/>
              <a:buAutoNum type="arabicPeriod"/>
            </a:pPr>
            <a:endParaRPr lang="el-GR" sz="2400" dirty="0"/>
          </a:p>
          <a:p>
            <a:pPr>
              <a:buFont typeface="+mj-lt"/>
              <a:buAutoNum type="arabicPeriod"/>
            </a:pPr>
            <a:r>
              <a:rPr lang="el-GR" sz="2400" b="1" dirty="0" smtClean="0"/>
              <a:t> Επιχειρήσεις </a:t>
            </a:r>
            <a:r>
              <a:rPr lang="el-GR" sz="2400" b="1" dirty="0"/>
              <a:t>Εναλλακτικού Τουρισμού</a:t>
            </a:r>
            <a:r>
              <a:rPr lang="el-GR" sz="2400" dirty="0"/>
              <a:t> (αγροτουρισμός, καταδυτικός τουρισμός, περιπατητικός τουρισμός)</a:t>
            </a:r>
          </a:p>
        </p:txBody>
      </p:sp>
    </p:spTree>
    <p:extLst>
      <p:ext uri="{BB962C8B-B14F-4D97-AF65-F5344CB8AC3E}">
        <p14:creationId xmlns:p14="http://schemas.microsoft.com/office/powerpoint/2010/main" val="3913069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5791" y="675187"/>
            <a:ext cx="10305245" cy="1371600"/>
          </a:xfrm>
        </p:spPr>
        <p:txBody>
          <a:bodyPr>
            <a:normAutofit/>
          </a:bodyPr>
          <a:lstStyle/>
          <a:p>
            <a:pPr lvl="0" algn="ctr">
              <a:lnSpc>
                <a:spcPct val="100000"/>
              </a:lnSpc>
              <a:spcBef>
                <a:spcPts val="900"/>
              </a:spcBef>
              <a:buClr>
                <a:prstClr val="black">
                  <a:lumMod val="85000"/>
                  <a:lumOff val="15000"/>
                </a:prstClr>
              </a:buClr>
            </a:pPr>
            <a:r>
              <a:rPr lang="el-GR" sz="3200" b="1" dirty="0">
                <a:solidFill>
                  <a:srgbClr val="C00000"/>
                </a:solidFill>
              </a:rPr>
              <a:t>Νομική Υπόσταση των Τουριστικών Επιχειρήσεων</a:t>
            </a:r>
          </a:p>
        </p:txBody>
      </p:sp>
      <p:sp>
        <p:nvSpPr>
          <p:cNvPr id="3" name="Content Placeholder 2"/>
          <p:cNvSpPr>
            <a:spLocks noGrp="1"/>
          </p:cNvSpPr>
          <p:nvPr>
            <p:ph idx="1"/>
          </p:nvPr>
        </p:nvSpPr>
        <p:spPr>
          <a:xfrm>
            <a:off x="1403657" y="2046787"/>
            <a:ext cx="9418829" cy="5484530"/>
          </a:xfrm>
        </p:spPr>
        <p:txBody>
          <a:bodyPr>
            <a:normAutofit/>
          </a:bodyPr>
          <a:lstStyle/>
          <a:p>
            <a:pPr>
              <a:buFont typeface="Wingdings" panose="05000000000000000000" pitchFamily="2" charset="2"/>
              <a:buChar char="ü"/>
            </a:pPr>
            <a:r>
              <a:rPr lang="el-GR" sz="2400" dirty="0" smtClean="0"/>
              <a:t>Οι </a:t>
            </a:r>
            <a:r>
              <a:rPr lang="el-GR" sz="2400" dirty="0"/>
              <a:t>κύριες νομικές μορφές τουριστικών επιχειρήσεων: Ατομικές, Ομόρρυθμες (ΟΕ), Ετερόρρυθμες (ΕΕ), Εταιρείες Περιορισμένης Ευθύνης (ΕΠΕ), Ανώνυμες Εταιρείες (ΑΕ), Ιδιωτικές Κεφαλαιουχικές Εταιρείες (ΙΚΕ</a:t>
            </a:r>
            <a:r>
              <a:rPr lang="el-GR" sz="2400" dirty="0" smtClean="0"/>
              <a:t>).</a:t>
            </a:r>
          </a:p>
          <a:p>
            <a:pPr>
              <a:buFont typeface="Wingdings" panose="05000000000000000000" pitchFamily="2" charset="2"/>
              <a:buChar char="ü"/>
            </a:pPr>
            <a:endParaRPr lang="el-GR" sz="2400" dirty="0"/>
          </a:p>
          <a:p>
            <a:pPr>
              <a:buFont typeface="Wingdings" panose="05000000000000000000" pitchFamily="2" charset="2"/>
              <a:buChar char="ü"/>
            </a:pPr>
            <a:r>
              <a:rPr lang="el-GR" sz="2400" dirty="0"/>
              <a:t>Διαδικασία ίδρυσης και αδειοδότησης μιας τουριστικής επιχείρησης</a:t>
            </a:r>
            <a:r>
              <a:rPr lang="el-GR" sz="2400" dirty="0" smtClean="0"/>
              <a:t>.</a:t>
            </a:r>
          </a:p>
          <a:p>
            <a:pPr>
              <a:buFont typeface="Wingdings" panose="05000000000000000000" pitchFamily="2" charset="2"/>
              <a:buChar char="ü"/>
            </a:pPr>
            <a:endParaRPr lang="el-GR" sz="2400" dirty="0"/>
          </a:p>
          <a:p>
            <a:pPr>
              <a:buFont typeface="Wingdings" panose="05000000000000000000" pitchFamily="2" charset="2"/>
              <a:buChar char="ü"/>
            </a:pPr>
            <a:r>
              <a:rPr lang="el-GR" sz="2400" dirty="0"/>
              <a:t>Κύριες νομοθετικές ρυθμίσεις και υποχρεώσεις των επιχειρήσεων.</a:t>
            </a:r>
          </a:p>
          <a:p>
            <a:pPr marL="0" indent="0">
              <a:buNone/>
            </a:pPr>
            <a:endParaRPr lang="el-GR" sz="2400" dirty="0" smtClean="0"/>
          </a:p>
        </p:txBody>
      </p:sp>
    </p:spTree>
    <p:extLst>
      <p:ext uri="{BB962C8B-B14F-4D97-AF65-F5344CB8AC3E}">
        <p14:creationId xmlns:p14="http://schemas.microsoft.com/office/powerpoint/2010/main" val="14039967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38733" y="171368"/>
            <a:ext cx="10726490" cy="1371600"/>
          </a:xfrm>
        </p:spPr>
        <p:txBody>
          <a:bodyPr>
            <a:normAutofit/>
          </a:bodyPr>
          <a:lstStyle/>
          <a:p>
            <a:pPr lvl="0">
              <a:lnSpc>
                <a:spcPct val="100000"/>
              </a:lnSpc>
              <a:spcBef>
                <a:spcPts val="900"/>
              </a:spcBef>
              <a:buClr>
                <a:prstClr val="black">
                  <a:lumMod val="85000"/>
                  <a:lumOff val="15000"/>
                </a:prstClr>
              </a:buClr>
            </a:pPr>
            <a:r>
              <a:rPr lang="el-GR" sz="3200" b="1" dirty="0">
                <a:solidFill>
                  <a:srgbClr val="C00000"/>
                </a:solidFill>
              </a:rPr>
              <a:t>Ξενοδοχειακές Επιχειρήσεις</a:t>
            </a:r>
          </a:p>
        </p:txBody>
      </p:sp>
      <p:sp>
        <p:nvSpPr>
          <p:cNvPr id="3" name="Content Placeholder 2"/>
          <p:cNvSpPr>
            <a:spLocks noGrp="1"/>
          </p:cNvSpPr>
          <p:nvPr>
            <p:ph idx="1"/>
          </p:nvPr>
        </p:nvSpPr>
        <p:spPr>
          <a:xfrm>
            <a:off x="851064" y="1235641"/>
            <a:ext cx="10444766" cy="5484530"/>
          </a:xfrm>
        </p:spPr>
        <p:txBody>
          <a:bodyPr>
            <a:normAutofit/>
          </a:bodyPr>
          <a:lstStyle/>
          <a:p>
            <a:pPr>
              <a:buFont typeface="Arial" panose="020B0604020202020204" pitchFamily="34" charset="0"/>
              <a:buChar char="•"/>
            </a:pPr>
            <a:r>
              <a:rPr lang="el-GR" sz="2000" b="1" dirty="0" smtClean="0"/>
              <a:t>Κατηγορίες </a:t>
            </a:r>
            <a:r>
              <a:rPr lang="el-GR" sz="2000" b="1" dirty="0"/>
              <a:t>ξενοδοχείων</a:t>
            </a:r>
            <a:r>
              <a:rPr lang="el-GR" sz="2000" dirty="0"/>
              <a:t>: Διαχωρισμός σε μονάδες 1 έως 5 αστέρων, boutique hotels, all-inclusive resorts, ξενώνες, ενοικιαζόμενα δωμάτια.</a:t>
            </a:r>
          </a:p>
          <a:p>
            <a:pPr>
              <a:buFont typeface="Arial" panose="020B0604020202020204" pitchFamily="34" charset="0"/>
              <a:buChar char="•"/>
            </a:pPr>
            <a:r>
              <a:rPr lang="el-GR" sz="2000" b="1" dirty="0"/>
              <a:t>Δομή και λειτουργία</a:t>
            </a:r>
            <a:r>
              <a:rPr lang="el-GR" sz="2000" dirty="0"/>
              <a:t>:</a:t>
            </a:r>
          </a:p>
          <a:p>
            <a:pPr marL="742950" lvl="1" indent="-285750">
              <a:buFont typeface="Arial" panose="020B0604020202020204" pitchFamily="34" charset="0"/>
              <a:buChar char="•"/>
            </a:pPr>
            <a:r>
              <a:rPr lang="el-GR" sz="2000" dirty="0"/>
              <a:t>Τμήματα ενός ξενοδοχείου (Υποδοχή, Οροφοκομία, F&amp;B, Διοίκηση, Marketing, Συντήρηση, Ανθρώπινοι Πόροι).</a:t>
            </a:r>
          </a:p>
          <a:p>
            <a:pPr marL="742950" lvl="1" indent="-285750">
              <a:buFont typeface="Arial" panose="020B0604020202020204" pitchFamily="34" charset="0"/>
              <a:buChar char="•"/>
            </a:pPr>
            <a:r>
              <a:rPr lang="el-GR" sz="2000" dirty="0"/>
              <a:t>Εσωτερικοί κανονισμοί και πολιτικές λειτουργίας.</a:t>
            </a:r>
          </a:p>
          <a:p>
            <a:pPr marL="742950" lvl="1" indent="-285750">
              <a:buFont typeface="Arial" panose="020B0604020202020204" pitchFamily="34" charset="0"/>
              <a:buChar char="•"/>
            </a:pPr>
            <a:r>
              <a:rPr lang="el-GR" sz="2000" dirty="0"/>
              <a:t>Ψηφιακές υπηρεσίες και αυτοματοποίηση διαδικασιών.</a:t>
            </a:r>
          </a:p>
          <a:p>
            <a:pPr>
              <a:buFont typeface="Arial" panose="020B0604020202020204" pitchFamily="34" charset="0"/>
              <a:buChar char="•"/>
            </a:pPr>
            <a:r>
              <a:rPr lang="el-GR" sz="2000" b="1" dirty="0"/>
              <a:t>Νομικές και λειτουργικές υποχρεώσεις</a:t>
            </a:r>
            <a:r>
              <a:rPr lang="el-GR" sz="2000" dirty="0"/>
              <a:t>:</a:t>
            </a:r>
          </a:p>
          <a:p>
            <a:pPr marL="742950" lvl="1" indent="-285750">
              <a:buFont typeface="Arial" panose="020B0604020202020204" pitchFamily="34" charset="0"/>
              <a:buChar char="•"/>
            </a:pPr>
            <a:r>
              <a:rPr lang="el-GR" sz="2000" dirty="0"/>
              <a:t>Πιστοποιήσεις και άδειες λειτουργίας (ΕΟΤ, Υγειονομικοί κανονισμοί, Πυρασφάλεια, Πιστοποίηση ISO).</a:t>
            </a:r>
          </a:p>
          <a:p>
            <a:pPr marL="742950" lvl="1" indent="-285750">
              <a:buFont typeface="Arial" panose="020B0604020202020204" pitchFamily="34" charset="0"/>
              <a:buChar char="•"/>
            </a:pPr>
            <a:r>
              <a:rPr lang="el-GR" sz="2000" dirty="0"/>
              <a:t>Εργασιακές σχέσεις και ασφαλιστικές υποχρεώσεις (μισθολογικές ρυθμίσεις, ωράρια εργασίας, συνθήκες απασχόλησης).</a:t>
            </a:r>
          </a:p>
          <a:p>
            <a:pPr marL="742950" lvl="1" indent="-285750">
              <a:buFont typeface="Arial" panose="020B0604020202020204" pitchFamily="34" charset="0"/>
              <a:buChar char="•"/>
            </a:pPr>
            <a:r>
              <a:rPr lang="el-GR" sz="2000" dirty="0"/>
              <a:t>Περιβαλλοντικές και βιώσιμες πρακτικές στον ξενοδοχειακό κλάδο (διαχείριση απορριμμάτων, ενεργειακή απόδοση, μείωση υδατικής κατανάλωσης).</a:t>
            </a:r>
          </a:p>
          <a:p>
            <a:pPr marL="0" indent="0">
              <a:buNone/>
            </a:pPr>
            <a:endParaRPr lang="el-GR" sz="2200" dirty="0"/>
          </a:p>
        </p:txBody>
      </p:sp>
    </p:spTree>
    <p:extLst>
      <p:ext uri="{BB962C8B-B14F-4D97-AF65-F5344CB8AC3E}">
        <p14:creationId xmlns:p14="http://schemas.microsoft.com/office/powerpoint/2010/main" val="22990556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91866"/>
            <a:ext cx="10058400" cy="1371600"/>
          </a:xfrm>
        </p:spPr>
        <p:txBody>
          <a:bodyPr>
            <a:normAutofit/>
          </a:bodyPr>
          <a:lstStyle/>
          <a:p>
            <a:r>
              <a:rPr lang="el-GR" sz="3200" b="1" dirty="0">
                <a:solidFill>
                  <a:srgbClr val="FFC000"/>
                </a:solidFill>
              </a:rPr>
              <a:t>Τι είναι το F&amp;B στη Δομή ενός ξενοδοχείου;</a:t>
            </a:r>
            <a:endParaRPr lang="en-US" sz="3200" b="1" dirty="0">
              <a:solidFill>
                <a:srgbClr val="FFC000"/>
              </a:solidFill>
            </a:endParaRPr>
          </a:p>
        </p:txBody>
      </p:sp>
      <p:sp>
        <p:nvSpPr>
          <p:cNvPr id="3" name="Content Placeholder 2"/>
          <p:cNvSpPr>
            <a:spLocks noGrp="1"/>
          </p:cNvSpPr>
          <p:nvPr>
            <p:ph idx="1"/>
          </p:nvPr>
        </p:nvSpPr>
        <p:spPr>
          <a:xfrm>
            <a:off x="1066799" y="1415441"/>
            <a:ext cx="10381989" cy="5010411"/>
          </a:xfrm>
        </p:spPr>
        <p:txBody>
          <a:bodyPr/>
          <a:lstStyle/>
          <a:p>
            <a:pPr marL="0" indent="0">
              <a:buNone/>
            </a:pPr>
            <a:r>
              <a:rPr lang="el-GR" sz="2000" dirty="0"/>
              <a:t>Το </a:t>
            </a:r>
            <a:r>
              <a:rPr lang="el-GR" sz="2000" b="1" dirty="0"/>
              <a:t>F&amp;B (Food &amp; Beverage)</a:t>
            </a:r>
            <a:r>
              <a:rPr lang="el-GR" sz="2000" dirty="0"/>
              <a:t> σε ένα ξενοδοχείο αναφέρεται στο σύνολο των υπηρεσιών εστίασης και ποτών που παρέχονται στους επισκέπτες. Περιλαμβάνει όλα τα εστιατόρια, μπαρ, καφετέριες, room service, catering για εκδηλώσεις και μπουφέδες</a:t>
            </a:r>
            <a:r>
              <a:rPr lang="el-GR" sz="2000" dirty="0" smtClean="0"/>
              <a:t>.</a:t>
            </a:r>
          </a:p>
          <a:p>
            <a:pPr marL="0" indent="0">
              <a:buNone/>
            </a:pPr>
            <a:endParaRPr lang="el-GR" sz="2000" dirty="0"/>
          </a:p>
          <a:p>
            <a:pPr marL="0" indent="0">
              <a:buNone/>
            </a:pPr>
            <a:r>
              <a:rPr lang="el-GR" sz="2000" b="1" dirty="0"/>
              <a:t>Δομή του F&amp;B σε ένα </a:t>
            </a:r>
            <a:r>
              <a:rPr lang="el-GR" sz="2000" b="1" dirty="0" smtClean="0"/>
              <a:t>ξενοδοχείο:</a:t>
            </a:r>
            <a:endParaRPr lang="el-GR" sz="2000" b="1" dirty="0"/>
          </a:p>
          <a:p>
            <a:r>
              <a:rPr lang="el-GR" sz="2000" b="1" dirty="0"/>
              <a:t>Εστιατόρια &amp; Μπουφέδες</a:t>
            </a:r>
            <a:r>
              <a:rPr lang="el-GR" sz="2000" dirty="0"/>
              <a:t> – Προσφέρουν πρωινό, μεσημεριανό και βραδινό γεύμα.</a:t>
            </a:r>
          </a:p>
          <a:p>
            <a:r>
              <a:rPr lang="el-GR" sz="2000" b="1" dirty="0"/>
              <a:t>Μπαρ &amp; Καφετέριες</a:t>
            </a:r>
            <a:r>
              <a:rPr lang="el-GR" sz="2000" dirty="0"/>
              <a:t> – Παροχή ποτών, cocktail, snacks και ελαφρών γευμάτων.</a:t>
            </a:r>
          </a:p>
          <a:p>
            <a:r>
              <a:rPr lang="el-GR" sz="2000" b="1" dirty="0"/>
              <a:t>Υπηρεσία Room Service</a:t>
            </a:r>
            <a:r>
              <a:rPr lang="el-GR" sz="2000" dirty="0"/>
              <a:t> – Παράδοση γευμάτων και ποτών στα δωμάτια.</a:t>
            </a:r>
          </a:p>
          <a:p>
            <a:r>
              <a:rPr lang="el-GR" sz="2000" b="1" dirty="0"/>
              <a:t>Τμήμα Catering</a:t>
            </a:r>
            <a:r>
              <a:rPr lang="el-GR" sz="2000" dirty="0"/>
              <a:t> – Διοργάνωση δεξιώσεων, συνεδρίων, γαμήλιων εκδηλώσεων.</a:t>
            </a:r>
          </a:p>
          <a:p>
            <a:r>
              <a:rPr lang="el-GR" sz="2000" b="1" dirty="0"/>
              <a:t>F&amp;B Management</a:t>
            </a:r>
            <a:r>
              <a:rPr lang="el-GR" sz="2000" dirty="0"/>
              <a:t> – Διαχείριση προμηθειών, μενού, προσωπικού και κόστους λειτουργίας.</a:t>
            </a:r>
          </a:p>
          <a:p>
            <a:r>
              <a:rPr lang="el-GR" sz="2000" dirty="0"/>
              <a:t>Το F&amp;B αποτελεί σημαντικό κομμάτι των εσόδων ενός ξενοδοχείου και συνδέεται άμεσα με την εμπειρία του επισκέπτη, τη φήμη του ξενοδοχείου και την ποιότητα των παρεχόμενων υπηρεσιών.</a:t>
            </a:r>
          </a:p>
          <a:p>
            <a:endParaRPr lang="en-US" dirty="0"/>
          </a:p>
        </p:txBody>
      </p:sp>
    </p:spTree>
    <p:extLst>
      <p:ext uri="{BB962C8B-B14F-4D97-AF65-F5344CB8AC3E}">
        <p14:creationId xmlns:p14="http://schemas.microsoft.com/office/powerpoint/2010/main" val="38556182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354496"/>
            <a:ext cx="10058400" cy="1371600"/>
          </a:xfrm>
        </p:spPr>
        <p:txBody>
          <a:bodyPr>
            <a:normAutofit/>
          </a:bodyPr>
          <a:lstStyle/>
          <a:p>
            <a:r>
              <a:rPr lang="el-GR" sz="3200" b="1" dirty="0" smtClean="0">
                <a:solidFill>
                  <a:srgbClr val="FFC000"/>
                </a:solidFill>
              </a:rPr>
              <a:t>Τι είναι η </a:t>
            </a:r>
            <a:r>
              <a:rPr lang="el-GR" sz="3200" b="1" dirty="0">
                <a:solidFill>
                  <a:srgbClr val="FFC000"/>
                </a:solidFill>
              </a:rPr>
              <a:t>Πιστοποίηση ISO </a:t>
            </a:r>
            <a:r>
              <a:rPr lang="el-GR" sz="3200" b="1" dirty="0" smtClean="0">
                <a:solidFill>
                  <a:srgbClr val="FFC000"/>
                </a:solidFill>
              </a:rPr>
              <a:t>;</a:t>
            </a:r>
            <a:endParaRPr lang="en-US" sz="3200" b="1" dirty="0">
              <a:solidFill>
                <a:srgbClr val="FFC000"/>
              </a:solidFill>
            </a:endParaRPr>
          </a:p>
        </p:txBody>
      </p:sp>
      <p:sp>
        <p:nvSpPr>
          <p:cNvPr id="3" name="Content Placeholder 2"/>
          <p:cNvSpPr>
            <a:spLocks noGrp="1"/>
          </p:cNvSpPr>
          <p:nvPr>
            <p:ph idx="1"/>
          </p:nvPr>
        </p:nvSpPr>
        <p:spPr>
          <a:xfrm>
            <a:off x="1066799" y="1352811"/>
            <a:ext cx="10469671" cy="5022937"/>
          </a:xfrm>
        </p:spPr>
        <p:txBody>
          <a:bodyPr>
            <a:normAutofit lnSpcReduction="10000"/>
          </a:bodyPr>
          <a:lstStyle/>
          <a:p>
            <a:pPr marL="0" indent="0">
              <a:buNone/>
            </a:pPr>
            <a:r>
              <a:rPr lang="el-GR" dirty="0"/>
              <a:t>Η </a:t>
            </a:r>
            <a:r>
              <a:rPr lang="el-GR" b="1" dirty="0"/>
              <a:t>Πιστοποίηση ISO</a:t>
            </a:r>
            <a:r>
              <a:rPr lang="el-GR" dirty="0"/>
              <a:t> (International Organization for Standardization) είναι ένα διεθνές πρότυπο διαχείρισης ποιότητας, ασφάλειας και περιβαλλοντικής διαχείρισης που εφαρμόζεται σε τουριστικές επιχειρήσεις, συμπεριλαμβανομένων ξενοδοχείων, τουριστικών γραφείων και ταξιδιωτικών πρακτορείων.</a:t>
            </a:r>
          </a:p>
          <a:p>
            <a:pPr marL="0" indent="0">
              <a:buNone/>
            </a:pPr>
            <a:endParaRPr lang="el-GR" b="1" dirty="0" smtClean="0"/>
          </a:p>
          <a:p>
            <a:pPr marL="0" indent="0">
              <a:buNone/>
            </a:pPr>
            <a:r>
              <a:rPr lang="el-GR" b="1" dirty="0" smtClean="0"/>
              <a:t>Κύρια </a:t>
            </a:r>
            <a:r>
              <a:rPr lang="el-GR" b="1" dirty="0"/>
              <a:t>Πρότυπα ISO στον Τουριστικό Κλάδο</a:t>
            </a:r>
          </a:p>
          <a:p>
            <a:r>
              <a:rPr lang="el-GR" b="1" dirty="0"/>
              <a:t>ISO 9001 (Σύστημα Διαχείρισης Ποιότητας)</a:t>
            </a:r>
            <a:r>
              <a:rPr lang="el-GR" dirty="0"/>
              <a:t> – Διασφαλίζει την ποιότητα των υπηρεσιών και την ικανοποίηση των πελατών.</a:t>
            </a:r>
          </a:p>
          <a:p>
            <a:r>
              <a:rPr lang="el-GR" b="1" dirty="0"/>
              <a:t>ISO 14001 (Περιβαλλοντική Διαχείριση)</a:t>
            </a:r>
            <a:r>
              <a:rPr lang="el-GR" dirty="0"/>
              <a:t> – Εφαρμογή βιώσιμων πρακτικών και μείωση του περιβαλλοντικού αποτυπώματος.</a:t>
            </a:r>
          </a:p>
          <a:p>
            <a:r>
              <a:rPr lang="el-GR" b="1" dirty="0"/>
              <a:t>ISO 22000 (Ασφάλεια Τροφίμων – HACCP)</a:t>
            </a:r>
            <a:r>
              <a:rPr lang="el-GR" dirty="0"/>
              <a:t> – Αφορά επιχειρήσεις F&amp;B και διασφαλίζει την υγιεινή και ασφάλεια των τροφίμων.</a:t>
            </a:r>
          </a:p>
          <a:p>
            <a:r>
              <a:rPr lang="el-GR" b="1" dirty="0"/>
              <a:t>ISO 45001 (Υγεία &amp; Ασφάλεια στην Εργασία)</a:t>
            </a:r>
            <a:r>
              <a:rPr lang="el-GR" dirty="0"/>
              <a:t> – Επικεντρώνεται στην ασφάλεια του προσωπικού και των πελατών.</a:t>
            </a:r>
          </a:p>
          <a:p>
            <a:r>
              <a:rPr lang="el-GR" b="1" dirty="0"/>
              <a:t>ISO 21401 (Βιώσιμη Διαχείριση για Καταλύματα)</a:t>
            </a:r>
            <a:r>
              <a:rPr lang="el-GR" dirty="0"/>
              <a:t> – Αφορά ξενοδοχεία που ακολουθούν βιώσιμες πρακτικές.</a:t>
            </a:r>
          </a:p>
          <a:p>
            <a:r>
              <a:rPr lang="el-GR" dirty="0"/>
              <a:t>Η πιστοποίηση ISO βελτιώνει την ανταγωνιστικότητα, ενισχύει την εμπιστοσύνη των πελατών και εξασφαλίζει συμμόρφωση με τις διεθνείς προδιαγραφές στον τουριστικό κλάδο.</a:t>
            </a:r>
          </a:p>
          <a:p>
            <a:pPr marL="0" indent="0">
              <a:buNone/>
            </a:pPr>
            <a:endParaRPr lang="en-US" dirty="0"/>
          </a:p>
        </p:txBody>
      </p:sp>
    </p:spTree>
    <p:extLst>
      <p:ext uri="{BB962C8B-B14F-4D97-AF65-F5344CB8AC3E}">
        <p14:creationId xmlns:p14="http://schemas.microsoft.com/office/powerpoint/2010/main" val="140775663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736059"/>
      </a:dk2>
      <a:lt2>
        <a:srgbClr val="E7E0C7"/>
      </a:lt2>
      <a:accent1>
        <a:srgbClr val="92B0C8"/>
      </a:accent1>
      <a:accent2>
        <a:srgbClr val="E37C3D"/>
      </a:accent2>
      <a:accent3>
        <a:srgbClr val="A5AB81"/>
      </a:accent3>
      <a:accent4>
        <a:srgbClr val="E9B635"/>
      </a:accent4>
      <a:accent5>
        <a:srgbClr val="7BA79D"/>
      </a:accent5>
      <a:accent6>
        <a:srgbClr val="968C8C"/>
      </a:accent6>
      <a:hlink>
        <a:srgbClr val="F7A115"/>
      </a:hlink>
      <a:folHlink>
        <a:srgbClr val="969696"/>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3F20CFC1-E34F-405B-AA49-5BE0E194F1B3}"/>
    </a:ext>
  </a:extLst>
</a:theme>
</file>

<file path=docProps/app.xml><?xml version="1.0" encoding="utf-8"?>
<Properties xmlns="http://schemas.openxmlformats.org/officeDocument/2006/extended-properties" xmlns:vt="http://schemas.openxmlformats.org/officeDocument/2006/docPropsVTypes">
  <Template>TM03457510[[fn=Savon]]</Template>
  <TotalTime>5500</TotalTime>
  <Words>1211</Words>
  <Application>Microsoft Office PowerPoint</Application>
  <PresentationFormat>Widescreen</PresentationFormat>
  <Paragraphs>91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Garamond</vt:lpstr>
      <vt:lpstr>Times New Roman</vt:lpstr>
      <vt:lpstr>Wingdings</vt:lpstr>
      <vt:lpstr>Savon</vt:lpstr>
      <vt:lpstr>ΤΟΥΡΙΣΤΙΚΟ ΔΙΚΑΙΟ (Α’ εξ.)</vt:lpstr>
      <vt:lpstr>Σκοπός – Μαθησιακά Αποτελέσματα:</vt:lpstr>
      <vt:lpstr>Περιεχόμενα</vt:lpstr>
      <vt:lpstr>Εισαγωγή</vt:lpstr>
      <vt:lpstr>Κατηγορίες Τουριστικών Επιχειρήσεων</vt:lpstr>
      <vt:lpstr>Νομική Υπόσταση των Τουριστικών Επιχειρήσεων</vt:lpstr>
      <vt:lpstr>Ξενοδοχειακές Επιχειρήσεις</vt:lpstr>
      <vt:lpstr>Τι είναι το F&amp;B στη Δομή ενός ξενοδοχείου;</vt:lpstr>
      <vt:lpstr>Τι είναι η Πιστοποίηση ISO ;</vt:lpstr>
      <vt:lpstr>Τουριστικά Γραφεία και Πρακτορεία</vt:lpstr>
      <vt:lpstr>Προϋποθέσεις και διαδικασία αδειοδότησης τουριστικού γραφείου:</vt:lpstr>
      <vt:lpstr>Ο Ρόλος του Τουριστικού Συνοδού σε Τουριστικές Επιχειρήσεις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Μπουκίου Μαρία-Μαρίνα</dc:creator>
  <cp:lastModifiedBy>Μπουκίου Μαρία-Μαρίνα</cp:lastModifiedBy>
  <cp:revision>85</cp:revision>
  <dcterms:created xsi:type="dcterms:W3CDTF">2022-03-02T12:48:16Z</dcterms:created>
  <dcterms:modified xsi:type="dcterms:W3CDTF">2025-03-31T12:11:04Z</dcterms:modified>
</cp:coreProperties>
</file>