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333" r:id="rId4"/>
    <p:sldId id="322" r:id="rId5"/>
    <p:sldId id="332" r:id="rId6"/>
    <p:sldId id="331" r:id="rId7"/>
    <p:sldId id="330" r:id="rId8"/>
    <p:sldId id="329" r:id="rId9"/>
    <p:sldId id="3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opress.gr/kya-ypochreotiki-pistopiisi-ke-sima-health-first-gia-ta-touristika-katalymat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 smtClean="0"/>
              <a:t>ΤΟΥΡΙΣΤΙΚΟ ΔΙΚΑΙΟ (Α’ εξ.)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Ενότητα 1η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7" y="242123"/>
            <a:ext cx="10058400" cy="1371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900"/>
              </a:spcBef>
            </a:pPr>
            <a:r>
              <a:rPr lang="el-GR" sz="2800" b="1" dirty="0">
                <a:solidFill>
                  <a:prstClr val="black"/>
                </a:solidFill>
                <a:ea typeface="Times New Roman" panose="02020603050405020304" pitchFamily="18" charset="0"/>
              </a:rPr>
              <a:t>Σκοπός </a:t>
            </a:r>
            <a:r>
              <a:rPr lang="el-GR" sz="28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Μαθησιακά </a:t>
            </a:r>
            <a:r>
              <a:rPr lang="el-GR" sz="2800" b="1" dirty="0">
                <a:solidFill>
                  <a:prstClr val="black"/>
                </a:solidFill>
                <a:ea typeface="Times New Roman" panose="02020603050405020304" pitchFamily="18" charset="0"/>
              </a:rPr>
              <a:t>Αποτελέσματα</a:t>
            </a:r>
            <a:r>
              <a:rPr lang="el-GR" sz="28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275009"/>
            <a:ext cx="11037195" cy="51850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1700" dirty="0" smtClean="0"/>
              <a:t>Σκοπός </a:t>
            </a:r>
            <a:r>
              <a:rPr lang="el-GR" sz="1700" dirty="0"/>
              <a:t>της μαθησιακής ενότητας είναι η εξοικείωση, μέσω της απόκτησης γνώσεων επί βασικών νομικών κειμένων και κανόνων, με το δίκαιο και τις ειδικές νομοθετικές διατάξεις που σχετίζονται με τις δραστηριότητες </a:t>
            </a:r>
            <a:r>
              <a:rPr lang="el-GR" sz="1700" dirty="0" smtClean="0"/>
              <a:t>του εκπαιδευόμενου </a:t>
            </a:r>
            <a:r>
              <a:rPr lang="el-GR" sz="1700" dirty="0"/>
              <a:t>&amp;</a:t>
            </a:r>
            <a:r>
              <a:rPr lang="el-GR" sz="1700" dirty="0" smtClean="0"/>
              <a:t> </a:t>
            </a:r>
            <a:r>
              <a:rPr lang="el-GR" sz="1700" dirty="0"/>
              <a:t>διέπουν το μελλοντικό επαγγελματικό </a:t>
            </a:r>
            <a:r>
              <a:rPr lang="el-GR" sz="1700" dirty="0" smtClean="0"/>
              <a:t>του </a:t>
            </a:r>
            <a:r>
              <a:rPr lang="el-GR" sz="1700" dirty="0"/>
              <a:t>περιβάλλον. Ειδικότερα, στους σκοπούς του μαθήματος εντάσσεται η εξοικείωση των εκπαιδευομένων με βασικά νομοθετήματα που αναφέρονται στους κρατικούς θεσμούς που σχετίζονται με την ίδρυση &amp;</a:t>
            </a:r>
            <a:r>
              <a:rPr lang="el-GR" sz="1700" dirty="0" smtClean="0"/>
              <a:t> </a:t>
            </a:r>
            <a:r>
              <a:rPr lang="el-GR" sz="1700" dirty="0"/>
              <a:t>λειτουργία ενός τουριστικού πρακτορείου. </a:t>
            </a:r>
            <a:endParaRPr lang="el-GR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1700" dirty="0" smtClean="0"/>
              <a:t>Όταν </a:t>
            </a:r>
            <a:r>
              <a:rPr lang="el-GR" sz="1700" dirty="0"/>
              <a:t>ολοκληρώσουν τη μαθησιακή ενότητα, οι εκπαιδευόμενοι/ες θα είναι ικανοί/ές να: </a:t>
            </a:r>
            <a:endParaRPr lang="el-GR" sz="1700" dirty="0" smtClean="0"/>
          </a:p>
          <a:p>
            <a:pPr>
              <a:buFontTx/>
              <a:buChar char="-"/>
            </a:pPr>
            <a:r>
              <a:rPr lang="el-GR" sz="1700" dirty="0" smtClean="0"/>
              <a:t>διαθέτουν </a:t>
            </a:r>
            <a:r>
              <a:rPr lang="el-GR" sz="1700" dirty="0"/>
              <a:t>νομική </a:t>
            </a:r>
            <a:r>
              <a:rPr lang="el-GR" sz="1700" dirty="0" smtClean="0"/>
              <a:t>αντίληψη</a:t>
            </a:r>
            <a:endParaRPr lang="el-GR" sz="1700" dirty="0"/>
          </a:p>
          <a:p>
            <a:pPr>
              <a:buFontTx/>
              <a:buChar char="-"/>
            </a:pPr>
            <a:r>
              <a:rPr lang="el-GR" sz="1700" dirty="0" smtClean="0"/>
              <a:t>αντιλαμβάνονται </a:t>
            </a:r>
            <a:r>
              <a:rPr lang="el-GR" sz="1700" dirty="0"/>
              <a:t>το θεσμικό πλαίσιο λειτουργίας των τουριστικών </a:t>
            </a:r>
            <a:r>
              <a:rPr lang="el-GR" sz="1700" dirty="0" smtClean="0"/>
              <a:t>επιχειρήσεων</a:t>
            </a:r>
          </a:p>
          <a:p>
            <a:pPr>
              <a:buFontTx/>
              <a:buChar char="-"/>
            </a:pPr>
            <a:r>
              <a:rPr lang="el-GR" sz="1700" dirty="0" smtClean="0"/>
              <a:t>αναγνωρίζουν </a:t>
            </a:r>
            <a:r>
              <a:rPr lang="el-GR" sz="1700" dirty="0"/>
              <a:t>τον ρόλο των εμπλεκόμενων φορέων όσον αφορά την εφαρμογή των νομοθετικών ρυθμίσεων στον τουριστικό </a:t>
            </a:r>
            <a:r>
              <a:rPr lang="el-GR" sz="1700" dirty="0" smtClean="0"/>
              <a:t>τομέα</a:t>
            </a:r>
          </a:p>
          <a:p>
            <a:pPr>
              <a:buFontTx/>
              <a:buChar char="-"/>
            </a:pPr>
            <a:r>
              <a:rPr lang="el-GR" sz="1700" dirty="0" smtClean="0"/>
              <a:t>εξηγούν </a:t>
            </a:r>
            <a:r>
              <a:rPr lang="el-GR" sz="1700" dirty="0"/>
              <a:t>τη ρυθμιστική δράση του κράτους στον τομέα του </a:t>
            </a:r>
            <a:r>
              <a:rPr lang="el-GR" sz="1700" dirty="0" smtClean="0"/>
              <a:t>τουρισμού</a:t>
            </a:r>
            <a:endParaRPr lang="el-GR" sz="1700" dirty="0"/>
          </a:p>
          <a:p>
            <a:pPr>
              <a:buFontTx/>
              <a:buChar char="-"/>
            </a:pPr>
            <a:r>
              <a:rPr lang="el-GR" sz="1700" dirty="0" smtClean="0"/>
              <a:t>κατανοούν </a:t>
            </a:r>
            <a:r>
              <a:rPr lang="el-GR" sz="1700" dirty="0"/>
              <a:t>τις νομοθετικές ρυθμίσεις σε διεθνές επίπεδο και σε επίπεδο Ευρωπαϊκής </a:t>
            </a:r>
            <a:r>
              <a:rPr lang="el-GR" sz="1700" dirty="0" smtClean="0"/>
              <a:t>Ένωσης</a:t>
            </a:r>
          </a:p>
          <a:p>
            <a:pPr>
              <a:buFontTx/>
              <a:buChar char="-"/>
            </a:pPr>
            <a:r>
              <a:rPr lang="el-GR" sz="1700" dirty="0" smtClean="0"/>
              <a:t>αναφέρονται </a:t>
            </a:r>
            <a:r>
              <a:rPr lang="el-GR" sz="1700" dirty="0"/>
              <a:t>στις διατάξεις και στο νομικό πλαίσιο που διέπουν τα τουριστικά </a:t>
            </a:r>
            <a:r>
              <a:rPr lang="el-GR" sz="1700" dirty="0" smtClean="0"/>
              <a:t>γραφεία</a:t>
            </a:r>
          </a:p>
          <a:p>
            <a:pPr>
              <a:buFontTx/>
              <a:buChar char="-"/>
            </a:pPr>
            <a:r>
              <a:rPr lang="el-GR" sz="1700" dirty="0" smtClean="0"/>
              <a:t>γνωρίζουν </a:t>
            </a:r>
            <a:r>
              <a:rPr lang="el-GR" sz="1700" dirty="0"/>
              <a:t>τις συμβάσεις που ισχύουν για την παροχή εξυπηρετήσεων σχετικών με τον </a:t>
            </a:r>
            <a:r>
              <a:rPr lang="el-GR" sz="1700" dirty="0" smtClean="0"/>
              <a:t>τουρισμό</a:t>
            </a:r>
          </a:p>
          <a:p>
            <a:pPr>
              <a:buFontTx/>
              <a:buChar char="-"/>
            </a:pPr>
            <a:r>
              <a:rPr lang="el-GR" sz="1700" dirty="0" smtClean="0"/>
              <a:t>εφαρμόζουν </a:t>
            </a:r>
            <a:r>
              <a:rPr lang="el-GR" sz="1700" dirty="0"/>
              <a:t>τις διατάξεις του Προεδρικού Διατάγματος 339/1996 για τα οργανωμένα ταξίδια. </a:t>
            </a:r>
            <a:endParaRPr lang="en-US" sz="17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12"/>
            <a:ext cx="10058400" cy="1371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Περιεχόμενα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26524"/>
            <a:ext cx="10058400" cy="49841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rgbClr val="C00000"/>
                </a:solidFill>
              </a:rPr>
              <a:t>Εισαγωγή στο Τουριστικό Δίκαιο – Ορισμός, σημασία και βασικές αρχές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Νομικό Πλαίσιο Τουριστικής Δραστηριότητας – Ελληνική και διεθνής νομοθεσία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Τουριστικές Επιχειρήσεις &amp; </a:t>
            </a:r>
            <a:r>
              <a:rPr lang="el-GR" dirty="0" smtClean="0"/>
              <a:t>Νομική Υπόσταση </a:t>
            </a:r>
            <a:r>
              <a:rPr lang="el-GR" dirty="0"/>
              <a:t>– Ξενοδοχεία, τουριστικά γραφεία, πρακτορεία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Σύμβαση Παροχής Τουριστικών Υπηρεσιών – Δικαιώματα &amp; υποχρεώσεις των συμβαλλομένων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Δικαίωμα των Καταναλωτών στον Τουρισμό – Προστασία, ακυρώσεις, αποζημιώσεις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Νομικό Πλαίσιο για την Ξενοδοχειακή Βιομηχανία – Άδειες, κανονισμοί, υποχρεώσεις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Τουριστικές Μεταφορές &amp; Νομικό Καθεστώς – Αερομεταφορές, ακτοπλοΐα, χερσαίες μεταφορές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Προστασία Πολιτιστικής &amp; Περιβαλλοντικής Κληρονομιάς – Νομοθεσία για βιώσιμο τουρισμό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Εργασιακό Δίκαιο στον Τουριστικό Κλάδο – Συμβάσεις, δικαιώματα εργαζομένων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Φορολογία &amp; Τουριστικές Επιχειρήσεις – Ειδικά φορολογικά καθεστώτα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Ηλεκτρονικός Τουρισμός &amp; Νομικές Προκλήσεις – GDPR, online κρατήσεις, πλατφόρμες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Διαχείριση Κρίσεων &amp; Τουριστικό Δίκαιο – Ακραία καιρικά φαινόμενα, πανδημίες, force majeure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Διεθνείς Συμφωνίες &amp; Οργανισμοί για τον Τουρισμό – EU, UNWTO, </a:t>
            </a:r>
            <a:r>
              <a:rPr lang="el-GR" dirty="0" smtClean="0"/>
              <a:t>IATA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06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38" y="1196385"/>
            <a:ext cx="10305245" cy="13716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400" b="1" dirty="0">
                <a:solidFill>
                  <a:prstClr val="black"/>
                </a:solidFill>
              </a:rPr>
              <a:t/>
            </a:r>
            <a:br>
              <a:rPr lang="el-GR" sz="2400" b="1" dirty="0">
                <a:solidFill>
                  <a:prstClr val="black"/>
                </a:solidFill>
              </a:rPr>
            </a:br>
            <a:r>
              <a:rPr lang="el-GR" sz="2400" b="1" dirty="0">
                <a:solidFill>
                  <a:prstClr val="black"/>
                </a:solidFill>
              </a:rPr>
              <a:t/>
            </a:r>
            <a:br>
              <a:rPr lang="el-GR" sz="2400" b="1" dirty="0">
                <a:solidFill>
                  <a:prstClr val="black"/>
                </a:solidFill>
              </a:rPr>
            </a:br>
            <a:r>
              <a:rPr lang="el-GR" sz="2800" b="1" dirty="0">
                <a:solidFill>
                  <a:prstClr val="black"/>
                </a:solidFill>
              </a:rPr>
              <a:t/>
            </a:r>
            <a:br>
              <a:rPr lang="el-GR" sz="2800" b="1" dirty="0">
                <a:solidFill>
                  <a:prstClr val="black"/>
                </a:solidFill>
              </a:rPr>
            </a:b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87" y="2168740"/>
            <a:ext cx="9486365" cy="5484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>
                <a:solidFill>
                  <a:srgbClr val="C00000"/>
                </a:solidFill>
                <a:latin typeface="+mj-lt"/>
              </a:rPr>
              <a:t>Εισαγωγή στο Τουριστικό Δίκαιο</a:t>
            </a:r>
          </a:p>
          <a:p>
            <a:pPr marL="0" indent="0" algn="ctr">
              <a:buNone/>
            </a:pPr>
            <a:endParaRPr lang="el-GR" sz="3600" b="1" dirty="0"/>
          </a:p>
          <a:p>
            <a:pPr marL="0" indent="0" algn="ctr">
              <a:buNone/>
            </a:pPr>
            <a:r>
              <a:rPr lang="el-GR" sz="3600" b="1" dirty="0" smtClean="0"/>
              <a:t>Ορισμός</a:t>
            </a:r>
            <a:r>
              <a:rPr lang="el-GR" sz="3600" b="1" dirty="0"/>
              <a:t>, Σημασία και Βασικές Αρχές</a:t>
            </a:r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568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645" y="449409"/>
            <a:ext cx="10305245" cy="13716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Ορισμός Τουριστικού Δικαίου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45" y="1821009"/>
            <a:ext cx="9821217" cy="581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Ορισμός:</a:t>
            </a:r>
            <a:r>
              <a:rPr lang="el-GR" sz="2400" dirty="0"/>
              <a:t> </a:t>
            </a:r>
          </a:p>
          <a:p>
            <a:pPr lvl="1"/>
            <a:r>
              <a:rPr lang="el-GR" sz="2400" dirty="0"/>
              <a:t>Το Τουριστικό Δίκαιο είναι ο κλάδος του δικαίου που ρυθμίζει τις σχέσεις και τις συναλλαγές που αφορούν στον τουρισμό, τόσο σε εθνικό όσο και σε διεθνές επίπεδο.</a:t>
            </a:r>
          </a:p>
          <a:p>
            <a:pPr lvl="1"/>
            <a:r>
              <a:rPr lang="el-GR" sz="2400" dirty="0"/>
              <a:t>Περιλαμβάνει ρυθμίσεις που αφορούν τις τουριστικές υπηρεσίες, τα δικαιώματα των καταναλωτών, τις τουριστικές επιχειρήσεις και τις κυβερνητικές ρυθμίσεις</a:t>
            </a:r>
            <a:r>
              <a:rPr lang="el-GR" sz="2400" dirty="0" smtClean="0"/>
              <a:t>.</a:t>
            </a:r>
          </a:p>
          <a:p>
            <a:pPr lvl="1"/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Κεντρικός Στόχος:</a:t>
            </a:r>
            <a:r>
              <a:rPr lang="el-GR" sz="2400" dirty="0"/>
              <a:t> Η οργάνωση, η προστασία και η ανάπτυξη του τουρισμού με σεβασμό στα δικαιώματα όλων των εμπλεκομένων (τουριστών, επιχειρηματιών, κράτους).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975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403" y="346380"/>
            <a:ext cx="10305245" cy="1371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 smtClean="0">
                <a:solidFill>
                  <a:srgbClr val="C00000"/>
                </a:solidFill>
              </a:rPr>
              <a:t>Σημασία Τουριστικού Δικαίου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673" y="1521577"/>
            <a:ext cx="10130310" cy="5484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b="1" dirty="0" smtClean="0"/>
              <a:t> Ανάπτυξη </a:t>
            </a:r>
            <a:r>
              <a:rPr lang="el-GR" sz="2400" b="1" dirty="0"/>
              <a:t>του Τουριστικού Κλάδου:</a:t>
            </a:r>
            <a:r>
              <a:rPr lang="el-GR" sz="2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sz="2200" dirty="0"/>
              <a:t>Ρυθμίζει τις βασικές λειτουργίες του τουρισμού και δημιουργεί σταθερό και ασφαλές πλαίσιο για τις επιχειρήσεις.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sz="2200" dirty="0"/>
              <a:t>Προάγει την οικονομική ανάπτυξη μέσω του τουρισμού, ο οποίος αποτελεί βασική πηγή εσόδων για πολλές χώρες.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b="1" dirty="0" smtClean="0"/>
              <a:t> Προστασία </a:t>
            </a:r>
            <a:r>
              <a:rPr lang="el-GR" sz="2400" b="1" dirty="0"/>
              <a:t>Καταναλωτών:</a:t>
            </a:r>
            <a:r>
              <a:rPr lang="el-GR" sz="2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sz="2200" dirty="0"/>
              <a:t>Διασφαλίζει τα δικαιώματα των τουριστών απέναντι σε παράνομες ή αθέμιτες πρακτικές από τουριστικές επιχειρήσεις.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b="1" dirty="0" smtClean="0"/>
              <a:t> Βιώσιμος </a:t>
            </a:r>
            <a:r>
              <a:rPr lang="el-GR" sz="2400" b="1" dirty="0"/>
              <a:t>Τουρισμός:</a:t>
            </a:r>
            <a:r>
              <a:rPr lang="el-GR" sz="2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l-GR" sz="2200" dirty="0"/>
              <a:t>Προωθεί την ισορροπία μεταξύ ανάπτυξης του τουρισμού και προστασίας του περιβάλλοντος και των πολιτιστικών αγαθών.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913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2" y="346379"/>
            <a:ext cx="10305245" cy="13716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 smtClean="0">
                <a:solidFill>
                  <a:srgbClr val="C00000"/>
                </a:solidFill>
              </a:rPr>
              <a:t>Βασικές </a:t>
            </a:r>
            <a:r>
              <a:rPr lang="el-GR" sz="3200" b="1" dirty="0">
                <a:solidFill>
                  <a:srgbClr val="C00000"/>
                </a:solidFill>
              </a:rPr>
              <a:t>Αρχές </a:t>
            </a:r>
            <a:r>
              <a:rPr lang="el-GR" sz="3200" b="1" dirty="0" smtClean="0">
                <a:solidFill>
                  <a:srgbClr val="C00000"/>
                </a:solidFill>
              </a:rPr>
              <a:t>Τουριστικού Δικαίου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23" y="1486160"/>
            <a:ext cx="10496281" cy="5484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/>
              <a:t> Αρχή </a:t>
            </a:r>
            <a:r>
              <a:rPr lang="el-GR" sz="2800" b="1" dirty="0"/>
              <a:t>της Προστασίας του Καταναλωτή</a:t>
            </a:r>
            <a:r>
              <a:rPr lang="el-GR" sz="2800" b="1" dirty="0" smtClean="0"/>
              <a:t>: </a:t>
            </a:r>
            <a:r>
              <a:rPr lang="el-GR" sz="2800" dirty="0" smtClean="0"/>
              <a:t>Οι </a:t>
            </a:r>
            <a:r>
              <a:rPr lang="el-GR" sz="2800" dirty="0"/>
              <a:t>τουρίστες πρέπει να προστατεύονται από αθέμιτες πρακτικές και να έχουν δικαίωμα σε ασφαλείς και ποιοτικές υπηρεσίες</a:t>
            </a:r>
            <a:r>
              <a:rPr lang="el-GR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/>
              <a:t> Αρχή </a:t>
            </a:r>
            <a:r>
              <a:rPr lang="el-GR" sz="2800" b="1" dirty="0"/>
              <a:t>της Ελεύθερης Κυκλοφορίας Υπηρεσιών</a:t>
            </a:r>
            <a:r>
              <a:rPr lang="el-GR" sz="2800" b="1" dirty="0" smtClean="0"/>
              <a:t>: </a:t>
            </a:r>
            <a:r>
              <a:rPr lang="el-GR" sz="2800" dirty="0" smtClean="0"/>
              <a:t>Η </a:t>
            </a:r>
            <a:r>
              <a:rPr lang="el-GR" sz="2800" dirty="0"/>
              <a:t>ελευθερία της κυκλοφορίας των τουριστικών υπηρεσιών σε διεθνές επίπεδο ενισχύει τη διασύνδεση μεταξύ χωρών</a:t>
            </a:r>
            <a:r>
              <a:rPr lang="el-GR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/>
              <a:t> Αρχή </a:t>
            </a:r>
            <a:r>
              <a:rPr lang="el-GR" sz="2800" b="1" dirty="0"/>
              <a:t>της Ισότητας και Μη Διάκρισης</a:t>
            </a:r>
            <a:r>
              <a:rPr lang="el-GR" sz="2800" b="1" dirty="0" smtClean="0"/>
              <a:t>: </a:t>
            </a:r>
            <a:r>
              <a:rPr lang="el-GR" sz="2800" dirty="0" smtClean="0"/>
              <a:t>Ισότιμη </a:t>
            </a:r>
            <a:r>
              <a:rPr lang="el-GR" sz="2800" dirty="0"/>
              <a:t>μεταχείριση όλων των τουριστών ανεξαρτήτως εθνικότητας, φυλής ή άλλων χαρακτηριστικών</a:t>
            </a:r>
            <a:r>
              <a:rPr lang="el-GR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/>
              <a:t> Αρχή </a:t>
            </a:r>
            <a:r>
              <a:rPr lang="el-GR" sz="2800" b="1" dirty="0"/>
              <a:t>της Βιωσιμότητας</a:t>
            </a:r>
            <a:r>
              <a:rPr lang="el-GR" sz="2800" b="1" dirty="0" smtClean="0"/>
              <a:t>: </a:t>
            </a:r>
            <a:r>
              <a:rPr lang="el-GR" sz="2800" dirty="0" smtClean="0"/>
              <a:t>Προώθηση </a:t>
            </a:r>
            <a:r>
              <a:rPr lang="el-GR" sz="2800" dirty="0"/>
              <a:t>του βιώσιμου τουρισμού, ο οποίος σέβεται το περιβάλλον και τις τοπικές κοινότητες.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403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31" y="359259"/>
            <a:ext cx="10726490" cy="1371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>
                <a:solidFill>
                  <a:srgbClr val="C00000"/>
                </a:solidFill>
              </a:rPr>
              <a:t>Παράδειγμα Εφαρμογής του Τουριστικού Δικαίου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627828"/>
            <a:ext cx="4404575" cy="5484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/>
              <a:t>Παράδειγμα</a:t>
            </a:r>
            <a:r>
              <a:rPr lang="el-GR" sz="2400" b="1" u="sng" dirty="0"/>
              <a:t>: </a:t>
            </a:r>
            <a:endParaRPr lang="el-GR" sz="2400" b="1" u="sng" dirty="0" smtClean="0"/>
          </a:p>
          <a:p>
            <a:pPr marL="0" indent="0">
              <a:buNone/>
            </a:pPr>
            <a:r>
              <a:rPr lang="el-GR" sz="2400" dirty="0" smtClean="0"/>
              <a:t>Πώς </a:t>
            </a:r>
            <a:r>
              <a:rPr lang="el-GR" sz="2400" dirty="0"/>
              <a:t>το τουριστικό δίκαιο ρυθμίζει τις συνθήκες για μια τουριστική επιχείρηση (π.χ</a:t>
            </a:r>
            <a:r>
              <a:rPr lang="el-GR" sz="2400" dirty="0" smtClean="0"/>
              <a:t>. </a:t>
            </a:r>
            <a:r>
              <a:rPr lang="el-GR" sz="2400" dirty="0"/>
              <a:t>ξενοδοχείο) που πρέπει να πληρεί συγκεκριμένες απαιτήσεις ασφαλείας, προσβασιμότητας και </a:t>
            </a:r>
            <a:r>
              <a:rPr lang="el-GR" sz="2400" dirty="0" smtClean="0"/>
              <a:t>υγιεινής</a:t>
            </a:r>
            <a:r>
              <a:rPr lang="el-GR" sz="2400" dirty="0" smtClean="0"/>
              <a:t>;;</a:t>
            </a: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 Τήρηση</a:t>
            </a:r>
            <a:r>
              <a:rPr lang="el-GR" sz="2400" dirty="0" smtClean="0"/>
              <a:t> απαιτούμενων </a:t>
            </a:r>
          </a:p>
          <a:p>
            <a:pPr marL="0" indent="0">
              <a:buNone/>
            </a:pPr>
            <a:r>
              <a:rPr lang="el-GR" sz="2400" dirty="0" smtClean="0"/>
              <a:t>Πιστοποιητικών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39" y="1627828"/>
            <a:ext cx="6231044" cy="3510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6699" y="5563673"/>
            <a:ext cx="67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Δείτε </a:t>
            </a:r>
            <a:r>
              <a:rPr lang="el-GR" b="1" dirty="0" smtClean="0"/>
              <a:t>εδώ παράδειγμα: </a:t>
            </a:r>
            <a:r>
              <a:rPr lang="en-US" dirty="0">
                <a:hlinkClick r:id="rId3"/>
              </a:rPr>
              <a:t>https://ecopress.gr/kya-ypochreotiki-pistopiisi-ke-sima-health-first-gia-ta-touristika-katalymata</a:t>
            </a:r>
            <a:r>
              <a:rPr lang="en-US" dirty="0" smtClean="0">
                <a:hlinkClick r:id="rId3"/>
              </a:rPr>
              <a:t>/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0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7" y="441101"/>
            <a:ext cx="10058400" cy="13716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Συμπεράσματα....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4" y="1192641"/>
            <a:ext cx="10625071" cy="56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Το </a:t>
            </a:r>
            <a:r>
              <a:rPr lang="el-GR" sz="2400" dirty="0"/>
              <a:t>Τουριστικό Δίκαιο είναι απαραίτητο για την ομαλή λειτουργία του τουριστικού τομέα και την προστασία όλων των εμπλεκομένων.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Οι βασικές αρχές του δίνουν έμφαση στην ισότητα, την ελευθερία των υπηρεσιών και την προστασία του καταναλωτή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05" y="1516694"/>
            <a:ext cx="10805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91" y="3477296"/>
            <a:ext cx="6042704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2967</TotalTime>
  <Words>683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Savon</vt:lpstr>
      <vt:lpstr>ΤΟΥΡΙΣΤΙΚΟ ΔΙΚΑΙΟ (Α’ εξ.)</vt:lpstr>
      <vt:lpstr>Σκοπός – Μαθησιακά Αποτελέσματα:</vt:lpstr>
      <vt:lpstr>Περιεχόμενα</vt:lpstr>
      <vt:lpstr>   </vt:lpstr>
      <vt:lpstr>Ορισμός Τουριστικού Δικαίου</vt:lpstr>
      <vt:lpstr>Σημασία Τουριστικού Δικαίου</vt:lpstr>
      <vt:lpstr>Βασικές Αρχές Τουριστικού Δικαίου</vt:lpstr>
      <vt:lpstr>Παράδειγμα Εφαρμογής του Τουριστικού Δικαίου</vt:lpstr>
      <vt:lpstr>Συμπεράσματα....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Μπουκίου Μαρία-Μαρίνα</dc:creator>
  <cp:lastModifiedBy>Μπουκίου Μαρία-Μαρίνα</cp:lastModifiedBy>
  <cp:revision>78</cp:revision>
  <dcterms:created xsi:type="dcterms:W3CDTF">2022-03-02T12:48:16Z</dcterms:created>
  <dcterms:modified xsi:type="dcterms:W3CDTF">2025-03-10T14:57:19Z</dcterms:modified>
</cp:coreProperties>
</file>