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2" r:id="rId3"/>
    <p:sldId id="333" r:id="rId4"/>
    <p:sldId id="332" r:id="rId5"/>
    <p:sldId id="331" r:id="rId6"/>
    <p:sldId id="330" r:id="rId7"/>
    <p:sldId id="329" r:id="rId8"/>
    <p:sldId id="313" r:id="rId9"/>
    <p:sldId id="33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17-Mar-25</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17-Mar-25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17-Mar-25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17-Mar-25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17-Mar-25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17-Mar-25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17-Mar-25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17-Mar-25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17-Mar-25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17-Mar-25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17-Mar-25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17-Mar-25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4400" dirty="0" smtClean="0"/>
              <a:t>ΤΟΥΡΙΣΤΙΚΟ ΔΙΚΑΙΟ (Α’ εξ.)</a:t>
            </a:r>
            <a:endParaRPr lang="en-US" sz="4400" dirty="0"/>
          </a:p>
        </p:txBody>
      </p:sp>
      <p:sp>
        <p:nvSpPr>
          <p:cNvPr id="3" name="Subtitle 2"/>
          <p:cNvSpPr>
            <a:spLocks noGrp="1"/>
          </p:cNvSpPr>
          <p:nvPr>
            <p:ph type="subTitle" idx="1"/>
          </p:nvPr>
        </p:nvSpPr>
        <p:spPr/>
        <p:txBody>
          <a:bodyPr>
            <a:normAutofit/>
          </a:bodyPr>
          <a:lstStyle/>
          <a:p>
            <a:r>
              <a:rPr lang="el-GR" sz="2400" b="1" dirty="0" smtClean="0">
                <a:solidFill>
                  <a:srgbClr val="C00000"/>
                </a:solidFill>
              </a:rPr>
              <a:t>Ενότητα </a:t>
            </a:r>
            <a:r>
              <a:rPr lang="el-GR" sz="2400" b="1" dirty="0" smtClean="0">
                <a:solidFill>
                  <a:srgbClr val="C00000"/>
                </a:solidFill>
              </a:rPr>
              <a:t>2η</a:t>
            </a:r>
            <a:endParaRPr lang="en-US" sz="2400" b="1" dirty="0">
              <a:solidFill>
                <a:srgbClr val="C00000"/>
              </a:solidFill>
            </a:endParaRPr>
          </a:p>
        </p:txBody>
      </p:sp>
    </p:spTree>
    <p:extLst>
      <p:ext uri="{BB962C8B-B14F-4D97-AF65-F5344CB8AC3E}">
        <p14:creationId xmlns:p14="http://schemas.microsoft.com/office/powerpoint/2010/main" val="2225895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2587" y="242123"/>
            <a:ext cx="10058400" cy="1371600"/>
          </a:xfrm>
        </p:spPr>
        <p:txBody>
          <a:bodyPr>
            <a:normAutofit/>
          </a:bodyPr>
          <a:lstStyle/>
          <a:p>
            <a:pPr lvl="0">
              <a:lnSpc>
                <a:spcPct val="100000"/>
              </a:lnSpc>
              <a:spcBef>
                <a:spcPts val="900"/>
              </a:spcBef>
            </a:pPr>
            <a:r>
              <a:rPr lang="el-GR" sz="2800" b="1" dirty="0">
                <a:solidFill>
                  <a:prstClr val="black"/>
                </a:solidFill>
                <a:ea typeface="Times New Roman" panose="02020603050405020304" pitchFamily="18" charset="0"/>
              </a:rPr>
              <a:t>Σκοπός </a:t>
            </a:r>
            <a:r>
              <a:rPr lang="el-GR" sz="2800" b="1" dirty="0" smtClean="0">
                <a:solidFill>
                  <a:prstClr val="black"/>
                </a:solidFill>
                <a:ea typeface="Times New Roman" panose="02020603050405020304" pitchFamily="18" charset="0"/>
              </a:rPr>
              <a:t>– Μαθησιακά </a:t>
            </a:r>
            <a:r>
              <a:rPr lang="el-GR" sz="2800" b="1" dirty="0">
                <a:solidFill>
                  <a:prstClr val="black"/>
                </a:solidFill>
                <a:ea typeface="Times New Roman" panose="02020603050405020304" pitchFamily="18" charset="0"/>
              </a:rPr>
              <a:t>Αποτελέσματα</a:t>
            </a:r>
            <a:r>
              <a:rPr lang="el-GR" sz="2800" b="1" dirty="0" smtClean="0">
                <a:solidFill>
                  <a:prstClr val="black"/>
                </a:solidFill>
                <a:ea typeface="Times New Roman" panose="02020603050405020304" pitchFamily="18" charset="0"/>
              </a:rPr>
              <a:t>:</a:t>
            </a:r>
            <a:endParaRPr lang="en-US" sz="2800" dirty="0"/>
          </a:p>
        </p:txBody>
      </p:sp>
      <p:sp>
        <p:nvSpPr>
          <p:cNvPr id="3" name="Content Placeholder 2"/>
          <p:cNvSpPr>
            <a:spLocks noGrp="1"/>
          </p:cNvSpPr>
          <p:nvPr>
            <p:ph idx="1"/>
          </p:nvPr>
        </p:nvSpPr>
        <p:spPr>
          <a:xfrm>
            <a:off x="837126" y="1403798"/>
            <a:ext cx="10753861" cy="5030488"/>
          </a:xfrm>
        </p:spPr>
        <p:txBody>
          <a:bodyPr>
            <a:normAutofit/>
          </a:bodyPr>
          <a:lstStyle/>
          <a:p>
            <a:pPr marL="0" indent="0">
              <a:lnSpc>
                <a:spcPct val="120000"/>
              </a:lnSpc>
              <a:buNone/>
            </a:pPr>
            <a:r>
              <a:rPr lang="el-GR" sz="2000" b="1" dirty="0" smtClean="0"/>
              <a:t>Σκοπός </a:t>
            </a:r>
            <a:r>
              <a:rPr lang="el-GR" sz="2000" b="1" dirty="0"/>
              <a:t>της μαθησιακής ενότητας </a:t>
            </a:r>
            <a:r>
              <a:rPr lang="el-GR" sz="2000" dirty="0"/>
              <a:t>είναι να κατανοήσουν οι εκπαιδευόμενοι/ες τις βασικές έννοιες της ποιοτικής εξυπηρέτησης πελατών, καθώς και τις τεχνικές προώθησης των πωλήσεων. Εκπαιδεύονται στις αρχές της προσωπικής πώλησης, στα στάδια και στη διαχείριση αντιρρήσεων, στις ενέργειες μετά την πώληση και, γενικότερα, στις τεχνικές προώθησης πωλήσεων. Αποκτούν τις απαραίτητες γνώσεις σχετικά με τη σημασία της ποιότητας στην αγοραστική εμπειρία των καταναλωτών και στην ανάδειξή της ως ένα ισχυρό ανταγωνιστικό πλεονέκτημα στις τουριστικές επιχειρήσεις, στο ανθρώπινο δυναμικό των οποίων θα ενταχθούν με την πρόσληψή τους. </a:t>
            </a:r>
          </a:p>
          <a:p>
            <a:pPr marL="0" indent="0">
              <a:lnSpc>
                <a:spcPct val="120000"/>
              </a:lnSpc>
              <a:buNone/>
            </a:pPr>
            <a:r>
              <a:rPr lang="el-GR" sz="2000" b="1" dirty="0" smtClean="0"/>
              <a:t>Όταν </a:t>
            </a:r>
            <a:r>
              <a:rPr lang="el-GR" sz="2000" b="1" dirty="0"/>
              <a:t>ολοκληρώσουν τη μαθησιακή ενότητα, οι εκπαιδευόμενοι/ες θα είναι ικανοί/ές να: </a:t>
            </a:r>
            <a:r>
              <a:rPr lang="el-GR" sz="2000" dirty="0"/>
              <a:t>o αναγνωρίζουν τη σημασία της ποιότητας στην εξυπηρέτηση πελατών, o δίνουν παραδείγματα ποιοτικής εξυπηρέτησης πελατών, o εξηγούν τα βασικά σημεία στη διαδικασία των πωλήσεων, o κατανοούν τον ρόλο τους ως πωλητές/τριες παροχής υπηρεσιών, o επιλέγουν τις κατάλληλες τεχνικές πωλήσεων, o εφαρμόζουν επιτυχημένες τεχνικές προσωπικών πωλήσεων, o διαχειρίζονται διάφορους τύπους πελατών/ισσών, και o αντιμετωπίζουν αποτελεσματικά αντιρρήσεις και παράπονα.</a:t>
            </a:r>
            <a:endParaRPr lang="en-US" sz="2000" dirty="0">
              <a:ea typeface="Times New Roman" panose="02020603050405020304" pitchFamily="18" charset="0"/>
            </a:endParaRPr>
          </a:p>
        </p:txBody>
      </p:sp>
    </p:spTree>
    <p:extLst>
      <p:ext uri="{BB962C8B-B14F-4D97-AF65-F5344CB8AC3E}">
        <p14:creationId xmlns:p14="http://schemas.microsoft.com/office/powerpoint/2010/main" val="2878492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4712"/>
            <a:ext cx="10058400" cy="1371600"/>
          </a:xfrm>
        </p:spPr>
        <p:txBody>
          <a:bodyPr>
            <a:normAutofit/>
          </a:bodyPr>
          <a:lstStyle/>
          <a:p>
            <a:r>
              <a:rPr lang="el-GR" sz="2800" b="1" dirty="0" smtClean="0"/>
              <a:t>Περιεχόμενα</a:t>
            </a:r>
            <a:endParaRPr lang="en-US" sz="2800" b="1" dirty="0"/>
          </a:p>
        </p:txBody>
      </p:sp>
      <p:sp>
        <p:nvSpPr>
          <p:cNvPr id="3" name="Content Placeholder 2"/>
          <p:cNvSpPr>
            <a:spLocks noGrp="1"/>
          </p:cNvSpPr>
          <p:nvPr>
            <p:ph idx="1"/>
          </p:nvPr>
        </p:nvSpPr>
        <p:spPr>
          <a:xfrm>
            <a:off x="1066800" y="1326524"/>
            <a:ext cx="10058400" cy="4984124"/>
          </a:xfrm>
        </p:spPr>
        <p:txBody>
          <a:bodyPr>
            <a:normAutofit lnSpcReduction="10000"/>
          </a:bodyPr>
          <a:lstStyle/>
          <a:p>
            <a:pPr marL="342900" indent="-342900">
              <a:buFont typeface="+mj-lt"/>
              <a:buAutoNum type="arabicPeriod"/>
            </a:pPr>
            <a:r>
              <a:rPr lang="el-GR" dirty="0"/>
              <a:t>Εισαγωγή στο Τουριστικό Δίκαιο – Ορισμός, σημασία και βασικές αρχές</a:t>
            </a:r>
          </a:p>
          <a:p>
            <a:pPr marL="342900" indent="-342900">
              <a:buFont typeface="+mj-lt"/>
              <a:buAutoNum type="arabicPeriod"/>
            </a:pPr>
            <a:r>
              <a:rPr lang="el-GR" b="1" dirty="0">
                <a:solidFill>
                  <a:srgbClr val="C00000"/>
                </a:solidFill>
              </a:rPr>
              <a:t>Νομικό Πλαίσιο Τουριστικής Δραστηριότητας – Ελληνική και διεθνής νομοθεσία</a:t>
            </a:r>
          </a:p>
          <a:p>
            <a:pPr marL="342900" indent="-342900">
              <a:buFont typeface="+mj-lt"/>
              <a:buAutoNum type="arabicPeriod"/>
            </a:pPr>
            <a:r>
              <a:rPr lang="el-GR" dirty="0"/>
              <a:t>Τουριστικές Επιχειρήσεις &amp; </a:t>
            </a:r>
            <a:r>
              <a:rPr lang="el-GR" dirty="0" smtClean="0"/>
              <a:t>Νομική Υπόσταση </a:t>
            </a:r>
            <a:r>
              <a:rPr lang="el-GR" dirty="0"/>
              <a:t>– Ξενοδοχεία, τουριστικά γραφεία, πρακτορεία</a:t>
            </a:r>
          </a:p>
          <a:p>
            <a:pPr marL="342900" indent="-342900">
              <a:buFont typeface="+mj-lt"/>
              <a:buAutoNum type="arabicPeriod"/>
            </a:pPr>
            <a:r>
              <a:rPr lang="el-GR" dirty="0"/>
              <a:t>Σύμβαση Παροχής Τουριστικών Υπηρεσιών – Δικαιώματα &amp; υποχρεώσεις των συμβαλλομένων</a:t>
            </a:r>
          </a:p>
          <a:p>
            <a:pPr marL="342900" indent="-342900">
              <a:buFont typeface="+mj-lt"/>
              <a:buAutoNum type="arabicPeriod"/>
            </a:pPr>
            <a:r>
              <a:rPr lang="el-GR" dirty="0"/>
              <a:t>Δικαίωμα των Καταναλωτών στον Τουρισμό – Προστασία, ακυρώσεις, αποζημιώσεις</a:t>
            </a:r>
          </a:p>
          <a:p>
            <a:pPr marL="342900" indent="-342900">
              <a:buFont typeface="+mj-lt"/>
              <a:buAutoNum type="arabicPeriod"/>
            </a:pPr>
            <a:r>
              <a:rPr lang="el-GR" dirty="0"/>
              <a:t>Νομικό Πλαίσιο για την Ξενοδοχειακή Βιομηχανία – Άδειες, κανονισμοί, υποχρεώσεις</a:t>
            </a:r>
          </a:p>
          <a:p>
            <a:pPr marL="342900" indent="-342900">
              <a:buFont typeface="+mj-lt"/>
              <a:buAutoNum type="arabicPeriod"/>
            </a:pPr>
            <a:r>
              <a:rPr lang="el-GR" dirty="0"/>
              <a:t>Τουριστικές Μεταφορές &amp; Νομικό Καθεστώς – Αερομεταφορές, ακτοπλοΐα, χερσαίες μεταφορές</a:t>
            </a:r>
          </a:p>
          <a:p>
            <a:pPr marL="342900" indent="-342900">
              <a:buFont typeface="+mj-lt"/>
              <a:buAutoNum type="arabicPeriod"/>
            </a:pPr>
            <a:r>
              <a:rPr lang="el-GR" dirty="0"/>
              <a:t>Προστασία Πολιτιστικής &amp; Περιβαλλοντικής Κληρονομιάς – Νομοθεσία για βιώσιμο τουρισμό</a:t>
            </a:r>
          </a:p>
          <a:p>
            <a:pPr marL="342900" indent="-342900">
              <a:buFont typeface="+mj-lt"/>
              <a:buAutoNum type="arabicPeriod"/>
            </a:pPr>
            <a:r>
              <a:rPr lang="el-GR" dirty="0"/>
              <a:t>Εργασιακό Δίκαιο στον Τουριστικό Κλάδο – Συμβάσεις, δικαιώματα εργαζομένων</a:t>
            </a:r>
          </a:p>
          <a:p>
            <a:pPr marL="342900" indent="-342900">
              <a:buFont typeface="+mj-lt"/>
              <a:buAutoNum type="arabicPeriod"/>
            </a:pPr>
            <a:r>
              <a:rPr lang="el-GR" dirty="0"/>
              <a:t>Φορολογία &amp; Τουριστικές Επιχειρήσεις – Ειδικά φορολογικά καθεστώτα</a:t>
            </a:r>
          </a:p>
          <a:p>
            <a:pPr marL="342900" indent="-342900">
              <a:buFont typeface="+mj-lt"/>
              <a:buAutoNum type="arabicPeriod"/>
            </a:pPr>
            <a:r>
              <a:rPr lang="el-GR" dirty="0"/>
              <a:t>Ηλεκτρονικός Τουρισμός &amp; Νομικές Προκλήσεις – GDPR, online κρατήσεις, πλατφόρμες</a:t>
            </a:r>
          </a:p>
          <a:p>
            <a:pPr marL="342900" indent="-342900">
              <a:buFont typeface="+mj-lt"/>
              <a:buAutoNum type="arabicPeriod"/>
            </a:pPr>
            <a:r>
              <a:rPr lang="el-GR" dirty="0"/>
              <a:t>Διαχείριση Κρίσεων &amp; Τουριστικό Δίκαιο – Ακραία καιρικά φαινόμενα, πανδημίες, force majeure</a:t>
            </a:r>
          </a:p>
          <a:p>
            <a:pPr marL="342900" indent="-342900">
              <a:buFont typeface="+mj-lt"/>
              <a:buAutoNum type="arabicPeriod"/>
            </a:pPr>
            <a:r>
              <a:rPr lang="el-GR" dirty="0"/>
              <a:t>Διεθνείς Συμφωνίες &amp; Οργανισμοί για τον Τουρισμό – EU, UNWTO, </a:t>
            </a:r>
            <a:r>
              <a:rPr lang="el-GR" dirty="0" smtClean="0"/>
              <a:t>IATA</a:t>
            </a:r>
          </a:p>
          <a:p>
            <a:pPr marL="342900" indent="-342900">
              <a:buFont typeface="+mj-lt"/>
              <a:buAutoNum type="arabicPeriod"/>
            </a:pPr>
            <a:endParaRPr lang="el-GR" dirty="0"/>
          </a:p>
        </p:txBody>
      </p:sp>
    </p:spTree>
    <p:extLst>
      <p:ext uri="{BB962C8B-B14F-4D97-AF65-F5344CB8AC3E}">
        <p14:creationId xmlns:p14="http://schemas.microsoft.com/office/powerpoint/2010/main" val="3528067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645" y="732745"/>
            <a:ext cx="10305245" cy="1371600"/>
          </a:xfrm>
        </p:spPr>
        <p:txBody>
          <a:bodyPr>
            <a:normAutofit/>
          </a:bodyPr>
          <a:lstStyle/>
          <a:p>
            <a:r>
              <a:rPr lang="el-GR" sz="3200" b="1" dirty="0">
                <a:solidFill>
                  <a:srgbClr val="C00000"/>
                </a:solidFill>
              </a:rPr>
              <a:t>1. Εισαγωγή στην Τουριστική Νομοθεσία</a:t>
            </a:r>
            <a:endParaRPr lang="el-GR" sz="3200" b="1" dirty="0">
              <a:solidFill>
                <a:srgbClr val="C00000"/>
              </a:solidFill>
            </a:endParaRPr>
          </a:p>
        </p:txBody>
      </p:sp>
      <p:sp>
        <p:nvSpPr>
          <p:cNvPr id="3" name="Content Placeholder 2"/>
          <p:cNvSpPr>
            <a:spLocks noGrp="1"/>
          </p:cNvSpPr>
          <p:nvPr>
            <p:ph idx="1"/>
          </p:nvPr>
        </p:nvSpPr>
        <p:spPr>
          <a:xfrm>
            <a:off x="1357645" y="2258892"/>
            <a:ext cx="9486365" cy="5484530"/>
          </a:xfrm>
        </p:spPr>
        <p:txBody>
          <a:bodyPr>
            <a:normAutofit/>
          </a:bodyPr>
          <a:lstStyle/>
          <a:p>
            <a:pPr>
              <a:buFont typeface="Arial" panose="020B0604020202020204" pitchFamily="34" charset="0"/>
              <a:buChar char="•"/>
            </a:pPr>
            <a:r>
              <a:rPr lang="el-GR" sz="2400" b="1" dirty="0" smtClean="0"/>
              <a:t>Ορισμός </a:t>
            </a:r>
            <a:r>
              <a:rPr lang="el-GR" sz="2400" b="1" dirty="0"/>
              <a:t>Τουριστικής Δραστηριότητας</a:t>
            </a:r>
            <a:r>
              <a:rPr lang="el-GR" sz="2400" dirty="0"/>
              <a:t>: Αφορά τις επιχειρηματικές και εμπορικές δραστηριότητες που σχετίζονται με τη φιλοξενία, τη μεταφορά και τη διάθεση υπηρεσιών προς τουρίστες</a:t>
            </a:r>
            <a:r>
              <a:rPr lang="el-GR" sz="2400" dirty="0" smtClean="0"/>
              <a:t>.</a:t>
            </a:r>
          </a:p>
          <a:p>
            <a:pPr>
              <a:buFont typeface="Arial" panose="020B0604020202020204" pitchFamily="34" charset="0"/>
              <a:buChar char="•"/>
            </a:pPr>
            <a:endParaRPr lang="el-GR" sz="2400" dirty="0"/>
          </a:p>
          <a:p>
            <a:pPr>
              <a:buFont typeface="Arial" panose="020B0604020202020204" pitchFamily="34" charset="0"/>
              <a:buChar char="•"/>
            </a:pPr>
            <a:r>
              <a:rPr lang="el-GR" sz="2400" b="1" dirty="0"/>
              <a:t>Σημασία της Νομοθεσίας</a:t>
            </a:r>
            <a:r>
              <a:rPr lang="el-GR" sz="2400" dirty="0"/>
              <a:t>: Η νομοθεσία είναι καθοριστική για την προστασία των καταναλωτών, την ασφαλή και θεμιτή λειτουργία των τουριστικών επιχειρήσεων και την ευθυγράμμιση με διεθνείς πρακτικές.</a:t>
            </a:r>
          </a:p>
          <a:p>
            <a:pPr>
              <a:buFont typeface="Wingdings" panose="05000000000000000000" pitchFamily="2" charset="2"/>
              <a:buChar char="Ø"/>
            </a:pPr>
            <a:endParaRPr lang="el-GR" sz="2400" dirty="0"/>
          </a:p>
          <a:p>
            <a:pPr marL="0" indent="0">
              <a:buNone/>
            </a:pPr>
            <a:endParaRPr lang="el-GR" sz="2000" dirty="0" smtClean="0"/>
          </a:p>
        </p:txBody>
      </p:sp>
    </p:spTree>
    <p:extLst>
      <p:ext uri="{BB962C8B-B14F-4D97-AF65-F5344CB8AC3E}">
        <p14:creationId xmlns:p14="http://schemas.microsoft.com/office/powerpoint/2010/main" val="2975805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555" y="294864"/>
            <a:ext cx="10305245" cy="1371600"/>
          </a:xfrm>
        </p:spPr>
        <p:txBody>
          <a:bodyPr>
            <a:normAutofit/>
          </a:bodyPr>
          <a:lstStyle/>
          <a:p>
            <a:pPr lvl="0">
              <a:lnSpc>
                <a:spcPct val="100000"/>
              </a:lnSpc>
              <a:spcBef>
                <a:spcPts val="900"/>
              </a:spcBef>
              <a:buClr>
                <a:prstClr val="black">
                  <a:lumMod val="85000"/>
                  <a:lumOff val="15000"/>
                </a:prstClr>
              </a:buClr>
            </a:pPr>
            <a:r>
              <a:rPr lang="el-GR" sz="2800" b="1" dirty="0">
                <a:solidFill>
                  <a:srgbClr val="C00000"/>
                </a:solidFill>
              </a:rPr>
              <a:t>2. Ελληνικό Νομικό Πλαίσιο για τον Τουρισμό</a:t>
            </a:r>
          </a:p>
        </p:txBody>
      </p:sp>
      <p:sp>
        <p:nvSpPr>
          <p:cNvPr id="3" name="Content Placeholder 2"/>
          <p:cNvSpPr>
            <a:spLocks noGrp="1"/>
          </p:cNvSpPr>
          <p:nvPr>
            <p:ph idx="1"/>
          </p:nvPr>
        </p:nvSpPr>
        <p:spPr>
          <a:xfrm>
            <a:off x="1022794" y="1489379"/>
            <a:ext cx="10465161" cy="5484530"/>
          </a:xfrm>
        </p:spPr>
        <p:txBody>
          <a:bodyPr>
            <a:normAutofit/>
          </a:bodyPr>
          <a:lstStyle/>
          <a:p>
            <a:pPr marL="0" indent="0">
              <a:buNone/>
            </a:pPr>
            <a:r>
              <a:rPr lang="el-GR" sz="2000" b="1" dirty="0" smtClean="0">
                <a:solidFill>
                  <a:srgbClr val="0070C0"/>
                </a:solidFill>
              </a:rPr>
              <a:t>α</a:t>
            </a:r>
            <a:r>
              <a:rPr lang="el-GR" sz="2000" b="1" dirty="0">
                <a:solidFill>
                  <a:srgbClr val="0070C0"/>
                </a:solidFill>
              </a:rPr>
              <a:t>. Βασικοί Νόμοι και Κανονισμοί</a:t>
            </a:r>
          </a:p>
          <a:p>
            <a:pPr lvl="1"/>
            <a:r>
              <a:rPr lang="el-GR" sz="1800" b="1" dirty="0"/>
              <a:t>Νόμος 4276/2014</a:t>
            </a:r>
            <a:r>
              <a:rPr lang="el-GR" sz="1800" dirty="0"/>
              <a:t>: Αναφέρεται στη ρύθμιση της τουριστικής αγοράς στην Ελλάδα, συμπεριλαμβανομένων των τουριστικών επιχειρήσεων και των ταξιδιωτικών οργανισμών.</a:t>
            </a:r>
          </a:p>
          <a:p>
            <a:pPr lvl="1"/>
            <a:r>
              <a:rPr lang="el-GR" sz="1800" b="1" dirty="0"/>
              <a:t>Νόμος 4389/2016</a:t>
            </a:r>
            <a:r>
              <a:rPr lang="el-GR" sz="1800" dirty="0"/>
              <a:t>: Ορίζει τη δημιουργία του Υπουργείου Τουρισμού και ρυθμίζει ζητήματα τουριστικής πολιτικής.</a:t>
            </a:r>
          </a:p>
          <a:p>
            <a:pPr lvl="1"/>
            <a:r>
              <a:rPr lang="el-GR" sz="1800" b="1" dirty="0"/>
              <a:t>Διατάξεις για τα Τουριστικά Καταλύματα</a:t>
            </a:r>
            <a:r>
              <a:rPr lang="el-GR" sz="1800" dirty="0"/>
              <a:t>: Καθορίζουν τις προϋποθέσεις αδειοδότησης των καταλυμάτων (ξενοδοχεία, ενοικιαζόμενα δωμάτια), τις υποχρεώσεις ασφάλειας και υγιεινής, τις φορολογικές υποχρεώσεις.</a:t>
            </a:r>
          </a:p>
          <a:p>
            <a:pPr lvl="1"/>
            <a:r>
              <a:rPr lang="el-GR" sz="1800" b="1" dirty="0"/>
              <a:t>Αδειοδότηση Τουριστικών Επιχειρήσεων</a:t>
            </a:r>
            <a:r>
              <a:rPr lang="el-GR" sz="1800" dirty="0"/>
              <a:t>: Καθορίζει τις διαδικασίες αδειοδότησης και τις προϋποθέσεις για τη λειτουργία τουριστικών γραφείων, ταξιδιωτικών πρακτορείων κ.ά.</a:t>
            </a:r>
          </a:p>
          <a:p>
            <a:pPr marL="0" indent="0">
              <a:buNone/>
            </a:pPr>
            <a:r>
              <a:rPr lang="el-GR" sz="2000" b="1" dirty="0">
                <a:solidFill>
                  <a:srgbClr val="0070C0"/>
                </a:solidFill>
              </a:rPr>
              <a:t>β. Οργανισμοί και Ρυθμιστικά Σώματα</a:t>
            </a:r>
          </a:p>
          <a:p>
            <a:pPr lvl="1"/>
            <a:r>
              <a:rPr lang="el-GR" sz="1800" b="1" dirty="0"/>
              <a:t>Υπουργείο Τουρισμού</a:t>
            </a:r>
            <a:r>
              <a:rPr lang="el-GR" sz="1800" dirty="0"/>
              <a:t>: Είναι ο υπεύθυνος φορέας για τη χάραξη της τουριστικής πολιτικής και την εποπτεία της τουριστικής βιομηχανίας στην Ελλάδα.</a:t>
            </a:r>
          </a:p>
          <a:p>
            <a:pPr lvl="1"/>
            <a:r>
              <a:rPr lang="el-GR" sz="1800" b="1" dirty="0"/>
              <a:t>Ελληνικός Οργανισμός Τουρισμού (ΕΟΤ)</a:t>
            </a:r>
            <a:r>
              <a:rPr lang="el-GR" sz="1800" dirty="0"/>
              <a:t>: Ρυθμίζει και προωθεί τη χώρα ως τουριστικό προορισμό, παρέχοντας σήματα ποιότητας για τουριστικά καταλύματα και υπηρεσίες.</a:t>
            </a:r>
          </a:p>
          <a:p>
            <a:pPr>
              <a:buFont typeface="Wingdings" panose="05000000000000000000" pitchFamily="2" charset="2"/>
              <a:buChar char="Ø"/>
            </a:pPr>
            <a:endParaRPr lang="el-GR" sz="2400" dirty="0"/>
          </a:p>
          <a:p>
            <a:pPr marL="0" indent="0">
              <a:buNone/>
            </a:pPr>
            <a:endParaRPr lang="el-GR" sz="2000" dirty="0" smtClean="0"/>
          </a:p>
        </p:txBody>
      </p:sp>
    </p:spTree>
    <p:extLst>
      <p:ext uri="{BB962C8B-B14F-4D97-AF65-F5344CB8AC3E}">
        <p14:creationId xmlns:p14="http://schemas.microsoft.com/office/powerpoint/2010/main" val="391306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040" y="101680"/>
            <a:ext cx="10305245" cy="1371600"/>
          </a:xfrm>
        </p:spPr>
        <p:txBody>
          <a:bodyPr>
            <a:normAutofit/>
          </a:bodyPr>
          <a:lstStyle/>
          <a:p>
            <a:pPr lvl="0" algn="ctr">
              <a:lnSpc>
                <a:spcPct val="100000"/>
              </a:lnSpc>
              <a:spcBef>
                <a:spcPts val="900"/>
              </a:spcBef>
              <a:buClr>
                <a:prstClr val="black">
                  <a:lumMod val="85000"/>
                  <a:lumOff val="15000"/>
                </a:prstClr>
              </a:buClr>
            </a:pPr>
            <a:r>
              <a:rPr lang="el-GR" sz="2800" b="1" dirty="0">
                <a:solidFill>
                  <a:srgbClr val="C00000"/>
                </a:solidFill>
              </a:rPr>
              <a:t>3. Διεθνές Νομικό Πλαίσιο για τον </a:t>
            </a:r>
            <a:r>
              <a:rPr lang="el-GR" sz="2800" b="1" dirty="0" smtClean="0">
                <a:solidFill>
                  <a:srgbClr val="C00000"/>
                </a:solidFill>
              </a:rPr>
              <a:t>Τουρισμό</a:t>
            </a:r>
            <a:endParaRPr lang="en-US" sz="2800" b="1" u="sng" dirty="0"/>
          </a:p>
        </p:txBody>
      </p:sp>
      <p:sp>
        <p:nvSpPr>
          <p:cNvPr id="3" name="Content Placeholder 2"/>
          <p:cNvSpPr>
            <a:spLocks noGrp="1"/>
          </p:cNvSpPr>
          <p:nvPr>
            <p:ph idx="1"/>
          </p:nvPr>
        </p:nvSpPr>
        <p:spPr>
          <a:xfrm>
            <a:off x="716386" y="1032179"/>
            <a:ext cx="10954555" cy="5484530"/>
          </a:xfrm>
        </p:spPr>
        <p:txBody>
          <a:bodyPr>
            <a:normAutofit fontScale="92500"/>
          </a:bodyPr>
          <a:lstStyle/>
          <a:p>
            <a:pPr marL="0" indent="0">
              <a:buNone/>
            </a:pPr>
            <a:r>
              <a:rPr lang="el-GR" sz="2800" b="1" dirty="0" smtClean="0">
                <a:solidFill>
                  <a:srgbClr val="7030A0"/>
                </a:solidFill>
              </a:rPr>
              <a:t>Α. Διεθνείς </a:t>
            </a:r>
            <a:r>
              <a:rPr lang="el-GR" sz="2800" b="1" dirty="0">
                <a:solidFill>
                  <a:srgbClr val="7030A0"/>
                </a:solidFill>
              </a:rPr>
              <a:t>Συμφωνίες και </a:t>
            </a:r>
            <a:r>
              <a:rPr lang="el-GR" sz="2800" b="1" dirty="0" smtClean="0">
                <a:solidFill>
                  <a:srgbClr val="7030A0"/>
                </a:solidFill>
              </a:rPr>
              <a:t>Κανονισμοί</a:t>
            </a:r>
          </a:p>
          <a:p>
            <a:pPr lvl="1">
              <a:buFont typeface="Wingdings" panose="05000000000000000000" pitchFamily="2" charset="2"/>
              <a:buChar char="§"/>
            </a:pPr>
            <a:r>
              <a:rPr lang="el-GR" sz="2400" dirty="0" smtClean="0"/>
              <a:t>Σύμβαση </a:t>
            </a:r>
            <a:r>
              <a:rPr lang="el-GR" sz="2400" dirty="0"/>
              <a:t>της Βιέννης για τη Διαχείριση του Τουρισμού (1979): Αναγνωρίζει τις αρχές που πρέπει να ακολουθούν οι χώρες για την προστασία των τουριστών και την προώθηση της βιώσιμης τουριστικής ανάπτυξης</a:t>
            </a:r>
            <a:r>
              <a:rPr lang="el-GR" sz="2400" dirty="0" smtClean="0"/>
              <a:t>.</a:t>
            </a:r>
          </a:p>
          <a:p>
            <a:pPr lvl="1">
              <a:buFont typeface="Wingdings" panose="05000000000000000000" pitchFamily="2" charset="2"/>
              <a:buChar char="§"/>
            </a:pPr>
            <a:r>
              <a:rPr lang="el-GR" sz="2400" dirty="0" smtClean="0"/>
              <a:t>Παγκόσμιος </a:t>
            </a:r>
            <a:r>
              <a:rPr lang="el-GR" sz="2400" dirty="0"/>
              <a:t>Οργανισμός Τουρισμού (UNWTO): Εξέλιξη της διεθνούς τουριστικής νομοθεσίας μέσω οδηγιών, συστάσεων και προτύπων για τη βιώσιμη ανάπτυξη του </a:t>
            </a:r>
            <a:r>
              <a:rPr lang="el-GR" sz="2400" dirty="0" smtClean="0"/>
              <a:t>τουρισμού.</a:t>
            </a:r>
          </a:p>
          <a:p>
            <a:pPr marL="0" indent="0">
              <a:buNone/>
            </a:pPr>
            <a:r>
              <a:rPr lang="el-GR" sz="2800" b="1" dirty="0" smtClean="0">
                <a:solidFill>
                  <a:srgbClr val="7030A0"/>
                </a:solidFill>
              </a:rPr>
              <a:t>Β. Κανονισμοί </a:t>
            </a:r>
            <a:r>
              <a:rPr lang="el-GR" sz="2800" b="1" dirty="0">
                <a:solidFill>
                  <a:srgbClr val="7030A0"/>
                </a:solidFill>
              </a:rPr>
              <a:t>της Ευρωπαϊκής </a:t>
            </a:r>
            <a:r>
              <a:rPr lang="el-GR" sz="2800" b="1" dirty="0" smtClean="0">
                <a:solidFill>
                  <a:srgbClr val="7030A0"/>
                </a:solidFill>
              </a:rPr>
              <a:t>Ένωσης</a:t>
            </a:r>
          </a:p>
          <a:p>
            <a:pPr lvl="1">
              <a:buFont typeface="Wingdings" panose="05000000000000000000" pitchFamily="2" charset="2"/>
              <a:buChar char="§"/>
            </a:pPr>
            <a:r>
              <a:rPr lang="el-GR" sz="2400" dirty="0" smtClean="0"/>
              <a:t>Οδηγία </a:t>
            </a:r>
            <a:r>
              <a:rPr lang="el-GR" sz="2400" dirty="0"/>
              <a:t>90/314/EEC: Διασφαλίζει τα δικαιώματα των καταναλωτών στον τομέα των ταξιδιωτικών υπηρεσιών και των πακέτων διακοπών</a:t>
            </a:r>
            <a:r>
              <a:rPr lang="el-GR" sz="2400" dirty="0" smtClean="0"/>
              <a:t>.</a:t>
            </a:r>
          </a:p>
          <a:p>
            <a:pPr lvl="1">
              <a:buFont typeface="Wingdings" panose="05000000000000000000" pitchFamily="2" charset="2"/>
              <a:buChar char="§"/>
            </a:pPr>
            <a:r>
              <a:rPr lang="el-GR" sz="2400" dirty="0" smtClean="0"/>
              <a:t>Κανονισμός </a:t>
            </a:r>
            <a:r>
              <a:rPr lang="el-GR" sz="2400" dirty="0"/>
              <a:t>(ΕΕ) 1177/2010: Ορίζει τα δικαιώματα των επιβατών των πλοίων και των λεωφορείων στην ΕΕ</a:t>
            </a:r>
            <a:r>
              <a:rPr lang="el-GR" sz="2400" dirty="0" smtClean="0"/>
              <a:t>.</a:t>
            </a:r>
          </a:p>
          <a:p>
            <a:pPr lvl="1">
              <a:buFont typeface="Wingdings" panose="05000000000000000000" pitchFamily="2" charset="2"/>
              <a:buChar char="§"/>
            </a:pPr>
            <a:r>
              <a:rPr lang="el-GR" sz="2400" dirty="0" smtClean="0"/>
              <a:t>Ασφάλεια </a:t>
            </a:r>
            <a:r>
              <a:rPr lang="el-GR" sz="2400" dirty="0"/>
              <a:t>Τουριστών και Προστασία Δεδομένων: Συστήματα προστασίας προσωπικών δεδομένων μέσω του Γενικού Κανονισμού για την Προστασία Δεδομένων (GDPR), εφαρμόσιμος σε όλη την </a:t>
            </a:r>
            <a:r>
              <a:rPr lang="el-GR" sz="2400" dirty="0" smtClean="0"/>
              <a:t>ΕΕ.</a:t>
            </a:r>
            <a:endParaRPr lang="el-GR" sz="2400" dirty="0" smtClean="0"/>
          </a:p>
        </p:txBody>
      </p:sp>
    </p:spTree>
    <p:extLst>
      <p:ext uri="{BB962C8B-B14F-4D97-AF65-F5344CB8AC3E}">
        <p14:creationId xmlns:p14="http://schemas.microsoft.com/office/powerpoint/2010/main" val="14039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371" y="359259"/>
            <a:ext cx="10726490" cy="1371600"/>
          </a:xfrm>
        </p:spPr>
        <p:txBody>
          <a:bodyPr>
            <a:normAutofit/>
          </a:bodyPr>
          <a:lstStyle/>
          <a:p>
            <a:pPr lvl="0">
              <a:lnSpc>
                <a:spcPct val="100000"/>
              </a:lnSpc>
              <a:spcBef>
                <a:spcPts val="900"/>
              </a:spcBef>
              <a:buClr>
                <a:prstClr val="black">
                  <a:lumMod val="85000"/>
                  <a:lumOff val="15000"/>
                </a:prstClr>
              </a:buClr>
            </a:pPr>
            <a:r>
              <a:rPr lang="el-GR" sz="2800" b="1" dirty="0">
                <a:solidFill>
                  <a:srgbClr val="C00000"/>
                </a:solidFill>
              </a:rPr>
              <a:t>4. Ρόλος της Νομοθεσίας στην Προστασία του Τουρίστα</a:t>
            </a:r>
            <a:endParaRPr lang="en-US" sz="2800" b="1" u="sng" dirty="0">
              <a:solidFill>
                <a:srgbClr val="C00000"/>
              </a:solidFill>
            </a:endParaRPr>
          </a:p>
        </p:txBody>
      </p:sp>
      <p:sp>
        <p:nvSpPr>
          <p:cNvPr id="3" name="Content Placeholder 2"/>
          <p:cNvSpPr>
            <a:spLocks noGrp="1"/>
          </p:cNvSpPr>
          <p:nvPr>
            <p:ph idx="1"/>
          </p:nvPr>
        </p:nvSpPr>
        <p:spPr>
          <a:xfrm>
            <a:off x="888642" y="1486161"/>
            <a:ext cx="10444766" cy="5484530"/>
          </a:xfrm>
        </p:spPr>
        <p:txBody>
          <a:bodyPr>
            <a:normAutofit/>
          </a:bodyPr>
          <a:lstStyle/>
          <a:p>
            <a:pPr marL="0" indent="0">
              <a:buNone/>
            </a:pPr>
            <a:r>
              <a:rPr lang="el-GR" sz="2400" b="1" dirty="0" smtClean="0">
                <a:solidFill>
                  <a:srgbClr val="FFC000"/>
                </a:solidFill>
              </a:rPr>
              <a:t>α</a:t>
            </a:r>
            <a:r>
              <a:rPr lang="el-GR" sz="2400" b="1" dirty="0">
                <a:solidFill>
                  <a:srgbClr val="FFC000"/>
                </a:solidFill>
              </a:rPr>
              <a:t>. Δικαιώματα και Προστασία των Τουριστών</a:t>
            </a:r>
          </a:p>
          <a:p>
            <a:pPr lvl="1"/>
            <a:r>
              <a:rPr lang="el-GR" sz="2200" b="1" dirty="0"/>
              <a:t>Δικαιώματα του Επιβάτη</a:t>
            </a:r>
            <a:r>
              <a:rPr lang="el-GR" sz="2200" dirty="0"/>
              <a:t>: Όπως η αποζημίωση σε περίπτωση ακύρωσης πτήσης ή καθυστέρησης, προστασία από αθέμιτες εμπορικές πρακτικές.</a:t>
            </a:r>
          </a:p>
          <a:p>
            <a:pPr lvl="1"/>
            <a:r>
              <a:rPr lang="el-GR" sz="2200" b="1" dirty="0"/>
              <a:t>Ενημέρωση και Διαφάνεια</a:t>
            </a:r>
            <a:r>
              <a:rPr lang="el-GR" sz="2200" dirty="0"/>
              <a:t>: Οι τουριστικοί πράκτορες οφείλουν να παρέχουν πλήρη και σωστή ενημέρωση για τις υπηρεσίες τους.</a:t>
            </a:r>
          </a:p>
          <a:p>
            <a:pPr lvl="1"/>
            <a:r>
              <a:rPr lang="el-GR" sz="2200" b="1" dirty="0"/>
              <a:t>Ασφάλεια και Υγεία</a:t>
            </a:r>
            <a:r>
              <a:rPr lang="el-GR" sz="2200" dirty="0"/>
              <a:t>: Οι τουριστικές επιχειρήσεις είναι υποχρεωμένες να εξασφαλίζουν την υγεία και ασφάλεια των τουριστών κατά τη διάρκεια των διακοπών τους.</a:t>
            </a:r>
          </a:p>
          <a:p>
            <a:pPr marL="0" indent="0">
              <a:buNone/>
            </a:pPr>
            <a:endParaRPr lang="el-GR" sz="2000" b="1" dirty="0" smtClean="0"/>
          </a:p>
          <a:p>
            <a:pPr marL="0" indent="0">
              <a:buNone/>
            </a:pPr>
            <a:r>
              <a:rPr lang="el-GR" sz="2400" b="1" dirty="0">
                <a:solidFill>
                  <a:srgbClr val="FFC000"/>
                </a:solidFill>
              </a:rPr>
              <a:t>β</a:t>
            </a:r>
            <a:r>
              <a:rPr lang="el-GR" sz="2400" b="1" dirty="0">
                <a:solidFill>
                  <a:srgbClr val="FFC000"/>
                </a:solidFill>
              </a:rPr>
              <a:t>. Προστασία του Περιβάλλοντος και Βιώσιμη Ανάπτυξη</a:t>
            </a:r>
          </a:p>
          <a:p>
            <a:pPr lvl="1"/>
            <a:r>
              <a:rPr lang="el-GR" sz="2200" b="1" dirty="0"/>
              <a:t>Κανονισμοί για τη Βιώσιμη Τουριστική Ανάπτυξη</a:t>
            </a:r>
            <a:r>
              <a:rPr lang="el-GR" sz="2200" dirty="0"/>
              <a:t>: Προβλέπουν την εφαρμογή πρακτικών που μειώνουν τις αρνητικές επιπτώσεις του τουρισμού στο περιβάλλον, π.χ. η χρήση ανανεώσιμων πηγών ενέργειας, η διαχείριση αποβλήτων κ.ά.</a:t>
            </a:r>
          </a:p>
        </p:txBody>
      </p:sp>
    </p:spTree>
    <p:extLst>
      <p:ext uri="{BB962C8B-B14F-4D97-AF65-F5344CB8AC3E}">
        <p14:creationId xmlns:p14="http://schemas.microsoft.com/office/powerpoint/2010/main" val="2299055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2810" y="707073"/>
            <a:ext cx="10058400"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5. Αναγκαία Στοιχεία για την Εφαρμογή της Νομοθεσίας</a:t>
            </a:r>
            <a:endParaRPr lang="el-GR" sz="3200" b="1" dirty="0">
              <a:solidFill>
                <a:srgbClr val="C00000"/>
              </a:solidFill>
            </a:endParaRPr>
          </a:p>
        </p:txBody>
      </p:sp>
      <p:sp>
        <p:nvSpPr>
          <p:cNvPr id="3" name="Content Placeholder 2"/>
          <p:cNvSpPr>
            <a:spLocks noGrp="1"/>
          </p:cNvSpPr>
          <p:nvPr>
            <p:ph idx="1"/>
          </p:nvPr>
        </p:nvSpPr>
        <p:spPr>
          <a:xfrm>
            <a:off x="1332962" y="1810827"/>
            <a:ext cx="10097037" cy="5675225"/>
          </a:xfrm>
        </p:spPr>
        <p:txBody>
          <a:bodyPr>
            <a:normAutofit/>
          </a:bodyPr>
          <a:lstStyle/>
          <a:p>
            <a:pPr marL="0" indent="0">
              <a:buNone/>
            </a:pPr>
            <a:endParaRPr lang="el-GR" sz="2400" dirty="0"/>
          </a:p>
          <a:p>
            <a:pPr>
              <a:buFont typeface="Wingdings" panose="05000000000000000000" pitchFamily="2" charset="2"/>
              <a:buChar char="Ø"/>
            </a:pPr>
            <a:r>
              <a:rPr lang="el-GR" sz="2400" b="1" dirty="0" smtClean="0"/>
              <a:t> Εκπαίδευση </a:t>
            </a:r>
            <a:r>
              <a:rPr lang="el-GR" sz="2400" b="1" dirty="0"/>
              <a:t>του Τουριστικού Προσωπικού</a:t>
            </a:r>
            <a:r>
              <a:rPr lang="el-GR" sz="2400" dirty="0"/>
              <a:t>: Οι εργαζόμενοι στον τουριστικό τομέα πρέπει να είναι πλήρως ενημερωμένοι για τα νομικά τους καθήκοντα και τις υποχρεώσεις τους απέναντι στους τουρίστες</a:t>
            </a:r>
            <a:r>
              <a:rPr lang="el-GR" sz="2400" dirty="0" smtClean="0"/>
              <a:t>.</a:t>
            </a:r>
          </a:p>
          <a:p>
            <a:pPr>
              <a:buFont typeface="Wingdings" panose="05000000000000000000" pitchFamily="2" charset="2"/>
              <a:buChar char="Ø"/>
            </a:pPr>
            <a:endParaRPr lang="el-GR" sz="2400" dirty="0"/>
          </a:p>
          <a:p>
            <a:pPr>
              <a:buFont typeface="Wingdings" panose="05000000000000000000" pitchFamily="2" charset="2"/>
              <a:buChar char="Ø"/>
            </a:pPr>
            <a:r>
              <a:rPr lang="el-GR" sz="2400" b="1" dirty="0" smtClean="0"/>
              <a:t> Έλεγχοι </a:t>
            </a:r>
            <a:r>
              <a:rPr lang="el-GR" sz="2400" b="1" dirty="0"/>
              <a:t>και Επιβολή Κυρώσεων</a:t>
            </a:r>
            <a:r>
              <a:rPr lang="el-GR" sz="2400" dirty="0"/>
              <a:t>: Ο τρόπος που οι ελεγκτικοί μηχανισμοί διασφαλίζουν την εφαρμογή των κανόνων και την προστασία των καταναλωτών.</a:t>
            </a:r>
          </a:p>
          <a:p>
            <a:pPr marL="0" lvl="0" indent="0">
              <a:buClr>
                <a:prstClr val="black">
                  <a:lumMod val="85000"/>
                  <a:lumOff val="15000"/>
                </a:prstClr>
              </a:buClr>
              <a:buNone/>
            </a:pPr>
            <a:endParaRPr lang="el-GR" sz="2000" dirty="0">
              <a:solidFill>
                <a:prstClr val="black"/>
              </a:solidFill>
            </a:endParaRPr>
          </a:p>
        </p:txBody>
      </p:sp>
      <p:sp>
        <p:nvSpPr>
          <p:cNvPr id="5" name="TextBox 4"/>
          <p:cNvSpPr txBox="1"/>
          <p:nvPr/>
        </p:nvSpPr>
        <p:spPr>
          <a:xfrm>
            <a:off x="978792" y="614575"/>
            <a:ext cx="10805375" cy="430887"/>
          </a:xfrm>
          <a:prstGeom prst="rect">
            <a:avLst/>
          </a:prstGeom>
          <a:noFill/>
        </p:spPr>
        <p:txBody>
          <a:bodyPr wrap="square" rtlCol="0">
            <a:spAutoFit/>
          </a:bodyPr>
          <a:lstStyle/>
          <a:p>
            <a:pPr marL="182880" lvl="0" indent="-182880" defTabSz="914400">
              <a:spcBef>
                <a:spcPts val="900"/>
              </a:spcBef>
              <a:buClr>
                <a:prstClr val="black">
                  <a:lumMod val="85000"/>
                  <a:lumOff val="15000"/>
                </a:prstClr>
              </a:buClr>
              <a:buFont typeface="Arial" panose="020B0604020202020204" pitchFamily="34" charset="0"/>
              <a:buChar char="•"/>
            </a:pPr>
            <a:endParaRPr lang="en-US" sz="2200" dirty="0">
              <a:solidFill>
                <a:prstClr val="black"/>
              </a:solidFill>
            </a:endParaRPr>
          </a:p>
        </p:txBody>
      </p:sp>
    </p:spTree>
    <p:extLst>
      <p:ext uri="{BB962C8B-B14F-4D97-AF65-F5344CB8AC3E}">
        <p14:creationId xmlns:p14="http://schemas.microsoft.com/office/powerpoint/2010/main" val="4205751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589" y="1016081"/>
            <a:ext cx="10058400" cy="1371600"/>
          </a:xfrm>
        </p:spPr>
        <p:txBody>
          <a:bodyPr/>
          <a:lstStyle/>
          <a:p>
            <a:pPr marL="182880" lvl="0" indent="-182880">
              <a:lnSpc>
                <a:spcPct val="100000"/>
              </a:lnSpc>
              <a:spcBef>
                <a:spcPts val="900"/>
              </a:spcBef>
            </a:pPr>
            <a:r>
              <a:rPr lang="el-GR" sz="3200" b="1" dirty="0">
                <a:solidFill>
                  <a:srgbClr val="C00000"/>
                </a:solidFill>
              </a:rPr>
              <a:t>6. Συμπεράσματα</a:t>
            </a:r>
            <a:r>
              <a:rPr lang="el-GR" sz="1800" b="1" dirty="0">
                <a:solidFill>
                  <a:prstClr val="black"/>
                </a:solidFill>
              </a:rPr>
              <a:t/>
            </a:r>
            <a:br>
              <a:rPr lang="el-GR" sz="1800" b="1" dirty="0">
                <a:solidFill>
                  <a:prstClr val="black"/>
                </a:solidFill>
              </a:rPr>
            </a:br>
            <a:endParaRPr lang="en-US" dirty="0"/>
          </a:p>
        </p:txBody>
      </p:sp>
      <p:sp>
        <p:nvSpPr>
          <p:cNvPr id="3" name="Content Placeholder 2"/>
          <p:cNvSpPr>
            <a:spLocks noGrp="1"/>
          </p:cNvSpPr>
          <p:nvPr>
            <p:ph idx="1"/>
          </p:nvPr>
        </p:nvSpPr>
        <p:spPr>
          <a:xfrm>
            <a:off x="1375893" y="2257667"/>
            <a:ext cx="9365087" cy="3931920"/>
          </a:xfrm>
        </p:spPr>
        <p:txBody>
          <a:bodyPr>
            <a:normAutofit/>
          </a:bodyPr>
          <a:lstStyle/>
          <a:p>
            <a:pPr>
              <a:buFont typeface="Wingdings" panose="05000000000000000000" pitchFamily="2" charset="2"/>
              <a:buChar char="ü"/>
            </a:pPr>
            <a:r>
              <a:rPr lang="el-GR" sz="2400" dirty="0" smtClean="0"/>
              <a:t> Η </a:t>
            </a:r>
            <a:r>
              <a:rPr lang="el-GR" sz="2400" dirty="0"/>
              <a:t>νομοθεσία στον τομέα του τουρισμού είναι αναγκαία για τη διασφάλιση της λειτουργίας του τομέα και την προστασία των δικαιωμάτων των τουριστών</a:t>
            </a:r>
            <a:r>
              <a:rPr lang="el-GR" sz="2400" dirty="0" smtClean="0"/>
              <a:t>.</a:t>
            </a:r>
          </a:p>
          <a:p>
            <a:pPr marL="0" indent="0">
              <a:buNone/>
            </a:pPr>
            <a:endParaRPr lang="el-GR" sz="2400" dirty="0"/>
          </a:p>
          <a:p>
            <a:pPr>
              <a:buFont typeface="Wingdings" panose="05000000000000000000" pitchFamily="2" charset="2"/>
              <a:buChar char="ü"/>
            </a:pPr>
            <a:r>
              <a:rPr lang="el-GR" sz="2400" dirty="0" smtClean="0"/>
              <a:t> Οι </a:t>
            </a:r>
            <a:r>
              <a:rPr lang="el-GR" sz="2400" dirty="0"/>
              <a:t>κανονισμοί και οι νόμοι εξελίσσονται συνεχώς για να ανταποκριθούν στις νέες προκλήσεις του τομέα, όπως είναι η τεχνολογική πρόοδος, η περιβαλλοντική βιωσιμότητα και η ανάγκη για μεγαλύτερη προστασία των καταναλωτών</a:t>
            </a:r>
          </a:p>
        </p:txBody>
      </p:sp>
    </p:spTree>
    <p:extLst>
      <p:ext uri="{BB962C8B-B14F-4D97-AF65-F5344CB8AC3E}">
        <p14:creationId xmlns:p14="http://schemas.microsoft.com/office/powerpoint/2010/main" val="2966484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2995</TotalTime>
  <Words>925</Words>
  <Application>Microsoft Office PowerPoint</Application>
  <PresentationFormat>Widescreen</PresentationFormat>
  <Paragraphs>57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Garamond</vt:lpstr>
      <vt:lpstr>Times New Roman</vt:lpstr>
      <vt:lpstr>Wingdings</vt:lpstr>
      <vt:lpstr>Savon</vt:lpstr>
      <vt:lpstr>ΤΟΥΡΙΣΤΙΚΟ ΔΙΚΑΙΟ (Α’ εξ.)</vt:lpstr>
      <vt:lpstr>Σκοπός – Μαθησιακά Αποτελέσματα:</vt:lpstr>
      <vt:lpstr>Περιεχόμενα</vt:lpstr>
      <vt:lpstr>1. Εισαγωγή στην Τουριστική Νομοθεσία</vt:lpstr>
      <vt:lpstr>2. Ελληνικό Νομικό Πλαίσιο για τον Τουρισμό</vt:lpstr>
      <vt:lpstr>3. Διεθνές Νομικό Πλαίσιο για τον Τουρισμό</vt:lpstr>
      <vt:lpstr>4. Ρόλος της Νομοθεσίας στην Προστασία του Τουρίστα</vt:lpstr>
      <vt:lpstr>5. Αναγκαία Στοιχεία για την Εφαρμογή της Νομοθεσίας</vt:lpstr>
      <vt:lpstr>6. Συμπεράσματα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Μπουκίου Μαρία-Μαρίνα</dc:creator>
  <cp:lastModifiedBy>Μπουκίου Μαρία-Μαρίνα</cp:lastModifiedBy>
  <cp:revision>80</cp:revision>
  <dcterms:created xsi:type="dcterms:W3CDTF">2022-03-02T12:48:16Z</dcterms:created>
  <dcterms:modified xsi:type="dcterms:W3CDTF">2025-03-17T14:16:48Z</dcterms:modified>
</cp:coreProperties>
</file>