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62" r:id="rId3"/>
    <p:sldId id="333" r:id="rId4"/>
    <p:sldId id="332" r:id="rId5"/>
    <p:sldId id="331" r:id="rId6"/>
    <p:sldId id="330" r:id="rId7"/>
    <p:sldId id="338" r:id="rId8"/>
    <p:sldId id="345" r:id="rId9"/>
    <p:sldId id="341" r:id="rId10"/>
    <p:sldId id="342" r:id="rId11"/>
    <p:sldId id="329" r:id="rId12"/>
    <p:sldId id="337" r:id="rId13"/>
    <p:sldId id="340" r:id="rId14"/>
    <p:sldId id="33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07-Apr-25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07-Apr-25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07-Apr-25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07-Apr-25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07-Apr-25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07-Apr-25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07-Apr-25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07-Apr-25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07-Apr-25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07-Apr-25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07-Apr-25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07-Apr-25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sz="4400" dirty="0" smtClean="0"/>
              <a:t>ΤΟΥΡΙΣΤΙΚΟ ΔΙΚΑΙΟ (Α’ εξ.)</a:t>
            </a:r>
            <a:endParaRPr lang="en-US" sz="4400" dirty="0"/>
          </a:p>
        </p:txBody>
      </p:sp>
      <p:sp>
        <p:nvSpPr>
          <p:cNvPr id="3" name="Subtitle 2"/>
          <p:cNvSpPr>
            <a:spLocks noGrp="1"/>
          </p:cNvSpPr>
          <p:nvPr>
            <p:ph type="subTitle" idx="1"/>
          </p:nvPr>
        </p:nvSpPr>
        <p:spPr/>
        <p:txBody>
          <a:bodyPr>
            <a:normAutofit/>
          </a:bodyPr>
          <a:lstStyle/>
          <a:p>
            <a:r>
              <a:rPr lang="el-GR" sz="2400" b="1" dirty="0" smtClean="0">
                <a:solidFill>
                  <a:srgbClr val="C00000"/>
                </a:solidFill>
              </a:rPr>
              <a:t>Ενότητα 5η</a:t>
            </a:r>
            <a:endParaRPr lang="en-US" sz="2400" b="1" dirty="0">
              <a:solidFill>
                <a:srgbClr val="C00000"/>
              </a:solidFill>
            </a:endParaRPr>
          </a:p>
        </p:txBody>
      </p:sp>
    </p:spTree>
    <p:extLst>
      <p:ext uri="{BB962C8B-B14F-4D97-AF65-F5344CB8AC3E}">
        <p14:creationId xmlns:p14="http://schemas.microsoft.com/office/powerpoint/2010/main" val="2225895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578" y="553791"/>
            <a:ext cx="4187780" cy="6214055"/>
          </a:xfrm>
        </p:spPr>
        <p:txBody>
          <a:bodyPr>
            <a:normAutofit/>
          </a:bodyPr>
          <a:lstStyle/>
          <a:p>
            <a:pPr marL="285750" indent="-285750">
              <a:buFont typeface="Wingdings" panose="05000000000000000000" pitchFamily="2" charset="2"/>
              <a:buChar char="ü"/>
            </a:pPr>
            <a:r>
              <a:rPr lang="el-GR" sz="2700" b="1" dirty="0"/>
              <a:t>Σημασία του </a:t>
            </a:r>
            <a:r>
              <a:rPr lang="el-GR" sz="2700" b="1" dirty="0" smtClean="0"/>
              <a:t>Κανονισμού</a:t>
            </a:r>
            <a:r>
              <a:rPr lang="el-GR" sz="1800" dirty="0" smtClean="0"/>
              <a:t/>
            </a:r>
            <a:br>
              <a:rPr lang="el-GR" sz="1800" dirty="0" smtClean="0"/>
            </a:br>
            <a:r>
              <a:rPr lang="el-GR" sz="2000" dirty="0"/>
              <a:t/>
            </a:r>
            <a:br>
              <a:rPr lang="el-GR" sz="2000" dirty="0"/>
            </a:br>
            <a:r>
              <a:rPr lang="el-GR" sz="2000" dirty="0"/>
              <a:t>Ο Κανονισμός 261/2004 αποτελεί έναν από τους πιο σημαντικούς πυλώνες προστασίας των δικαιωμάτων των επιβατών στην Ευρώπη και έχει ενισχύσει σημαντικά τη </a:t>
            </a:r>
            <a:r>
              <a:rPr lang="el-GR" sz="2000" dirty="0" smtClean="0"/>
              <a:t/>
            </a:r>
            <a:br>
              <a:rPr lang="el-GR" sz="2000" dirty="0" smtClean="0"/>
            </a:br>
            <a:r>
              <a:rPr lang="el-GR" sz="2000" b="1" dirty="0">
                <a:solidFill>
                  <a:srgbClr val="C00000"/>
                </a:solidFill>
              </a:rPr>
              <a:t>-</a:t>
            </a:r>
            <a:r>
              <a:rPr lang="el-GR" sz="2000" dirty="0" smtClean="0"/>
              <a:t> </a:t>
            </a:r>
            <a:r>
              <a:rPr lang="el-GR" sz="2000" b="1" dirty="0" smtClean="0">
                <a:solidFill>
                  <a:srgbClr val="C00000"/>
                </a:solidFill>
              </a:rPr>
              <a:t>διαφάνεια</a:t>
            </a:r>
            <a:r>
              <a:rPr lang="el-GR" sz="2000" b="1" dirty="0">
                <a:solidFill>
                  <a:srgbClr val="C00000"/>
                </a:solidFill>
              </a:rPr>
              <a:t>, </a:t>
            </a:r>
            <a:r>
              <a:rPr lang="el-GR" sz="2000" b="1" dirty="0" smtClean="0">
                <a:solidFill>
                  <a:srgbClr val="C00000"/>
                </a:solidFill>
              </a:rPr>
              <a:t/>
            </a:r>
            <a:br>
              <a:rPr lang="el-GR" sz="2000" b="1" dirty="0" smtClean="0">
                <a:solidFill>
                  <a:srgbClr val="C00000"/>
                </a:solidFill>
              </a:rPr>
            </a:br>
            <a:r>
              <a:rPr lang="el-GR" sz="2000" b="1" dirty="0" smtClean="0">
                <a:solidFill>
                  <a:srgbClr val="C00000"/>
                </a:solidFill>
              </a:rPr>
              <a:t>- υπευθυνότητα </a:t>
            </a:r>
            <a:br>
              <a:rPr lang="el-GR" sz="2000" b="1" dirty="0" smtClean="0">
                <a:solidFill>
                  <a:srgbClr val="C00000"/>
                </a:solidFill>
              </a:rPr>
            </a:br>
            <a:r>
              <a:rPr lang="el-GR" sz="2000" b="1" dirty="0" smtClean="0">
                <a:solidFill>
                  <a:srgbClr val="C00000"/>
                </a:solidFill>
              </a:rPr>
              <a:t>-  ποιότητα υπηρεσιών </a:t>
            </a:r>
            <a:r>
              <a:rPr lang="el-GR" sz="2000" dirty="0"/>
              <a:t>στις αερομεταφορές.</a:t>
            </a:r>
            <a:br>
              <a:rPr lang="el-GR" sz="2000" dirty="0"/>
            </a:br>
            <a:endParaRPr lang="en-US" sz="2000" dirty="0"/>
          </a:p>
        </p:txBody>
      </p:sp>
      <p:pic>
        <p:nvPicPr>
          <p:cNvPr id="7" name="Picture 6"/>
          <p:cNvPicPr>
            <a:picLocks noChangeAspect="1"/>
          </p:cNvPicPr>
          <p:nvPr/>
        </p:nvPicPr>
        <p:blipFill>
          <a:blip r:embed="rId2"/>
          <a:stretch>
            <a:fillRect/>
          </a:stretch>
        </p:blipFill>
        <p:spPr>
          <a:xfrm>
            <a:off x="1558343" y="247918"/>
            <a:ext cx="5022760" cy="6378262"/>
          </a:xfrm>
          <a:prstGeom prst="rect">
            <a:avLst/>
          </a:prstGeom>
        </p:spPr>
      </p:pic>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63683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368" y="513398"/>
            <a:ext cx="10726490" cy="1371600"/>
          </a:xfrm>
        </p:spPr>
        <p:txBody>
          <a:bodyPr>
            <a:normAutofit/>
          </a:bodyPr>
          <a:lstStyle/>
          <a:p>
            <a:pPr lvl="0">
              <a:lnSpc>
                <a:spcPct val="100000"/>
              </a:lnSpc>
              <a:spcBef>
                <a:spcPts val="900"/>
              </a:spcBef>
              <a:buClr>
                <a:prstClr val="black">
                  <a:lumMod val="85000"/>
                  <a:lumOff val="15000"/>
                </a:prstClr>
              </a:buClr>
            </a:pPr>
            <a:r>
              <a:rPr lang="el-GR" sz="3200" b="1" dirty="0">
                <a:solidFill>
                  <a:srgbClr val="C00000"/>
                </a:solidFill>
              </a:rPr>
              <a:t>5. </a:t>
            </a:r>
            <a:r>
              <a:rPr lang="el-GR" sz="3200" b="1" smtClean="0">
                <a:solidFill>
                  <a:srgbClr val="C00000"/>
                </a:solidFill>
              </a:rPr>
              <a:t>Παραδείγματα</a:t>
            </a:r>
            <a:endParaRPr lang="el-GR" sz="3200" b="1" dirty="0">
              <a:solidFill>
                <a:srgbClr val="C00000"/>
              </a:solidFill>
            </a:endParaRPr>
          </a:p>
        </p:txBody>
      </p:sp>
      <p:sp>
        <p:nvSpPr>
          <p:cNvPr id="3" name="Content Placeholder 2"/>
          <p:cNvSpPr>
            <a:spLocks noGrp="1"/>
          </p:cNvSpPr>
          <p:nvPr>
            <p:ph idx="1"/>
          </p:nvPr>
        </p:nvSpPr>
        <p:spPr>
          <a:xfrm>
            <a:off x="1447412" y="1884998"/>
            <a:ext cx="10444766" cy="5484530"/>
          </a:xfrm>
        </p:spPr>
        <p:txBody>
          <a:bodyPr>
            <a:normAutofit/>
          </a:bodyPr>
          <a:lstStyle/>
          <a:p>
            <a:r>
              <a:rPr lang="el-GR" sz="2400" b="1" dirty="0" smtClean="0"/>
              <a:t>Υποθέσεις </a:t>
            </a:r>
            <a:r>
              <a:rPr lang="el-GR" sz="2400" b="1" dirty="0"/>
              <a:t>σχετικά με ακυρώσεις ταξιδιών λόγω ανωτέρας βίας</a:t>
            </a:r>
            <a:r>
              <a:rPr lang="el-GR" sz="2400" dirty="0"/>
              <a:t>:</a:t>
            </a:r>
          </a:p>
          <a:p>
            <a:pPr lvl="1"/>
            <a:r>
              <a:rPr lang="el-GR" sz="2400" dirty="0"/>
              <a:t>Επιστροφές χρημάτων και αποζημιώσεις σε περιπτώσεις πανδημιών, φυσικών καταστροφών ή πολιτικών αναταραχών.</a:t>
            </a:r>
          </a:p>
          <a:p>
            <a:r>
              <a:rPr lang="el-GR" sz="2400" b="1" dirty="0"/>
              <a:t>Αποζημιώσεις για μη εκτέλεση συμφωνημένων υπηρεσιών</a:t>
            </a:r>
            <a:r>
              <a:rPr lang="el-GR" sz="2400" dirty="0"/>
              <a:t>:</a:t>
            </a:r>
          </a:p>
          <a:p>
            <a:pPr lvl="1"/>
            <a:r>
              <a:rPr lang="el-GR" sz="2400" dirty="0"/>
              <a:t>Υποθέσεις όπου ξενοδοχεία ή τουριστικά γραφεία υποχρεώθηκαν να αποζημιώσουν ταξιδιώτες λόγω ψευδών παροχών.</a:t>
            </a:r>
          </a:p>
          <a:p>
            <a:r>
              <a:rPr lang="el-GR" sz="2400" b="1" dirty="0"/>
              <a:t>Παρεμβάσεις των καταναλωτικών οργανώσεων</a:t>
            </a:r>
            <a:r>
              <a:rPr lang="el-GR" sz="2400" dirty="0"/>
              <a:t>:</a:t>
            </a:r>
          </a:p>
          <a:p>
            <a:pPr lvl="1"/>
            <a:r>
              <a:rPr lang="el-GR" sz="2400" dirty="0"/>
              <a:t>Επιτυχημένες διεκδικήσεις καταναλωτών μέσω συλλογικών αγωγών και ελέγχων από τις αρμόδιες αρχές.</a:t>
            </a:r>
          </a:p>
          <a:p>
            <a:pPr marL="0" indent="0">
              <a:buNone/>
            </a:pPr>
            <a:endParaRPr lang="el-GR" sz="2200" dirty="0"/>
          </a:p>
        </p:txBody>
      </p:sp>
    </p:spTree>
    <p:extLst>
      <p:ext uri="{BB962C8B-B14F-4D97-AF65-F5344CB8AC3E}">
        <p14:creationId xmlns:p14="http://schemas.microsoft.com/office/powerpoint/2010/main" val="229905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983" y="369139"/>
            <a:ext cx="10058400" cy="1371600"/>
          </a:xfrm>
        </p:spPr>
        <p:txBody>
          <a:bodyPr>
            <a:normAutofit/>
          </a:bodyPr>
          <a:lstStyle/>
          <a:p>
            <a:pPr lvl="0">
              <a:lnSpc>
                <a:spcPct val="100000"/>
              </a:lnSpc>
              <a:spcBef>
                <a:spcPts val="900"/>
              </a:spcBef>
              <a:buClr>
                <a:prstClr val="black">
                  <a:lumMod val="85000"/>
                  <a:lumOff val="15000"/>
                </a:prstClr>
              </a:buClr>
            </a:pPr>
            <a:r>
              <a:rPr lang="el-GR" sz="3200" b="1" dirty="0">
                <a:solidFill>
                  <a:srgbClr val="C00000"/>
                </a:solidFill>
              </a:rPr>
              <a:t>6</a:t>
            </a:r>
            <a:r>
              <a:rPr lang="el-GR" sz="3200" b="1" dirty="0" smtClean="0">
                <a:solidFill>
                  <a:srgbClr val="C00000"/>
                </a:solidFill>
              </a:rPr>
              <a:t>.  </a:t>
            </a:r>
            <a:r>
              <a:rPr lang="el-GR" sz="3200" b="1" dirty="0">
                <a:solidFill>
                  <a:srgbClr val="C00000"/>
                </a:solidFill>
              </a:rPr>
              <a:t>Συμπεράσματα &amp; Συμβουλές</a:t>
            </a:r>
          </a:p>
        </p:txBody>
      </p:sp>
      <p:sp>
        <p:nvSpPr>
          <p:cNvPr id="3" name="Content Placeholder 2"/>
          <p:cNvSpPr>
            <a:spLocks noGrp="1"/>
          </p:cNvSpPr>
          <p:nvPr>
            <p:ph idx="1"/>
          </p:nvPr>
        </p:nvSpPr>
        <p:spPr>
          <a:xfrm>
            <a:off x="873617" y="1534679"/>
            <a:ext cx="10831132" cy="5010411"/>
          </a:xfrm>
        </p:spPr>
        <p:txBody>
          <a:bodyPr>
            <a:normAutofit/>
          </a:bodyPr>
          <a:lstStyle/>
          <a:p>
            <a:pPr>
              <a:buFont typeface="Wingdings" panose="05000000000000000000" pitchFamily="2" charset="2"/>
              <a:buChar char="ü"/>
            </a:pPr>
            <a:r>
              <a:rPr lang="el-GR" sz="2400" b="1" dirty="0" smtClean="0"/>
              <a:t>Σημασία </a:t>
            </a:r>
            <a:r>
              <a:rPr lang="el-GR" sz="2400" b="1" dirty="0"/>
              <a:t>της γνώσης των δικαιωμάτων των καταναλωτών</a:t>
            </a:r>
            <a:r>
              <a:rPr lang="el-GR" sz="2400" dirty="0"/>
              <a:t>: Βοηθά στην αποφυγή νομικών επιπλοκών και προστατεύει από καταχρηστικές πρακτικές.</a:t>
            </a:r>
          </a:p>
          <a:p>
            <a:pPr>
              <a:buFont typeface="Wingdings" panose="05000000000000000000" pitchFamily="2" charset="2"/>
              <a:buChar char="ü"/>
            </a:pPr>
            <a:r>
              <a:rPr lang="el-GR" sz="2400" b="1" dirty="0"/>
              <a:t>Συμβουλές για τους καταναλωτές</a:t>
            </a:r>
            <a:r>
              <a:rPr lang="el-GR" sz="2400" dirty="0"/>
              <a:t>:</a:t>
            </a:r>
          </a:p>
          <a:p>
            <a:pPr lvl="1"/>
            <a:r>
              <a:rPr lang="el-GR" sz="2400" dirty="0"/>
              <a:t>Ανάγνωση των όρων και προϋποθέσεων πριν από κάθε αγορά τουριστικών υπηρεσιών.</a:t>
            </a:r>
          </a:p>
          <a:p>
            <a:pPr lvl="1"/>
            <a:r>
              <a:rPr lang="el-GR" sz="2400" dirty="0"/>
              <a:t>Διατήρηση όλων των εγγράφων (αποδείξεις, συμβάσεις, επιβεβαιώσεις κρατήσεων).</a:t>
            </a:r>
          </a:p>
          <a:p>
            <a:pPr lvl="1"/>
            <a:r>
              <a:rPr lang="el-GR" sz="2400" dirty="0"/>
              <a:t>Αναφορά τυχόν προβλημάτων στις αρμόδιες αρχές.</a:t>
            </a:r>
          </a:p>
          <a:p>
            <a:pPr>
              <a:buFont typeface="Wingdings" panose="05000000000000000000" pitchFamily="2" charset="2"/>
              <a:buChar char="ü"/>
            </a:pPr>
            <a:r>
              <a:rPr lang="el-GR" sz="2400" b="1" dirty="0"/>
              <a:t>Συμβουλές για τις επιχειρήσεις</a:t>
            </a:r>
            <a:r>
              <a:rPr lang="el-GR" sz="2400" dirty="0"/>
              <a:t>:</a:t>
            </a:r>
          </a:p>
          <a:p>
            <a:pPr lvl="1"/>
            <a:r>
              <a:rPr lang="el-GR" sz="2400" dirty="0"/>
              <a:t>Παροχή διαφανούς ενημέρωσης στους πελάτες.</a:t>
            </a:r>
          </a:p>
          <a:p>
            <a:pPr lvl="1"/>
            <a:r>
              <a:rPr lang="el-GR" sz="2400" dirty="0"/>
              <a:t>Τήρηση της νομοθεσίας για την προστασία των καταναλωτών.</a:t>
            </a:r>
          </a:p>
          <a:p>
            <a:pPr lvl="1"/>
            <a:r>
              <a:rPr lang="el-GR" sz="2400" dirty="0"/>
              <a:t>Ανάπτυξη πολιτικών ακύρωσης και επιστροφής χρημάτων που διασφαλίζουν τη δίκαιη μεταχείριση των πελατών.</a:t>
            </a:r>
          </a:p>
          <a:p>
            <a:pPr marL="0" indent="0">
              <a:buNone/>
            </a:pPr>
            <a:endParaRPr lang="el-GR" sz="2800" dirty="0" smtClean="0"/>
          </a:p>
          <a:p>
            <a:pPr marL="0" indent="0">
              <a:buNone/>
            </a:pPr>
            <a:endParaRPr lang="el-GR" sz="2000" dirty="0"/>
          </a:p>
          <a:p>
            <a:endParaRPr lang="en-US" dirty="0"/>
          </a:p>
        </p:txBody>
      </p:sp>
    </p:spTree>
    <p:extLst>
      <p:ext uri="{BB962C8B-B14F-4D97-AF65-F5344CB8AC3E}">
        <p14:creationId xmlns:p14="http://schemas.microsoft.com/office/powerpoint/2010/main" val="3190458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281" y="552441"/>
            <a:ext cx="10058400" cy="1371600"/>
          </a:xfrm>
        </p:spPr>
        <p:txBody>
          <a:bodyPr>
            <a:normAutofit/>
          </a:bodyPr>
          <a:lstStyle/>
          <a:p>
            <a:r>
              <a:rPr lang="el-GR" sz="2800" b="1" dirty="0" smtClean="0">
                <a:solidFill>
                  <a:srgbClr val="002060"/>
                </a:solidFill>
              </a:rPr>
              <a:t>Ερώτηση ΕΟΠΠΕΠ:</a:t>
            </a:r>
            <a:br>
              <a:rPr lang="el-GR" sz="2800" b="1" dirty="0" smtClean="0">
                <a:solidFill>
                  <a:srgbClr val="002060"/>
                </a:solidFill>
              </a:rPr>
            </a:br>
            <a:r>
              <a:rPr lang="el-GR" sz="2800" b="1" dirty="0" smtClean="0">
                <a:solidFill>
                  <a:srgbClr val="002060"/>
                </a:solidFill>
              </a:rPr>
              <a:t>1) </a:t>
            </a:r>
            <a:r>
              <a:rPr lang="el-GR" sz="2800" dirty="0">
                <a:solidFill>
                  <a:srgbClr val="002060"/>
                </a:solidFill>
              </a:rPr>
              <a:t>Σε περίπτωση ακύρωσης μιας πτήσης, ποιες διαδικασίες επιβάλλονται ως προς την επικοινωνία με τον πελάτη;</a:t>
            </a:r>
            <a:endParaRPr lang="en-US" sz="2800" b="1" dirty="0">
              <a:solidFill>
                <a:srgbClr val="002060"/>
              </a:solidFill>
            </a:endParaRPr>
          </a:p>
        </p:txBody>
      </p:sp>
      <p:sp>
        <p:nvSpPr>
          <p:cNvPr id="3" name="Content Placeholder 2"/>
          <p:cNvSpPr>
            <a:spLocks noGrp="1"/>
          </p:cNvSpPr>
          <p:nvPr>
            <p:ph idx="1"/>
          </p:nvPr>
        </p:nvSpPr>
        <p:spPr>
          <a:xfrm>
            <a:off x="927281" y="2014193"/>
            <a:ext cx="10637948" cy="4618426"/>
          </a:xfrm>
        </p:spPr>
        <p:txBody>
          <a:bodyPr>
            <a:normAutofit/>
          </a:bodyPr>
          <a:lstStyle/>
          <a:p>
            <a:pPr marL="0" indent="0">
              <a:buNone/>
            </a:pPr>
            <a:r>
              <a:rPr lang="el-GR" sz="2000" dirty="0"/>
              <a:t>Η ακύρωση πτήσης ρυθμίζεται από τον </a:t>
            </a:r>
            <a:r>
              <a:rPr lang="el-GR" sz="2000" b="1" dirty="0"/>
              <a:t>Κανονισμό (ΕΚ) 261/2004</a:t>
            </a:r>
            <a:r>
              <a:rPr lang="el-GR" sz="2000" dirty="0"/>
              <a:t> και επιβάλλει συγκεκριμένες διαδικασίες επικοινωνίας:</a:t>
            </a:r>
          </a:p>
          <a:p>
            <a:pPr lvl="1">
              <a:buFont typeface="Wingdings" panose="05000000000000000000" pitchFamily="2" charset="2"/>
              <a:buChar char="Ø"/>
            </a:pPr>
            <a:r>
              <a:rPr lang="el-GR" sz="2000" b="1" dirty="0" smtClean="0"/>
              <a:t> Άμεση </a:t>
            </a:r>
            <a:r>
              <a:rPr lang="el-GR" sz="2000" b="1" dirty="0"/>
              <a:t>ενημέρωση</a:t>
            </a:r>
            <a:r>
              <a:rPr lang="el-GR" sz="2000" dirty="0"/>
              <a:t> του επιβάτη από την αεροπορική εταιρεία για την ακύρωση, </a:t>
            </a:r>
            <a:r>
              <a:rPr lang="el-GR" sz="2000" b="1" dirty="0"/>
              <a:t>το συντομότερο δυνατόν</a:t>
            </a:r>
            <a:r>
              <a:rPr lang="el-GR" sz="2000" dirty="0"/>
              <a:t>.</a:t>
            </a:r>
          </a:p>
          <a:p>
            <a:pPr lvl="1">
              <a:buFont typeface="Wingdings" panose="05000000000000000000" pitchFamily="2" charset="2"/>
              <a:buChar char="Ø"/>
            </a:pPr>
            <a:r>
              <a:rPr lang="el-GR" sz="2000" dirty="0" smtClean="0"/>
              <a:t> Παροχή </a:t>
            </a:r>
            <a:r>
              <a:rPr lang="el-GR" sz="2000" b="1" dirty="0"/>
              <a:t>εναλλακτικών επιλογών</a:t>
            </a:r>
            <a:r>
              <a:rPr lang="el-GR" sz="2000" dirty="0"/>
              <a:t>: επιστροφή χρημάτων ή επαναδρομολόγηση της πτήσης.</a:t>
            </a:r>
          </a:p>
          <a:p>
            <a:pPr lvl="1">
              <a:buFont typeface="Wingdings" panose="05000000000000000000" pitchFamily="2" charset="2"/>
              <a:buChar char="Ø"/>
            </a:pPr>
            <a:r>
              <a:rPr lang="el-GR" sz="2000" dirty="0" smtClean="0"/>
              <a:t> Ενημέρωση </a:t>
            </a:r>
            <a:r>
              <a:rPr lang="el-GR" sz="2000" dirty="0"/>
              <a:t>για </a:t>
            </a:r>
            <a:r>
              <a:rPr lang="el-GR" sz="2000" b="1" dirty="0"/>
              <a:t>δικαίωμα αποζημίωσης</a:t>
            </a:r>
            <a:r>
              <a:rPr lang="el-GR" sz="2000" dirty="0"/>
              <a:t>, εκτός αν:</a:t>
            </a:r>
          </a:p>
          <a:p>
            <a:pPr marL="1074420" lvl="2" indent="-342900">
              <a:buFont typeface="Arial" panose="020B0604020202020204" pitchFamily="34" charset="0"/>
              <a:buChar char="•"/>
            </a:pPr>
            <a:r>
              <a:rPr lang="el-GR" sz="2000" dirty="0"/>
              <a:t>ο επιβάτης ενημερώθηκε τουλάχιστον 14 ημέρες πριν,</a:t>
            </a:r>
          </a:p>
          <a:p>
            <a:pPr marL="1074420" lvl="2" indent="-342900">
              <a:buFont typeface="Arial" panose="020B0604020202020204" pitchFamily="34" charset="0"/>
              <a:buChar char="•"/>
            </a:pPr>
            <a:r>
              <a:rPr lang="el-GR" sz="2000" dirty="0"/>
              <a:t>ή του προσφέρθηκε εναλλακτική με παρόμοια ώρα αναχώρησης/άφιξης.</a:t>
            </a:r>
          </a:p>
          <a:p>
            <a:pPr lvl="1">
              <a:buFont typeface="Wingdings" panose="05000000000000000000" pitchFamily="2" charset="2"/>
              <a:buChar char="Ø"/>
            </a:pPr>
            <a:r>
              <a:rPr lang="el-GR" sz="2000" b="1" dirty="0" smtClean="0"/>
              <a:t> Παροχή </a:t>
            </a:r>
            <a:r>
              <a:rPr lang="el-GR" sz="2000" b="1" dirty="0"/>
              <a:t>βοήθειας</a:t>
            </a:r>
            <a:r>
              <a:rPr lang="el-GR" sz="2000" dirty="0"/>
              <a:t> (ανάλογα με την περίπτωση): δωρεάν γεύματα, καταλύματα, μεταφορά από/προς αεροδρόμιο.</a:t>
            </a:r>
          </a:p>
          <a:p>
            <a:pPr lvl="1">
              <a:buFont typeface="Wingdings" panose="05000000000000000000" pitchFamily="2" charset="2"/>
              <a:buChar char="Ø"/>
            </a:pPr>
            <a:r>
              <a:rPr lang="el-GR" sz="2000" dirty="0" smtClean="0"/>
              <a:t> Σαφή </a:t>
            </a:r>
            <a:r>
              <a:rPr lang="el-GR" sz="2000" dirty="0"/>
              <a:t>επικοινωνία για τα δικαιώματα του επιβάτη, </a:t>
            </a:r>
            <a:r>
              <a:rPr lang="el-GR" sz="2000" b="1" dirty="0"/>
              <a:t>γραπτώς</a:t>
            </a:r>
            <a:r>
              <a:rPr lang="el-GR" sz="2000" dirty="0"/>
              <a:t>, σε γλώσσα που κατανοεί.</a:t>
            </a:r>
          </a:p>
          <a:p>
            <a:pPr lvl="1">
              <a:buFont typeface="Wingdings" panose="05000000000000000000" pitchFamily="2" charset="2"/>
              <a:buChar char="Ø"/>
            </a:pPr>
            <a:r>
              <a:rPr lang="el-GR" sz="2000" dirty="0" smtClean="0"/>
              <a:t> Παροχή </a:t>
            </a:r>
            <a:r>
              <a:rPr lang="el-GR" sz="2000" b="1" dirty="0"/>
              <a:t>φόρμας ή οδηγίας</a:t>
            </a:r>
            <a:r>
              <a:rPr lang="el-GR" sz="2000" dirty="0"/>
              <a:t> για υποβολή αιτήματος αποζημίωσης.</a:t>
            </a:r>
          </a:p>
          <a:p>
            <a:endParaRPr lang="en-US" dirty="0"/>
          </a:p>
        </p:txBody>
      </p:sp>
    </p:spTree>
    <p:extLst>
      <p:ext uri="{BB962C8B-B14F-4D97-AF65-F5344CB8AC3E}">
        <p14:creationId xmlns:p14="http://schemas.microsoft.com/office/powerpoint/2010/main" val="2414367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6379"/>
            <a:ext cx="10058400" cy="1371600"/>
          </a:xfrm>
        </p:spPr>
        <p:txBody>
          <a:bodyPr>
            <a:normAutofit/>
          </a:bodyPr>
          <a:lstStyle/>
          <a:p>
            <a:r>
              <a:rPr lang="el-GR" sz="2800" b="1" dirty="0" smtClean="0">
                <a:solidFill>
                  <a:srgbClr val="002060"/>
                </a:solidFill>
              </a:rPr>
              <a:t>Ερώτηση ΕΟΠΠΕΠ:</a:t>
            </a:r>
            <a:br>
              <a:rPr lang="el-GR" sz="2800" b="1" dirty="0" smtClean="0">
                <a:solidFill>
                  <a:srgbClr val="002060"/>
                </a:solidFill>
              </a:rPr>
            </a:br>
            <a:r>
              <a:rPr lang="el-GR" sz="2800" b="1" dirty="0" smtClean="0">
                <a:solidFill>
                  <a:srgbClr val="002060"/>
                </a:solidFill>
              </a:rPr>
              <a:t>2</a:t>
            </a:r>
            <a:r>
              <a:rPr lang="el-GR" sz="2800" b="1" dirty="0">
                <a:solidFill>
                  <a:srgbClr val="002060"/>
                </a:solidFill>
              </a:rPr>
              <a:t>) </a:t>
            </a:r>
            <a:r>
              <a:rPr lang="el-GR" sz="2200" dirty="0">
                <a:solidFill>
                  <a:srgbClr val="002060"/>
                </a:solidFill>
              </a:rPr>
              <a:t>Σε περίπτωση καθυστέρησης της αναχώρησης της πτήσης από την προγραμματισμένη ώρα, ποιες διαδικασίες επιβάλλονται ως προς την επικοινωνία με τον πελάτη;</a:t>
            </a:r>
            <a:endParaRPr lang="en-US" sz="2200" dirty="0">
              <a:solidFill>
                <a:srgbClr val="002060"/>
              </a:solidFill>
            </a:endParaRPr>
          </a:p>
        </p:txBody>
      </p:sp>
      <p:sp>
        <p:nvSpPr>
          <p:cNvPr id="3" name="Content Placeholder 2"/>
          <p:cNvSpPr>
            <a:spLocks noGrp="1"/>
          </p:cNvSpPr>
          <p:nvPr>
            <p:ph idx="1"/>
          </p:nvPr>
        </p:nvSpPr>
        <p:spPr>
          <a:xfrm>
            <a:off x="875764" y="1872526"/>
            <a:ext cx="10895525" cy="4850246"/>
          </a:xfrm>
        </p:spPr>
        <p:txBody>
          <a:bodyPr>
            <a:normAutofit fontScale="92500" lnSpcReduction="20000"/>
          </a:bodyPr>
          <a:lstStyle/>
          <a:p>
            <a:pPr marL="0" indent="0">
              <a:buNone/>
            </a:pPr>
            <a:r>
              <a:rPr lang="el-GR" sz="1900" dirty="0"/>
              <a:t>Ο </a:t>
            </a:r>
            <a:r>
              <a:rPr lang="el-GR" sz="1900" b="1" dirty="0"/>
              <a:t>Κανονισμός (ΕΚ) 261/2004</a:t>
            </a:r>
            <a:r>
              <a:rPr lang="el-GR" sz="1900" dirty="0"/>
              <a:t> καλύπτει και τις καθυστερήσεις </a:t>
            </a:r>
            <a:r>
              <a:rPr lang="el-GR" sz="1900" dirty="0" smtClean="0"/>
              <a:t>πτήσεων</a:t>
            </a:r>
            <a:r>
              <a:rPr lang="el-GR" sz="1900" b="1" dirty="0" smtClean="0">
                <a:solidFill>
                  <a:srgbClr val="C00000"/>
                </a:solidFill>
              </a:rPr>
              <a:t>. Οι υποχρεώσεις περιλαμβάνουν:</a:t>
            </a:r>
          </a:p>
          <a:p>
            <a:pPr lvl="2">
              <a:buFont typeface="Wingdings" panose="05000000000000000000" pitchFamily="2" charset="2"/>
              <a:buChar char="Ø"/>
            </a:pPr>
            <a:r>
              <a:rPr lang="el-GR" sz="1700" b="1" dirty="0" smtClean="0">
                <a:solidFill>
                  <a:srgbClr val="C00000"/>
                </a:solidFill>
              </a:rPr>
              <a:t> Άμεση και συνεχή ενημέρωση</a:t>
            </a:r>
            <a:r>
              <a:rPr lang="el-GR" sz="1700" dirty="0" smtClean="0">
                <a:solidFill>
                  <a:srgbClr val="C00000"/>
                </a:solidFill>
              </a:rPr>
              <a:t> του επιβάτη για:</a:t>
            </a:r>
          </a:p>
          <a:p>
            <a:pPr marL="1291590" lvl="3" indent="-285750">
              <a:buFont typeface="Arial" panose="020B0604020202020204" pitchFamily="34" charset="0"/>
              <a:buChar char="•"/>
            </a:pPr>
            <a:r>
              <a:rPr lang="el-GR" sz="1900" dirty="0" smtClean="0"/>
              <a:t>την </a:t>
            </a:r>
            <a:r>
              <a:rPr lang="el-GR" sz="1900" dirty="0"/>
              <a:t>αιτία καθυστέρησης,</a:t>
            </a:r>
          </a:p>
          <a:p>
            <a:pPr marL="1291590" lvl="3" indent="-285750">
              <a:buFont typeface="Arial" panose="020B0604020202020204" pitchFamily="34" charset="0"/>
              <a:buChar char="•"/>
            </a:pPr>
            <a:r>
              <a:rPr lang="el-GR" sz="1900" dirty="0"/>
              <a:t>την εκτιμώμενη ώρα αναχώρησης,</a:t>
            </a:r>
          </a:p>
          <a:p>
            <a:pPr marL="1291590" lvl="3" indent="-285750">
              <a:buFont typeface="Arial" panose="020B0604020202020204" pitchFamily="34" charset="0"/>
              <a:buChar char="•"/>
            </a:pPr>
            <a:r>
              <a:rPr lang="el-GR" sz="1900" dirty="0"/>
              <a:t>τα δικαιώματά του (γραπτή ενημέρωση).</a:t>
            </a:r>
          </a:p>
          <a:p>
            <a:pPr lvl="2">
              <a:buFont typeface="Wingdings" panose="05000000000000000000" pitchFamily="2" charset="2"/>
              <a:buChar char="Ø"/>
            </a:pPr>
            <a:r>
              <a:rPr lang="el-GR" sz="1700" dirty="0" smtClean="0">
                <a:solidFill>
                  <a:srgbClr val="C00000"/>
                </a:solidFill>
              </a:rPr>
              <a:t> Εφόσον </a:t>
            </a:r>
            <a:r>
              <a:rPr lang="el-GR" sz="1700" dirty="0">
                <a:solidFill>
                  <a:srgbClr val="C00000"/>
                </a:solidFill>
              </a:rPr>
              <a:t>η καθυστέρηση ξεπερνά:</a:t>
            </a:r>
          </a:p>
          <a:p>
            <a:pPr marL="1291590" lvl="3" indent="-285750">
              <a:buFont typeface="Arial" panose="020B0604020202020204" pitchFamily="34" charset="0"/>
              <a:buChar char="•"/>
            </a:pPr>
            <a:r>
              <a:rPr lang="el-GR" sz="1900" b="1" dirty="0"/>
              <a:t>2 ώρες</a:t>
            </a:r>
            <a:r>
              <a:rPr lang="el-GR" sz="1900" dirty="0"/>
              <a:t> (σε πτήσεις μικρής απόστασης έως 1.500 χλμ),</a:t>
            </a:r>
          </a:p>
          <a:p>
            <a:pPr marL="1291590" lvl="3" indent="-285750">
              <a:buFont typeface="Arial" panose="020B0604020202020204" pitchFamily="34" charset="0"/>
              <a:buChar char="•"/>
            </a:pPr>
            <a:r>
              <a:rPr lang="el-GR" sz="1900" b="1" dirty="0"/>
              <a:t>3 ώρες</a:t>
            </a:r>
            <a:r>
              <a:rPr lang="el-GR" sz="1900" dirty="0"/>
              <a:t> (σε πτήσεις εντός ΕΕ ή έως 3.500 χλμ εκτός),</a:t>
            </a:r>
          </a:p>
          <a:p>
            <a:pPr marL="1291590" lvl="3" indent="-285750">
              <a:buFont typeface="Arial" panose="020B0604020202020204" pitchFamily="34" charset="0"/>
              <a:buChar char="•"/>
            </a:pPr>
            <a:r>
              <a:rPr lang="el-GR" sz="1900" b="1" dirty="0"/>
              <a:t>4 ώρες</a:t>
            </a:r>
            <a:r>
              <a:rPr lang="el-GR" sz="1900" dirty="0"/>
              <a:t> (σε μακρινές πτήσεις),</a:t>
            </a:r>
          </a:p>
          <a:p>
            <a:pPr marL="548640" lvl="2" indent="0">
              <a:buNone/>
            </a:pPr>
            <a:r>
              <a:rPr lang="el-GR" sz="1700" dirty="0"/>
              <a:t> </a:t>
            </a:r>
            <a:r>
              <a:rPr lang="el-GR" sz="1700" dirty="0" smtClean="0"/>
              <a:t>   </a:t>
            </a:r>
            <a:r>
              <a:rPr lang="el-GR" sz="1700" dirty="0" smtClean="0">
                <a:solidFill>
                  <a:srgbClr val="C00000"/>
                </a:solidFill>
              </a:rPr>
              <a:t>τότε </a:t>
            </a:r>
            <a:r>
              <a:rPr lang="el-GR" sz="1700" dirty="0">
                <a:solidFill>
                  <a:srgbClr val="C00000"/>
                </a:solidFill>
              </a:rPr>
              <a:t>ο πελάτης δικαιούται:</a:t>
            </a:r>
          </a:p>
          <a:p>
            <a:pPr marL="1291590" lvl="3" indent="-285750">
              <a:buFont typeface="Arial" panose="020B0604020202020204" pitchFamily="34" charset="0"/>
              <a:buChar char="•"/>
            </a:pPr>
            <a:r>
              <a:rPr lang="el-GR" sz="1900" b="1" dirty="0"/>
              <a:t>γεύματα και ποτά</a:t>
            </a:r>
            <a:r>
              <a:rPr lang="el-GR" sz="1900" dirty="0"/>
              <a:t>, ανάλογα με τον χρόνο αναμονής,</a:t>
            </a:r>
          </a:p>
          <a:p>
            <a:pPr marL="1291590" lvl="3" indent="-285750">
              <a:buFont typeface="Arial" panose="020B0604020202020204" pitchFamily="34" charset="0"/>
              <a:buChar char="•"/>
            </a:pPr>
            <a:r>
              <a:rPr lang="el-GR" sz="1900" b="1" dirty="0"/>
              <a:t>2 τηλεφωνικές κλήσεις ή email</a:t>
            </a:r>
            <a:r>
              <a:rPr lang="el-GR" sz="1900" dirty="0"/>
              <a:t>, δωρεάν,</a:t>
            </a:r>
          </a:p>
          <a:p>
            <a:pPr marL="1291590" lvl="3" indent="-285750">
              <a:buFont typeface="Arial" panose="020B0604020202020204" pitchFamily="34" charset="0"/>
              <a:buChar char="•"/>
            </a:pPr>
            <a:r>
              <a:rPr lang="el-GR" sz="1900" b="1" dirty="0"/>
              <a:t>διαμονή σε ξενοδοχείο</a:t>
            </a:r>
            <a:r>
              <a:rPr lang="el-GR" sz="1900" dirty="0"/>
              <a:t> αν απαιτείται διανυκτέρευση,</a:t>
            </a:r>
          </a:p>
          <a:p>
            <a:pPr marL="1291590" lvl="3" indent="-285750">
              <a:buFont typeface="Arial" panose="020B0604020202020204" pitchFamily="34" charset="0"/>
              <a:buChar char="•"/>
            </a:pPr>
            <a:r>
              <a:rPr lang="el-GR" sz="1900" b="1" dirty="0"/>
              <a:t>μεταφορά προς/από το κατάλυμα</a:t>
            </a:r>
            <a:r>
              <a:rPr lang="el-GR" sz="1900" dirty="0"/>
              <a:t>.</a:t>
            </a:r>
          </a:p>
          <a:p>
            <a:pPr lvl="2">
              <a:buFont typeface="Wingdings" panose="05000000000000000000" pitchFamily="2" charset="2"/>
              <a:buChar char="Ø"/>
            </a:pPr>
            <a:r>
              <a:rPr lang="el-GR" sz="1700" dirty="0" smtClean="0">
                <a:solidFill>
                  <a:srgbClr val="C00000"/>
                </a:solidFill>
              </a:rPr>
              <a:t> Εάν </a:t>
            </a:r>
            <a:r>
              <a:rPr lang="el-GR" sz="1700" dirty="0">
                <a:solidFill>
                  <a:srgbClr val="C00000"/>
                </a:solidFill>
              </a:rPr>
              <a:t>η καθυστέρηση ξεπεράσει τις </a:t>
            </a:r>
            <a:r>
              <a:rPr lang="el-GR" sz="1700" b="1" dirty="0">
                <a:solidFill>
                  <a:srgbClr val="C00000"/>
                </a:solidFill>
              </a:rPr>
              <a:t>5 ώρες</a:t>
            </a:r>
            <a:r>
              <a:rPr lang="el-GR" sz="1700" dirty="0">
                <a:solidFill>
                  <a:srgbClr val="C00000"/>
                </a:solidFill>
              </a:rPr>
              <a:t>, ο επιβάτης δικαιούται:</a:t>
            </a:r>
          </a:p>
          <a:p>
            <a:pPr marL="1291590" lvl="3" indent="-285750">
              <a:buFont typeface="Arial" panose="020B0604020202020204" pitchFamily="34" charset="0"/>
              <a:buChar char="•"/>
            </a:pPr>
            <a:r>
              <a:rPr lang="el-GR" sz="1900" b="1" dirty="0"/>
              <a:t>επιστροφή χρημάτων</a:t>
            </a:r>
            <a:r>
              <a:rPr lang="el-GR" sz="1900" dirty="0"/>
              <a:t> για το αεροπορικό εισιτήριο, εφόσον δεν ταξιδέψει.</a:t>
            </a:r>
          </a:p>
          <a:p>
            <a:pPr marL="0" indent="0">
              <a:buNone/>
            </a:pPr>
            <a:endParaRPr lang="en-US" dirty="0"/>
          </a:p>
        </p:txBody>
      </p:sp>
      <p:sp>
        <p:nvSpPr>
          <p:cNvPr id="4" name="TextBox 3"/>
          <p:cNvSpPr txBox="1"/>
          <p:nvPr/>
        </p:nvSpPr>
        <p:spPr>
          <a:xfrm>
            <a:off x="8654602" y="3327494"/>
            <a:ext cx="2756079" cy="1631216"/>
          </a:xfrm>
          <a:prstGeom prst="rect">
            <a:avLst/>
          </a:prstGeom>
          <a:noFill/>
        </p:spPr>
        <p:txBody>
          <a:bodyPr wrap="square" rtlCol="0">
            <a:spAutoFit/>
          </a:bodyPr>
          <a:lstStyle/>
          <a:p>
            <a:pPr>
              <a:buFont typeface="Wingdings" panose="05000000000000000000" pitchFamily="2" charset="2"/>
              <a:buChar char="ü"/>
            </a:pPr>
            <a:r>
              <a:rPr lang="el-GR" sz="2000" dirty="0"/>
              <a:t> Η επικοινωνία πρέπει να είναι </a:t>
            </a:r>
            <a:r>
              <a:rPr lang="el-GR" sz="2000" b="1" dirty="0"/>
              <a:t>σαφής, άμεση και ανθρώπινη</a:t>
            </a:r>
            <a:r>
              <a:rPr lang="el-GR" sz="2000" dirty="0"/>
              <a:t>, δείχνοντας σεβασμό στην ταλαιπωρία του επιβάτη.</a:t>
            </a:r>
          </a:p>
        </p:txBody>
      </p:sp>
    </p:spTree>
    <p:extLst>
      <p:ext uri="{BB962C8B-B14F-4D97-AF65-F5344CB8AC3E}">
        <p14:creationId xmlns:p14="http://schemas.microsoft.com/office/powerpoint/2010/main" val="150505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587" y="242123"/>
            <a:ext cx="10058400" cy="1371600"/>
          </a:xfrm>
        </p:spPr>
        <p:txBody>
          <a:bodyPr>
            <a:normAutofit/>
          </a:bodyPr>
          <a:lstStyle/>
          <a:p>
            <a:pPr lvl="0">
              <a:lnSpc>
                <a:spcPct val="100000"/>
              </a:lnSpc>
              <a:spcBef>
                <a:spcPts val="900"/>
              </a:spcBef>
            </a:pPr>
            <a:r>
              <a:rPr lang="el-GR" sz="2800" b="1" dirty="0">
                <a:solidFill>
                  <a:prstClr val="black"/>
                </a:solidFill>
                <a:ea typeface="Times New Roman" panose="02020603050405020304" pitchFamily="18" charset="0"/>
              </a:rPr>
              <a:t>Σκοπός </a:t>
            </a:r>
            <a:r>
              <a:rPr lang="el-GR" sz="2800" b="1" dirty="0" smtClean="0">
                <a:solidFill>
                  <a:prstClr val="black"/>
                </a:solidFill>
                <a:ea typeface="Times New Roman" panose="02020603050405020304" pitchFamily="18" charset="0"/>
              </a:rPr>
              <a:t>– Μαθησιακά </a:t>
            </a:r>
            <a:r>
              <a:rPr lang="el-GR" sz="2800" b="1" dirty="0">
                <a:solidFill>
                  <a:prstClr val="black"/>
                </a:solidFill>
                <a:ea typeface="Times New Roman" panose="02020603050405020304" pitchFamily="18" charset="0"/>
              </a:rPr>
              <a:t>Αποτελέσματα</a:t>
            </a:r>
            <a:r>
              <a:rPr lang="el-GR" sz="2800" b="1" dirty="0" smtClean="0">
                <a:solidFill>
                  <a:prstClr val="black"/>
                </a:solidFill>
                <a:ea typeface="Times New Roman" panose="02020603050405020304" pitchFamily="18" charset="0"/>
              </a:rPr>
              <a:t>:</a:t>
            </a:r>
            <a:endParaRPr lang="en-US" sz="2800" dirty="0"/>
          </a:p>
        </p:txBody>
      </p:sp>
      <p:sp>
        <p:nvSpPr>
          <p:cNvPr id="3" name="Content Placeholder 2"/>
          <p:cNvSpPr>
            <a:spLocks noGrp="1"/>
          </p:cNvSpPr>
          <p:nvPr>
            <p:ph idx="1"/>
          </p:nvPr>
        </p:nvSpPr>
        <p:spPr>
          <a:xfrm>
            <a:off x="837126" y="1403798"/>
            <a:ext cx="10753861" cy="5030488"/>
          </a:xfrm>
        </p:spPr>
        <p:txBody>
          <a:bodyPr>
            <a:normAutofit/>
          </a:bodyPr>
          <a:lstStyle/>
          <a:p>
            <a:pPr marL="0" indent="0">
              <a:lnSpc>
                <a:spcPct val="120000"/>
              </a:lnSpc>
              <a:buNone/>
            </a:pPr>
            <a:r>
              <a:rPr lang="el-GR" sz="2000" b="1" dirty="0" smtClean="0"/>
              <a:t>Σκοπός </a:t>
            </a:r>
            <a:r>
              <a:rPr lang="el-GR" sz="2000" b="1" dirty="0"/>
              <a:t>της μαθησιακής ενότητας </a:t>
            </a:r>
            <a:r>
              <a:rPr lang="el-GR" sz="2000" dirty="0"/>
              <a:t>είναι να κατανοήσουν οι εκπαιδευόμενοι/ες τις βασικές έννοιες της ποιοτικής εξυπηρέτησης πελατών, καθώς και τις τεχνικές προώθησης των πωλήσεων. Εκπαιδεύονται στις αρχές της προσωπικής πώλησης, στα στάδια και στη διαχείριση αντιρρήσεων, στις ενέργειες μετά την πώληση και, γενικότερα, στις τεχνικές προώθησης πωλήσεων. Αποκτούν τις απαραίτητες γνώσεις σχετικά με τη σημασία της ποιότητας στην αγοραστική εμπειρία των καταναλωτών και στην ανάδειξή της ως ένα ισχυρό ανταγωνιστικό πλεονέκτημα στις τουριστικές επιχειρήσεις, στο ανθρώπινο δυναμικό των οποίων θα ενταχθούν με την πρόσληψή τους. </a:t>
            </a:r>
          </a:p>
          <a:p>
            <a:pPr marL="0" indent="0">
              <a:lnSpc>
                <a:spcPct val="120000"/>
              </a:lnSpc>
              <a:buNone/>
            </a:pPr>
            <a:r>
              <a:rPr lang="el-GR" sz="2000" b="1" dirty="0" smtClean="0"/>
              <a:t>Όταν </a:t>
            </a:r>
            <a:r>
              <a:rPr lang="el-GR" sz="2000" b="1" dirty="0"/>
              <a:t>ολοκληρώσουν τη μαθησιακή ενότητα, οι εκπαιδευόμενοι/ες θα είναι ικανοί/ές να: </a:t>
            </a:r>
            <a:r>
              <a:rPr lang="el-GR" sz="2000" dirty="0"/>
              <a:t>o αναγνωρίζουν τη σημασία της ποιότητας στην εξυπηρέτηση πελατών, o δίνουν παραδείγματα ποιοτικής εξυπηρέτησης πελατών, o εξηγούν τα βασικά σημεία στη διαδικασία των πωλήσεων, o κατανοούν τον ρόλο τους ως πωλητές/τριες παροχής υπηρεσιών, o επιλέγουν τις κατάλληλες τεχνικές πωλήσεων, o εφαρμόζουν επιτυχημένες τεχνικές προσωπικών πωλήσεων, o διαχειρίζονται διάφορους τύπους πελατών/ισσών, και o αντιμετωπίζουν αποτελεσματικά αντιρρήσεις και παράπονα.</a:t>
            </a:r>
            <a:endParaRPr lang="en-US" sz="2000" dirty="0">
              <a:ea typeface="Times New Roman" panose="02020603050405020304" pitchFamily="18" charset="0"/>
            </a:endParaRPr>
          </a:p>
        </p:txBody>
      </p:sp>
    </p:spTree>
    <p:extLst>
      <p:ext uri="{BB962C8B-B14F-4D97-AF65-F5344CB8AC3E}">
        <p14:creationId xmlns:p14="http://schemas.microsoft.com/office/powerpoint/2010/main" val="2878492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04712"/>
            <a:ext cx="10058400" cy="1371600"/>
          </a:xfrm>
        </p:spPr>
        <p:txBody>
          <a:bodyPr>
            <a:normAutofit/>
          </a:bodyPr>
          <a:lstStyle/>
          <a:p>
            <a:r>
              <a:rPr lang="el-GR" sz="2800" b="1" dirty="0" smtClean="0"/>
              <a:t>Περιεχόμενα</a:t>
            </a:r>
            <a:endParaRPr lang="en-US" sz="2800" b="1" dirty="0"/>
          </a:p>
        </p:txBody>
      </p:sp>
      <p:sp>
        <p:nvSpPr>
          <p:cNvPr id="3" name="Content Placeholder 2"/>
          <p:cNvSpPr>
            <a:spLocks noGrp="1"/>
          </p:cNvSpPr>
          <p:nvPr>
            <p:ph idx="1"/>
          </p:nvPr>
        </p:nvSpPr>
        <p:spPr>
          <a:xfrm>
            <a:off x="1066800" y="1326524"/>
            <a:ext cx="10058400" cy="4984124"/>
          </a:xfrm>
        </p:spPr>
        <p:txBody>
          <a:bodyPr>
            <a:normAutofit lnSpcReduction="10000"/>
          </a:bodyPr>
          <a:lstStyle/>
          <a:p>
            <a:pPr marL="342900" indent="-342900">
              <a:buFont typeface="+mj-lt"/>
              <a:buAutoNum type="arabicPeriod"/>
            </a:pPr>
            <a:r>
              <a:rPr lang="el-GR" dirty="0"/>
              <a:t>Εισαγωγή στο Τουριστικό Δίκαιο – Ορισμός, σημασία και βασικές αρχές</a:t>
            </a:r>
          </a:p>
          <a:p>
            <a:pPr marL="342900" indent="-342900">
              <a:buFont typeface="+mj-lt"/>
              <a:buAutoNum type="arabicPeriod"/>
            </a:pPr>
            <a:r>
              <a:rPr lang="el-GR" dirty="0"/>
              <a:t>Νομικό Πλαίσιο Τουριστικής Δραστηριότητας – Ελληνική και διεθνής νομοθεσία</a:t>
            </a:r>
          </a:p>
          <a:p>
            <a:pPr marL="342900" indent="-342900">
              <a:buFont typeface="+mj-lt"/>
              <a:buAutoNum type="arabicPeriod"/>
            </a:pPr>
            <a:r>
              <a:rPr lang="el-GR" dirty="0"/>
              <a:t>Τουριστικές Επιχειρήσεις &amp; Νομική Υπόσταση – Ξενοδοχεία, τουριστικά γραφεία, πρακτορεία</a:t>
            </a:r>
          </a:p>
          <a:p>
            <a:pPr marL="342900" indent="-342900">
              <a:buFont typeface="+mj-lt"/>
              <a:buAutoNum type="arabicPeriod"/>
            </a:pPr>
            <a:r>
              <a:rPr lang="el-GR" dirty="0"/>
              <a:t>Σύμβαση Παροχής Τουριστικών Υπηρεσιών – Δικαιώματα &amp; υποχρεώσεις των συμβαλλομένων</a:t>
            </a:r>
          </a:p>
          <a:p>
            <a:pPr marL="342900" indent="-342900">
              <a:buFont typeface="+mj-lt"/>
              <a:buAutoNum type="arabicPeriod"/>
            </a:pPr>
            <a:r>
              <a:rPr lang="el-GR" b="1" dirty="0">
                <a:solidFill>
                  <a:srgbClr val="C00000"/>
                </a:solidFill>
              </a:rPr>
              <a:t>Δικαίωμα των Καταναλωτών στον Τουρισμό – Προστασία, ακυρώσεις, αποζημιώσεις</a:t>
            </a:r>
          </a:p>
          <a:p>
            <a:pPr marL="342900" indent="-342900">
              <a:buFont typeface="+mj-lt"/>
              <a:buAutoNum type="arabicPeriod"/>
            </a:pPr>
            <a:r>
              <a:rPr lang="el-GR" dirty="0"/>
              <a:t>Νομικό Πλαίσιο για την Ξενοδοχειακή Βιομηχανία – Άδειες, κανονισμοί, υποχρεώσεις</a:t>
            </a:r>
          </a:p>
          <a:p>
            <a:pPr marL="342900" indent="-342900">
              <a:buFont typeface="+mj-lt"/>
              <a:buAutoNum type="arabicPeriod"/>
            </a:pPr>
            <a:r>
              <a:rPr lang="el-GR" dirty="0"/>
              <a:t>Τουριστικές Μεταφορές &amp; Νομικό Καθεστώς – Αερομεταφορές, ακτοπλοΐα, χερσαίες μεταφορές</a:t>
            </a:r>
          </a:p>
          <a:p>
            <a:pPr marL="342900" indent="-342900">
              <a:buFont typeface="+mj-lt"/>
              <a:buAutoNum type="arabicPeriod"/>
            </a:pPr>
            <a:r>
              <a:rPr lang="el-GR" dirty="0"/>
              <a:t>Προστασία Πολιτιστικής &amp; Περιβαλλοντικής Κληρονομιάς – Νομοθεσία για βιώσιμο τουρισμό</a:t>
            </a:r>
          </a:p>
          <a:p>
            <a:pPr marL="342900" indent="-342900">
              <a:buFont typeface="+mj-lt"/>
              <a:buAutoNum type="arabicPeriod"/>
            </a:pPr>
            <a:r>
              <a:rPr lang="el-GR" dirty="0"/>
              <a:t>Εργασιακό Δίκαιο στον Τουριστικό Κλάδο – Συμβάσεις, δικαιώματα εργαζομένων</a:t>
            </a:r>
          </a:p>
          <a:p>
            <a:pPr marL="342900" indent="-342900">
              <a:buFont typeface="+mj-lt"/>
              <a:buAutoNum type="arabicPeriod"/>
            </a:pPr>
            <a:r>
              <a:rPr lang="el-GR" dirty="0"/>
              <a:t>Φορολογία &amp; Τουριστικές Επιχειρήσεις – Ειδικά φορολογικά καθεστώτα</a:t>
            </a:r>
          </a:p>
          <a:p>
            <a:pPr marL="342900" indent="-342900">
              <a:buFont typeface="+mj-lt"/>
              <a:buAutoNum type="arabicPeriod"/>
            </a:pPr>
            <a:r>
              <a:rPr lang="el-GR" dirty="0"/>
              <a:t>Ηλεκτρονικός Τουρισμός &amp; Νομικές Προκλήσεις – GDPR, online κρατήσεις, πλατφόρμες</a:t>
            </a:r>
          </a:p>
          <a:p>
            <a:pPr marL="342900" indent="-342900">
              <a:buFont typeface="+mj-lt"/>
              <a:buAutoNum type="arabicPeriod"/>
            </a:pPr>
            <a:r>
              <a:rPr lang="el-GR" dirty="0"/>
              <a:t>Διαχείριση Κρίσεων &amp; Τουριστικό Δίκαιο – Ακραία καιρικά φαινόμενα, πανδημίες, force majeure</a:t>
            </a:r>
          </a:p>
          <a:p>
            <a:pPr marL="342900" indent="-342900">
              <a:buFont typeface="+mj-lt"/>
              <a:buAutoNum type="arabicPeriod"/>
            </a:pPr>
            <a:r>
              <a:rPr lang="el-GR" dirty="0"/>
              <a:t>Διεθνείς Συμφωνίες &amp; Οργανισμοί για τον Τουρισμό – EU, UNWTO, </a:t>
            </a:r>
            <a:r>
              <a:rPr lang="el-GR" dirty="0" smtClean="0"/>
              <a:t>IATA</a:t>
            </a:r>
          </a:p>
          <a:p>
            <a:pPr marL="342900" indent="-342900">
              <a:buFont typeface="+mj-lt"/>
              <a:buAutoNum type="arabicPeriod"/>
            </a:pPr>
            <a:endParaRPr lang="el-GR" dirty="0"/>
          </a:p>
        </p:txBody>
      </p:sp>
    </p:spTree>
    <p:extLst>
      <p:ext uri="{BB962C8B-B14F-4D97-AF65-F5344CB8AC3E}">
        <p14:creationId xmlns:p14="http://schemas.microsoft.com/office/powerpoint/2010/main" val="35280677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097" y="804930"/>
            <a:ext cx="10305245" cy="1371600"/>
          </a:xfrm>
        </p:spPr>
        <p:txBody>
          <a:bodyPr>
            <a:normAutofit/>
          </a:bodyPr>
          <a:lstStyle/>
          <a:p>
            <a:pPr lvl="0">
              <a:lnSpc>
                <a:spcPct val="100000"/>
              </a:lnSpc>
              <a:spcBef>
                <a:spcPts val="900"/>
              </a:spcBef>
              <a:buClr>
                <a:prstClr val="black">
                  <a:lumMod val="85000"/>
                  <a:lumOff val="15000"/>
                </a:prstClr>
              </a:buClr>
            </a:pPr>
            <a:r>
              <a:rPr lang="el-GR" sz="3200" b="1" dirty="0">
                <a:solidFill>
                  <a:srgbClr val="C00000"/>
                </a:solidFill>
              </a:rPr>
              <a:t>1</a:t>
            </a:r>
            <a:r>
              <a:rPr lang="el-GR" sz="3200" b="1" dirty="0" smtClean="0">
                <a:solidFill>
                  <a:srgbClr val="C00000"/>
                </a:solidFill>
              </a:rPr>
              <a:t>.  </a:t>
            </a:r>
            <a:r>
              <a:rPr lang="el-GR" sz="3200" b="1" dirty="0">
                <a:solidFill>
                  <a:srgbClr val="C00000"/>
                </a:solidFill>
              </a:rPr>
              <a:t>Εισαγωγή</a:t>
            </a:r>
          </a:p>
        </p:txBody>
      </p:sp>
      <p:sp>
        <p:nvSpPr>
          <p:cNvPr id="3" name="Content Placeholder 2"/>
          <p:cNvSpPr>
            <a:spLocks noGrp="1"/>
          </p:cNvSpPr>
          <p:nvPr>
            <p:ph idx="1"/>
          </p:nvPr>
        </p:nvSpPr>
        <p:spPr>
          <a:xfrm>
            <a:off x="1203097" y="2176530"/>
            <a:ext cx="10168947" cy="6262352"/>
          </a:xfrm>
        </p:spPr>
        <p:txBody>
          <a:bodyPr>
            <a:normAutofit/>
          </a:bodyPr>
          <a:lstStyle/>
          <a:p>
            <a:r>
              <a:rPr lang="el-GR" sz="2800" b="1" dirty="0" smtClean="0"/>
              <a:t>Ορισμός </a:t>
            </a:r>
            <a:r>
              <a:rPr lang="el-GR" sz="2800" b="1" dirty="0"/>
              <a:t>των δικαιωμάτων των καταναλωτών στον τουρισμό</a:t>
            </a:r>
            <a:r>
              <a:rPr lang="el-GR" sz="2800" dirty="0"/>
              <a:t>: Οι καταναλωτές έχουν δικαιώματα προστασίας κατά την αγορά και χρήση τουριστικών υπηρεσιών.</a:t>
            </a:r>
          </a:p>
          <a:p>
            <a:r>
              <a:rPr lang="el-GR" sz="2800" b="1" dirty="0"/>
              <a:t>Σημασία της προστασίας των καταναλωτών</a:t>
            </a:r>
            <a:r>
              <a:rPr lang="el-GR" sz="2800" dirty="0"/>
              <a:t>: Εξασφαλίζει την ποιότητα των υπηρεσιών, τη διαφάνεια των συναλλαγών και τη δίκαιη μεταχείριση.</a:t>
            </a:r>
          </a:p>
          <a:p>
            <a:r>
              <a:rPr lang="el-GR" sz="2800" b="1" dirty="0"/>
              <a:t>Νομοθετικό πλαίσιο</a:t>
            </a:r>
            <a:r>
              <a:rPr lang="el-GR" sz="2800" dirty="0"/>
              <a:t>: Εθνικές και Ευρωπαϊκές διατάξεις (Οδηγία 2015/2302/ΕΕ, Κανονισμός για τα δικαιώματα των επιβατών κ.λπ.).</a:t>
            </a:r>
          </a:p>
          <a:p>
            <a:pPr marL="0" indent="0">
              <a:buNone/>
            </a:pPr>
            <a:endParaRPr lang="el-GR" sz="2000" dirty="0" smtClean="0"/>
          </a:p>
        </p:txBody>
      </p:sp>
    </p:spTree>
    <p:extLst>
      <p:ext uri="{BB962C8B-B14F-4D97-AF65-F5344CB8AC3E}">
        <p14:creationId xmlns:p14="http://schemas.microsoft.com/office/powerpoint/2010/main" val="2975805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129" y="441259"/>
            <a:ext cx="10305245" cy="1371600"/>
          </a:xfrm>
        </p:spPr>
        <p:txBody>
          <a:bodyPr>
            <a:normAutofit/>
          </a:bodyPr>
          <a:lstStyle/>
          <a:p>
            <a:pPr lvl="0">
              <a:lnSpc>
                <a:spcPct val="100000"/>
              </a:lnSpc>
              <a:spcBef>
                <a:spcPts val="900"/>
              </a:spcBef>
              <a:buClr>
                <a:prstClr val="black">
                  <a:lumMod val="85000"/>
                  <a:lumOff val="15000"/>
                </a:prstClr>
              </a:buClr>
            </a:pPr>
            <a:r>
              <a:rPr lang="el-GR" sz="3200" b="1" dirty="0">
                <a:solidFill>
                  <a:srgbClr val="C00000"/>
                </a:solidFill>
              </a:rPr>
              <a:t>2. </a:t>
            </a:r>
            <a:r>
              <a:rPr lang="el-GR" sz="3200" b="1" dirty="0" smtClean="0">
                <a:solidFill>
                  <a:srgbClr val="C00000"/>
                </a:solidFill>
              </a:rPr>
              <a:t> Προστασία </a:t>
            </a:r>
            <a:r>
              <a:rPr lang="el-GR" sz="3200" b="1" dirty="0">
                <a:solidFill>
                  <a:srgbClr val="C00000"/>
                </a:solidFill>
              </a:rPr>
              <a:t>των Καταναλωτών στον Τουρισμό</a:t>
            </a:r>
          </a:p>
        </p:txBody>
      </p:sp>
      <p:sp>
        <p:nvSpPr>
          <p:cNvPr id="3" name="Content Placeholder 2"/>
          <p:cNvSpPr>
            <a:spLocks noGrp="1"/>
          </p:cNvSpPr>
          <p:nvPr>
            <p:ph idx="1"/>
          </p:nvPr>
        </p:nvSpPr>
        <p:spPr>
          <a:xfrm>
            <a:off x="1306129" y="1373470"/>
            <a:ext cx="10465161" cy="5484530"/>
          </a:xfrm>
        </p:spPr>
        <p:txBody>
          <a:bodyPr>
            <a:normAutofit/>
          </a:bodyPr>
          <a:lstStyle/>
          <a:p>
            <a:pPr marL="0" indent="0">
              <a:buNone/>
            </a:pPr>
            <a:endParaRPr lang="el-GR" sz="2400" dirty="0"/>
          </a:p>
          <a:p>
            <a:pPr>
              <a:buFont typeface="Wingdings" panose="05000000000000000000" pitchFamily="2" charset="2"/>
              <a:buChar char="q"/>
            </a:pPr>
            <a:r>
              <a:rPr lang="el-GR" sz="2600" b="1" dirty="0" smtClean="0"/>
              <a:t>  Βασικές </a:t>
            </a:r>
            <a:r>
              <a:rPr lang="el-GR" sz="2600" b="1" dirty="0"/>
              <a:t>αρχές προστασίας</a:t>
            </a:r>
            <a:r>
              <a:rPr lang="el-GR" sz="2600" dirty="0"/>
              <a:t>:</a:t>
            </a:r>
          </a:p>
          <a:p>
            <a:pPr lvl="2"/>
            <a:r>
              <a:rPr lang="el-GR" sz="2600" dirty="0"/>
              <a:t>Δικαίωμα ενημέρωσης και διαφάνειας στις τουριστικές υπηρεσίες.</a:t>
            </a:r>
          </a:p>
          <a:p>
            <a:pPr lvl="2"/>
            <a:r>
              <a:rPr lang="el-GR" sz="2600" dirty="0"/>
              <a:t>Δικαίωμα σε ποιοτικές υπηρεσίες, σύμφωνα με τα συμφωνηθέντα.</a:t>
            </a:r>
          </a:p>
          <a:p>
            <a:pPr lvl="2"/>
            <a:r>
              <a:rPr lang="el-GR" sz="2600" dirty="0"/>
              <a:t>Δικαίωμα αποζημίωσης σε περιπτώσεις παραβίασης της σύμβασης</a:t>
            </a:r>
            <a:r>
              <a:rPr lang="el-GR" sz="2600" dirty="0" smtClean="0"/>
              <a:t>.</a:t>
            </a:r>
          </a:p>
          <a:p>
            <a:pPr lvl="1"/>
            <a:endParaRPr lang="el-GR" sz="2600" dirty="0"/>
          </a:p>
          <a:p>
            <a:pPr>
              <a:buFont typeface="Wingdings" panose="05000000000000000000" pitchFamily="2" charset="2"/>
              <a:buChar char="q"/>
            </a:pPr>
            <a:r>
              <a:rPr lang="el-GR" sz="2600" b="1" dirty="0" smtClean="0"/>
              <a:t>  Μηχανισμοί </a:t>
            </a:r>
            <a:r>
              <a:rPr lang="el-GR" sz="2600" b="1" dirty="0"/>
              <a:t>ελέγχου και καταγγελιών</a:t>
            </a:r>
            <a:r>
              <a:rPr lang="el-GR" sz="2600" dirty="0"/>
              <a:t>:</a:t>
            </a:r>
          </a:p>
          <a:p>
            <a:pPr lvl="2"/>
            <a:r>
              <a:rPr lang="el-GR" sz="2600" dirty="0"/>
              <a:t>Συνήγορος του </a:t>
            </a:r>
            <a:r>
              <a:rPr lang="el-GR" sz="2600" dirty="0" smtClean="0"/>
              <a:t>Καταναλωτή</a:t>
            </a:r>
            <a:endParaRPr lang="el-GR" sz="2600" dirty="0"/>
          </a:p>
          <a:p>
            <a:pPr lvl="2"/>
            <a:r>
              <a:rPr lang="el-GR" sz="2600" dirty="0"/>
              <a:t>ΕΚΠΟΙΖΩ και άλλες καταναλωτικές </a:t>
            </a:r>
            <a:r>
              <a:rPr lang="el-GR" sz="2600" dirty="0" smtClean="0"/>
              <a:t>οργανώσεις</a:t>
            </a:r>
            <a:endParaRPr lang="el-GR" sz="2600" dirty="0"/>
          </a:p>
          <a:p>
            <a:pPr lvl="2"/>
            <a:r>
              <a:rPr lang="el-GR" sz="2600" dirty="0"/>
              <a:t>Ευρωπαϊκά Κέντρα </a:t>
            </a:r>
            <a:r>
              <a:rPr lang="el-GR" sz="2600" dirty="0" smtClean="0"/>
              <a:t>Καταναλωτή</a:t>
            </a:r>
            <a:endParaRPr lang="el-GR" sz="2600" dirty="0"/>
          </a:p>
          <a:p>
            <a:pPr marL="0" indent="0">
              <a:buNone/>
            </a:pPr>
            <a:endParaRPr lang="el-GR" sz="2000" dirty="0" smtClean="0"/>
          </a:p>
        </p:txBody>
      </p:sp>
    </p:spTree>
    <p:extLst>
      <p:ext uri="{BB962C8B-B14F-4D97-AF65-F5344CB8AC3E}">
        <p14:creationId xmlns:p14="http://schemas.microsoft.com/office/powerpoint/2010/main" val="391306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633" y="238261"/>
            <a:ext cx="10305245" cy="1371600"/>
          </a:xfrm>
        </p:spPr>
        <p:txBody>
          <a:bodyPr>
            <a:normAutofit/>
          </a:bodyPr>
          <a:lstStyle/>
          <a:p>
            <a:pPr lvl="0" algn="ctr">
              <a:lnSpc>
                <a:spcPct val="100000"/>
              </a:lnSpc>
              <a:spcBef>
                <a:spcPts val="900"/>
              </a:spcBef>
              <a:buClr>
                <a:prstClr val="black">
                  <a:lumMod val="85000"/>
                  <a:lumOff val="15000"/>
                </a:prstClr>
              </a:buClr>
            </a:pPr>
            <a:r>
              <a:rPr lang="el-GR" sz="3200" b="1" dirty="0">
                <a:solidFill>
                  <a:srgbClr val="C00000"/>
                </a:solidFill>
              </a:rPr>
              <a:t>3. Ακυρώσεις και Επιστροφές Χρημάτων</a:t>
            </a:r>
          </a:p>
        </p:txBody>
      </p:sp>
      <p:sp>
        <p:nvSpPr>
          <p:cNvPr id="3" name="Content Placeholder 2"/>
          <p:cNvSpPr>
            <a:spLocks noGrp="1"/>
          </p:cNvSpPr>
          <p:nvPr>
            <p:ph idx="1"/>
          </p:nvPr>
        </p:nvSpPr>
        <p:spPr>
          <a:xfrm>
            <a:off x="949817" y="1326526"/>
            <a:ext cx="11028608" cy="5998731"/>
          </a:xfrm>
        </p:spPr>
        <p:txBody>
          <a:bodyPr>
            <a:normAutofit/>
          </a:bodyPr>
          <a:lstStyle/>
          <a:p>
            <a:pPr>
              <a:buFont typeface="Wingdings" panose="05000000000000000000" pitchFamily="2" charset="2"/>
              <a:buChar char="Ø"/>
            </a:pPr>
            <a:r>
              <a:rPr lang="el-GR" sz="2400" b="1" dirty="0" smtClean="0"/>
              <a:t>Δικαίωμα </a:t>
            </a:r>
            <a:r>
              <a:rPr lang="el-GR" sz="2400" b="1" dirty="0"/>
              <a:t>υπαναχώρησης</a:t>
            </a:r>
            <a:r>
              <a:rPr lang="el-GR" sz="2400" dirty="0"/>
              <a:t>: Σε συγκεκριμένες περιπτώσεις, οι καταναλωτές μπορούν να ακυρώσουν την κράτησή τους εντός ορισμένου χρονικού διαστήματος</a:t>
            </a:r>
            <a:r>
              <a:rPr lang="el-GR" sz="2400" dirty="0" smtClean="0"/>
              <a:t>.</a:t>
            </a:r>
          </a:p>
          <a:p>
            <a:pPr>
              <a:buFont typeface="Wingdings" panose="05000000000000000000" pitchFamily="2" charset="2"/>
              <a:buChar char="Ø"/>
            </a:pPr>
            <a:endParaRPr lang="el-GR" sz="2400" dirty="0"/>
          </a:p>
          <a:p>
            <a:pPr>
              <a:buFont typeface="Wingdings" panose="05000000000000000000" pitchFamily="2" charset="2"/>
              <a:buChar char="Ø"/>
            </a:pPr>
            <a:r>
              <a:rPr lang="el-GR" sz="2400" b="1" dirty="0"/>
              <a:t>Υποχρεώσεις του παρόχου σε περιπτώσεις ακύρωσης</a:t>
            </a:r>
            <a:r>
              <a:rPr lang="el-GR" sz="2400" dirty="0"/>
              <a:t>:</a:t>
            </a:r>
          </a:p>
          <a:p>
            <a:pPr lvl="1">
              <a:buFont typeface="Arial" panose="020B0604020202020204" pitchFamily="34" charset="0"/>
              <a:buChar char="•"/>
            </a:pPr>
            <a:r>
              <a:rPr lang="el-GR" sz="2400" dirty="0"/>
              <a:t>Ενημέρωση των καταναλωτών για αλλαγές ή ακυρώσεις.</a:t>
            </a:r>
          </a:p>
          <a:p>
            <a:pPr lvl="1">
              <a:buFont typeface="Arial" panose="020B0604020202020204" pitchFamily="34" charset="0"/>
              <a:buChar char="•"/>
            </a:pPr>
            <a:r>
              <a:rPr lang="el-GR" sz="2400" dirty="0"/>
              <a:t>Δικαίωμα επιστροφής χρημάτων ή παροχής εναλλακτικών λύσεων.</a:t>
            </a:r>
          </a:p>
          <a:p>
            <a:pPr lvl="1">
              <a:buFont typeface="Arial" panose="020B0604020202020204" pitchFamily="34" charset="0"/>
              <a:buChar char="•"/>
            </a:pPr>
            <a:r>
              <a:rPr lang="el-GR" sz="2400" dirty="0"/>
              <a:t>Ειδικές περιπτώσεις ανωτέρας βίας (π.χ. πανδημίες, φυσικές καταστροφές</a:t>
            </a:r>
            <a:r>
              <a:rPr lang="el-GR" sz="2400" dirty="0" smtClean="0"/>
              <a:t>).</a:t>
            </a:r>
          </a:p>
          <a:p>
            <a:pPr lvl="1">
              <a:buFont typeface="Arial" panose="020B0604020202020204" pitchFamily="34" charset="0"/>
              <a:buChar char="•"/>
            </a:pPr>
            <a:endParaRPr lang="el-GR" sz="2400" dirty="0"/>
          </a:p>
          <a:p>
            <a:pPr>
              <a:buFont typeface="Wingdings" panose="05000000000000000000" pitchFamily="2" charset="2"/>
              <a:buChar char="Ø"/>
            </a:pPr>
            <a:r>
              <a:rPr lang="el-GR" sz="2400" b="1" dirty="0"/>
              <a:t>Υποχρεώσεις του καταναλωτή</a:t>
            </a:r>
            <a:r>
              <a:rPr lang="el-GR" sz="2400" dirty="0"/>
              <a:t>:</a:t>
            </a:r>
          </a:p>
          <a:p>
            <a:pPr lvl="1">
              <a:buFont typeface="Arial" panose="020B0604020202020204" pitchFamily="34" charset="0"/>
              <a:buChar char="•"/>
            </a:pPr>
            <a:r>
              <a:rPr lang="el-GR" sz="2400" dirty="0"/>
              <a:t>Τήρηση των όρων ακύρωσης που αναγράφονται στη σύμβαση.</a:t>
            </a:r>
          </a:p>
          <a:p>
            <a:pPr lvl="1">
              <a:buFont typeface="Arial" panose="020B0604020202020204" pitchFamily="34" charset="0"/>
              <a:buChar char="•"/>
            </a:pPr>
            <a:r>
              <a:rPr lang="el-GR" sz="2400" dirty="0"/>
              <a:t>Υποβολή αιτήματος ακύρωσης εντός των προβλεπόμενων προθεσμιών.</a:t>
            </a:r>
          </a:p>
          <a:p>
            <a:pPr marL="0" indent="0">
              <a:buNone/>
            </a:pPr>
            <a:endParaRPr lang="el-GR" sz="2400" dirty="0" smtClean="0"/>
          </a:p>
        </p:txBody>
      </p:sp>
    </p:spTree>
    <p:extLst>
      <p:ext uri="{BB962C8B-B14F-4D97-AF65-F5344CB8AC3E}">
        <p14:creationId xmlns:p14="http://schemas.microsoft.com/office/powerpoint/2010/main" val="1403996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49" y="341290"/>
            <a:ext cx="10305245" cy="1371600"/>
          </a:xfrm>
        </p:spPr>
        <p:txBody>
          <a:bodyPr>
            <a:normAutofit/>
          </a:bodyPr>
          <a:lstStyle/>
          <a:p>
            <a:pPr lvl="0" algn="ctr">
              <a:lnSpc>
                <a:spcPct val="100000"/>
              </a:lnSpc>
              <a:spcBef>
                <a:spcPts val="900"/>
              </a:spcBef>
              <a:buClr>
                <a:prstClr val="black">
                  <a:lumMod val="85000"/>
                  <a:lumOff val="15000"/>
                </a:prstClr>
              </a:buClr>
            </a:pPr>
            <a:r>
              <a:rPr lang="el-GR" sz="3200" b="1" dirty="0">
                <a:solidFill>
                  <a:srgbClr val="C00000"/>
                </a:solidFill>
              </a:rPr>
              <a:t>4. Δικαίωμα Αποζημίωσης &amp; Ευθύνη Παρόχων</a:t>
            </a:r>
          </a:p>
        </p:txBody>
      </p:sp>
      <p:sp>
        <p:nvSpPr>
          <p:cNvPr id="3" name="Content Placeholder 2"/>
          <p:cNvSpPr>
            <a:spLocks noGrp="1"/>
          </p:cNvSpPr>
          <p:nvPr>
            <p:ph idx="1"/>
          </p:nvPr>
        </p:nvSpPr>
        <p:spPr>
          <a:xfrm>
            <a:off x="884349" y="1532586"/>
            <a:ext cx="10951336" cy="5998731"/>
          </a:xfrm>
        </p:spPr>
        <p:txBody>
          <a:bodyPr>
            <a:normAutofit/>
          </a:bodyPr>
          <a:lstStyle/>
          <a:p>
            <a:pPr>
              <a:buFont typeface="Wingdings" panose="05000000000000000000" pitchFamily="2" charset="2"/>
              <a:buChar char="Ø"/>
            </a:pPr>
            <a:r>
              <a:rPr lang="el-GR" sz="2200" b="1" dirty="0" smtClean="0"/>
              <a:t>Πότε </a:t>
            </a:r>
            <a:r>
              <a:rPr lang="el-GR" sz="2200" b="1" dirty="0"/>
              <a:t>δικαιούται αποζημίωση ο καταναλωτής</a:t>
            </a:r>
            <a:r>
              <a:rPr lang="el-GR" sz="2200" dirty="0"/>
              <a:t>:</a:t>
            </a:r>
          </a:p>
          <a:p>
            <a:pPr lvl="1"/>
            <a:r>
              <a:rPr lang="el-GR" sz="2200" dirty="0"/>
              <a:t>Ακυρώσεις χωρίς έγκαιρη προειδοποίηση από τον πάροχο.</a:t>
            </a:r>
          </a:p>
          <a:p>
            <a:pPr lvl="1"/>
            <a:r>
              <a:rPr lang="el-GR" sz="2200" dirty="0"/>
              <a:t>Μη εκτέλεση της συμφωνημένης υπηρεσίας.</a:t>
            </a:r>
          </a:p>
          <a:p>
            <a:pPr lvl="1"/>
            <a:r>
              <a:rPr lang="el-GR" sz="2200" dirty="0"/>
              <a:t>Παροχή υπηρεσιών κατώτερης ποιότητας από τις συμφωνημένες.</a:t>
            </a:r>
          </a:p>
          <a:p>
            <a:pPr>
              <a:buFont typeface="Wingdings" panose="05000000000000000000" pitchFamily="2" charset="2"/>
              <a:buChar char="Ø"/>
            </a:pPr>
            <a:r>
              <a:rPr lang="el-GR" sz="2200" b="1" dirty="0"/>
              <a:t>Υποχρεώσεις αποζημίωσης από τον πάροχο</a:t>
            </a:r>
            <a:r>
              <a:rPr lang="el-GR" sz="2200" dirty="0"/>
              <a:t>:</a:t>
            </a:r>
          </a:p>
          <a:p>
            <a:pPr lvl="1"/>
            <a:r>
              <a:rPr lang="el-GR" sz="2200" dirty="0"/>
              <a:t>Επιστροφή χρημάτων ή προσφορά εναλλακτικών υπηρεσιών.</a:t>
            </a:r>
          </a:p>
          <a:p>
            <a:pPr lvl="1"/>
            <a:r>
              <a:rPr lang="el-GR" sz="2200" dirty="0"/>
              <a:t>Πρόσθετες αποζημιώσεις σε περιπτώσεις ταλαιπωρίας ή οικονομικής ζημίας.</a:t>
            </a:r>
          </a:p>
          <a:p>
            <a:pPr>
              <a:buFont typeface="Wingdings" panose="05000000000000000000" pitchFamily="2" charset="2"/>
              <a:buChar char="Ø"/>
            </a:pPr>
            <a:r>
              <a:rPr lang="el-GR" sz="2200" b="1" dirty="0"/>
              <a:t>Νομικό πλαίσιο προστασίας καταναλωτών</a:t>
            </a:r>
            <a:r>
              <a:rPr lang="el-GR" sz="2200" dirty="0"/>
              <a:t>:</a:t>
            </a:r>
          </a:p>
          <a:p>
            <a:pPr lvl="1"/>
            <a:r>
              <a:rPr lang="el-GR" sz="2200" dirty="0"/>
              <a:t>Οδηγία 2015/2302/ΕΕ για τα οργανωμένα ταξίδια.</a:t>
            </a:r>
          </a:p>
          <a:p>
            <a:pPr lvl="1"/>
            <a:r>
              <a:rPr lang="el-GR" sz="2200" dirty="0"/>
              <a:t>Ευρωπαϊκοί κανονισμοί για τις μεταφορές (π.χ. ο Κανονισμός (ΕΚ) </a:t>
            </a:r>
            <a:r>
              <a:rPr lang="el-GR" sz="2200" dirty="0" smtClean="0"/>
              <a:t>261/2004 για τα δικαιώματα </a:t>
            </a:r>
            <a:r>
              <a:rPr lang="el-GR" sz="2200" dirty="0"/>
              <a:t>επιβατών </a:t>
            </a:r>
            <a:r>
              <a:rPr lang="el-GR" sz="2200" dirty="0" smtClean="0"/>
              <a:t>αεροπορικών ή άλλοι αντίστοιχοι κανονισμοί περί σιδηροδρομικών</a:t>
            </a:r>
            <a:r>
              <a:rPr lang="el-GR" sz="2200" dirty="0"/>
              <a:t>, θαλάσσιων και οδικών μεταφορών</a:t>
            </a:r>
            <a:r>
              <a:rPr lang="el-GR" sz="2200" dirty="0" smtClean="0"/>
              <a:t>).</a:t>
            </a:r>
          </a:p>
        </p:txBody>
      </p:sp>
    </p:spTree>
    <p:extLst>
      <p:ext uri="{BB962C8B-B14F-4D97-AF65-F5344CB8AC3E}">
        <p14:creationId xmlns:p14="http://schemas.microsoft.com/office/powerpoint/2010/main" val="2087675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013" y="320621"/>
            <a:ext cx="10058400" cy="1371600"/>
          </a:xfrm>
        </p:spPr>
        <p:txBody>
          <a:bodyPr>
            <a:normAutofit/>
          </a:bodyPr>
          <a:lstStyle/>
          <a:p>
            <a:r>
              <a:rPr lang="el-GR" sz="2800" b="1" dirty="0"/>
              <a:t>Τι είναι η Οδηγία 2015/2302/ΕΕ για τα οργανωμένα ταξίδια; </a:t>
            </a:r>
            <a:endParaRPr lang="en-US" sz="2800" b="1" dirty="0"/>
          </a:p>
        </p:txBody>
      </p:sp>
      <p:sp>
        <p:nvSpPr>
          <p:cNvPr id="3" name="Content Placeholder 2"/>
          <p:cNvSpPr>
            <a:spLocks noGrp="1"/>
          </p:cNvSpPr>
          <p:nvPr>
            <p:ph idx="1"/>
          </p:nvPr>
        </p:nvSpPr>
        <p:spPr>
          <a:xfrm>
            <a:off x="654675" y="1416675"/>
            <a:ext cx="10882647" cy="5293217"/>
          </a:xfrm>
        </p:spPr>
        <p:txBody>
          <a:bodyPr>
            <a:noAutofit/>
          </a:bodyPr>
          <a:lstStyle/>
          <a:p>
            <a:pPr marL="0" indent="0">
              <a:buNone/>
            </a:pPr>
            <a:r>
              <a:rPr lang="el-GR" sz="1700" dirty="0"/>
              <a:t>Η Οδηγία 2015/2302/ΕΕ της Ευρωπαϊκής Ένωσης αφορά τα οργανωμένα ταξίδια, τις διακοπές και τις υπηρεσίες συνδυασμένων ταξιδιωτικών πακέτων. Αντικείμενό της είναι η ενίσχυση της προστασίας των καταναλωτών και η δημιουργία ενός κοινού πλαισίου για τη ρύθμιση των οργανωμένων ταξιδιών στην ΕΕ. Στόχος είναι να εξασφαλίσει τα δικαιώματα των επιβατών και των τουριστών, ενισχύοντας την ασφάλεια και την ενημέρωση τους, καθώς και να δημιουργήσει έναν πιο ανταγωνιστικό και διαφανή τουριστικό τομέα στην Ευρωπαϊκή </a:t>
            </a:r>
            <a:r>
              <a:rPr lang="el-GR" sz="1700" dirty="0" smtClean="0"/>
              <a:t>Ένωση. Ειδικότερα</a:t>
            </a:r>
            <a:r>
              <a:rPr lang="el-GR" sz="1700" dirty="0"/>
              <a:t>, η Οδηγία καλύπτει τα εξής βασικά σημεία:</a:t>
            </a:r>
          </a:p>
          <a:p>
            <a:pPr lvl="1">
              <a:buFont typeface="Wingdings" panose="05000000000000000000" pitchFamily="2" charset="2"/>
              <a:buChar char="Ø"/>
            </a:pPr>
            <a:r>
              <a:rPr lang="el-GR" sz="1500" b="1" dirty="0" smtClean="0"/>
              <a:t> </a:t>
            </a:r>
            <a:r>
              <a:rPr lang="el-GR" sz="1700" b="1" dirty="0" smtClean="0"/>
              <a:t>Προστασία </a:t>
            </a:r>
            <a:r>
              <a:rPr lang="el-GR" sz="1700" b="1" dirty="0"/>
              <a:t>των καταναλωτών</a:t>
            </a:r>
            <a:r>
              <a:rPr lang="el-GR" sz="1700" dirty="0"/>
              <a:t>: Εξασφαλίζει ότι οι ταξιδιώτες ενημερώνονται πλήρως για τα ταξιδιωτικά τους πακέτα και ότι έχουν δικαίωμα αποζημίωσης και ακύρωσης υπό ορισμένες συνθήκες.</a:t>
            </a:r>
          </a:p>
          <a:p>
            <a:pPr lvl="1">
              <a:buFont typeface="Wingdings" panose="05000000000000000000" pitchFamily="2" charset="2"/>
              <a:buChar char="Ø"/>
            </a:pPr>
            <a:r>
              <a:rPr lang="el-GR" sz="1700" b="1" dirty="0" smtClean="0"/>
              <a:t> Δικαιώματα </a:t>
            </a:r>
            <a:r>
              <a:rPr lang="el-GR" sz="1700" b="1" dirty="0"/>
              <a:t>ακύρωσης και επιστροφής χρημάτων</a:t>
            </a:r>
            <a:r>
              <a:rPr lang="el-GR" sz="1700" dirty="0"/>
              <a:t>: Οι καταναλωτές έχουν το δικαίωμα να ακυρώσουν το ταξίδι τους και να λάβουν επιστροφή χρημάτων σε περιπτώσεις όπως η σοβαρή αλλαγή των όρων του ταξιδιού (π.χ. αλλαγή προορισμού ή καταλύματος).</a:t>
            </a:r>
          </a:p>
          <a:p>
            <a:pPr lvl="1">
              <a:buFont typeface="Wingdings" panose="05000000000000000000" pitchFamily="2" charset="2"/>
              <a:buChar char="Ø"/>
            </a:pPr>
            <a:r>
              <a:rPr lang="el-GR" sz="1700" b="1" dirty="0" smtClean="0"/>
              <a:t> Ευθύνη </a:t>
            </a:r>
            <a:r>
              <a:rPr lang="el-GR" sz="1700" b="1" dirty="0"/>
              <a:t>των διοργανωτών</a:t>
            </a:r>
            <a:r>
              <a:rPr lang="el-GR" sz="1700" dirty="0"/>
              <a:t>: Οι διοργανωτές ταξιδιών είναι υπεύθυνοι για την ποιότητα και την ασφαλή εκτέλεση του ταξιδιωτικού πακέτου, και πρέπει να παρέχουν υποστήριξη στους ταξιδιώτες σε περίπτωση που προκύψουν προβλήματα κατά τη διάρκεια του ταξιδιού.</a:t>
            </a:r>
          </a:p>
          <a:p>
            <a:pPr lvl="1">
              <a:buFont typeface="Wingdings" panose="05000000000000000000" pitchFamily="2" charset="2"/>
              <a:buChar char="Ø"/>
            </a:pPr>
            <a:r>
              <a:rPr lang="el-GR" sz="1700" b="1" dirty="0" smtClean="0"/>
              <a:t> Ασφάλεια </a:t>
            </a:r>
            <a:r>
              <a:rPr lang="el-GR" sz="1700" b="1" dirty="0"/>
              <a:t>και επαρκής κάλυψη</a:t>
            </a:r>
            <a:r>
              <a:rPr lang="el-GR" sz="1700" dirty="0"/>
              <a:t>: Ο διοργανωτής πρέπει να παρέχει στους ταξιδιώτες πληροφορίες σχετικά με την ασφάλιση, ενώ εξασφαλίζεται η επαρκής κάλυψη σε περίπτωση αφερεγγυότητας του διοργανωτή ή του παρόχου</a:t>
            </a:r>
            <a:r>
              <a:rPr lang="el-GR" sz="1700" dirty="0" smtClean="0"/>
              <a:t>. </a:t>
            </a:r>
          </a:p>
          <a:p>
            <a:pPr>
              <a:buFont typeface="Wingdings" panose="05000000000000000000" pitchFamily="2" charset="2"/>
              <a:buChar char="ü"/>
            </a:pPr>
            <a:r>
              <a:rPr lang="el-GR" sz="1700" b="1" dirty="0" smtClean="0">
                <a:solidFill>
                  <a:srgbClr val="7030A0"/>
                </a:solidFill>
              </a:rPr>
              <a:t>Η </a:t>
            </a:r>
            <a:r>
              <a:rPr lang="el-GR" sz="1700" b="1" dirty="0">
                <a:solidFill>
                  <a:srgbClr val="7030A0"/>
                </a:solidFill>
              </a:rPr>
              <a:t>Οδηγία αυτή έχει ως στόχο να δημιουργήσει ένα ασφαλές και διαφανές περιβάλλον για τα οργανωμένα ταξίδια στην ΕΕ, ενισχύοντας την εμπιστοσύνη των καταναλωτών και συμβάλλοντας στην ανάπτυξη του τουριστικού τομέα.</a:t>
            </a:r>
          </a:p>
        </p:txBody>
      </p:sp>
    </p:spTree>
    <p:extLst>
      <p:ext uri="{BB962C8B-B14F-4D97-AF65-F5344CB8AC3E}">
        <p14:creationId xmlns:p14="http://schemas.microsoft.com/office/powerpoint/2010/main" val="1147595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799" y="579549"/>
            <a:ext cx="10951340" cy="1371600"/>
          </a:xfrm>
        </p:spPr>
        <p:txBody>
          <a:bodyPr>
            <a:normAutofit fontScale="90000"/>
          </a:bodyPr>
          <a:lstStyle/>
          <a:p>
            <a:r>
              <a:rPr lang="el-GR" sz="2600" b="1" dirty="0"/>
              <a:t> </a:t>
            </a:r>
            <a:r>
              <a:rPr lang="el-GR" sz="2600" b="1" dirty="0" smtClean="0"/>
              <a:t>Τι </a:t>
            </a:r>
            <a:r>
              <a:rPr lang="el-GR" sz="2600" b="1" dirty="0"/>
              <a:t>είναι ο Κανονισμός (ΕΚ) 261/2004</a:t>
            </a:r>
            <a:r>
              <a:rPr lang="el-GR" sz="2600" b="1" dirty="0" smtClean="0"/>
              <a:t>;</a:t>
            </a:r>
            <a:r>
              <a:rPr lang="el-GR" sz="2400" b="1" dirty="0" smtClean="0"/>
              <a:t/>
            </a:r>
            <a:br>
              <a:rPr lang="el-GR" sz="2400" b="1" dirty="0" smtClean="0"/>
            </a:br>
            <a:r>
              <a:rPr lang="el-GR" sz="2000" dirty="0"/>
              <a:t>Ο Κανονισμός (ΕΚ) 261/2004 του Ευρωπαϊκού Κοινοβουλίου και του Συμβουλίου είναι ένα νομικό πλαίσιο της Ευρωπαϊκής Ένωσης που θεσπίστηκε για την προστασία των δικαιωμάτων των επιβατών αεροπορικών μεταφορών.</a:t>
            </a:r>
            <a:r>
              <a:rPr lang="el-GR" sz="2400" dirty="0"/>
              <a:t/>
            </a:r>
            <a:br>
              <a:rPr lang="el-GR" sz="2400" dirty="0"/>
            </a:br>
            <a:endParaRPr lang="en-US" sz="2400" b="1" dirty="0"/>
          </a:p>
        </p:txBody>
      </p:sp>
      <p:sp>
        <p:nvSpPr>
          <p:cNvPr id="3" name="Content Placeholder 2"/>
          <p:cNvSpPr>
            <a:spLocks noGrp="1"/>
          </p:cNvSpPr>
          <p:nvPr>
            <p:ph idx="1"/>
          </p:nvPr>
        </p:nvSpPr>
        <p:spPr>
          <a:xfrm>
            <a:off x="729799" y="1951149"/>
            <a:ext cx="4924026" cy="4906851"/>
          </a:xfrm>
        </p:spPr>
        <p:txBody>
          <a:bodyPr numCol="1">
            <a:normAutofit fontScale="55000" lnSpcReduction="20000"/>
          </a:bodyPr>
          <a:lstStyle/>
          <a:p>
            <a:pPr marL="0" indent="0">
              <a:buNone/>
            </a:pPr>
            <a:r>
              <a:rPr lang="el-GR" sz="3300" b="1" dirty="0" smtClean="0">
                <a:solidFill>
                  <a:srgbClr val="7030A0"/>
                </a:solidFill>
              </a:rPr>
              <a:t>Τέθηκε </a:t>
            </a:r>
            <a:r>
              <a:rPr lang="el-GR" sz="3300" b="1" dirty="0">
                <a:solidFill>
                  <a:srgbClr val="7030A0"/>
                </a:solidFill>
              </a:rPr>
              <a:t>σε ισχύ στις </a:t>
            </a:r>
            <a:r>
              <a:rPr lang="el-GR" sz="3300" b="1" dirty="0" smtClean="0">
                <a:solidFill>
                  <a:srgbClr val="7030A0"/>
                </a:solidFill>
              </a:rPr>
              <a:t>17 </a:t>
            </a:r>
            <a:r>
              <a:rPr lang="el-GR" sz="3300" b="1" dirty="0">
                <a:solidFill>
                  <a:srgbClr val="7030A0"/>
                </a:solidFill>
              </a:rPr>
              <a:t>Φεβρουαρίου </a:t>
            </a:r>
            <a:r>
              <a:rPr lang="el-GR" sz="3300" b="1" dirty="0" smtClean="0">
                <a:solidFill>
                  <a:srgbClr val="7030A0"/>
                </a:solidFill>
              </a:rPr>
              <a:t>2005 </a:t>
            </a:r>
            <a:r>
              <a:rPr lang="el-GR" sz="3300" b="1" dirty="0">
                <a:solidFill>
                  <a:srgbClr val="7030A0"/>
                </a:solidFill>
              </a:rPr>
              <a:t>και εφαρμόζεται σε</a:t>
            </a:r>
            <a:r>
              <a:rPr lang="el-GR" sz="3300" b="1" dirty="0" smtClean="0">
                <a:solidFill>
                  <a:srgbClr val="7030A0"/>
                </a:solidFill>
              </a:rPr>
              <a:t>:</a:t>
            </a:r>
            <a:endParaRPr lang="el-GR" sz="3300" b="1" dirty="0">
              <a:solidFill>
                <a:srgbClr val="7030A0"/>
              </a:solidFill>
            </a:endParaRPr>
          </a:p>
          <a:p>
            <a:pPr marL="0" indent="0">
              <a:buNone/>
            </a:pPr>
            <a:r>
              <a:rPr lang="el-GR" sz="3300" dirty="0"/>
              <a:t>- Πτήσεις που </a:t>
            </a:r>
            <a:r>
              <a:rPr lang="el-GR" sz="3300" dirty="0" smtClean="0"/>
              <a:t>αναχωρούν </a:t>
            </a:r>
            <a:r>
              <a:rPr lang="el-GR" sz="3300" dirty="0"/>
              <a:t>από αεροδρόμια εντός της Ε.Ε</a:t>
            </a:r>
            <a:r>
              <a:rPr lang="el-GR" sz="3300" dirty="0" smtClean="0"/>
              <a:t>.</a:t>
            </a:r>
            <a:endParaRPr lang="el-GR" sz="3300" dirty="0"/>
          </a:p>
          <a:p>
            <a:pPr marL="0" indent="0">
              <a:buNone/>
            </a:pPr>
            <a:r>
              <a:rPr lang="el-GR" sz="3300" dirty="0"/>
              <a:t>- Πτήσεις που </a:t>
            </a:r>
            <a:r>
              <a:rPr lang="el-GR" sz="3300" dirty="0" smtClean="0"/>
              <a:t>προσγειώνονται </a:t>
            </a:r>
            <a:r>
              <a:rPr lang="el-GR" sz="3300" dirty="0"/>
              <a:t>εντός Ε.Ε</a:t>
            </a:r>
            <a:r>
              <a:rPr lang="el-GR" sz="3300" dirty="0" smtClean="0"/>
              <a:t>. </a:t>
            </a:r>
            <a:r>
              <a:rPr lang="el-GR" sz="3300" dirty="0"/>
              <a:t>και εκτελούνται από </a:t>
            </a:r>
            <a:r>
              <a:rPr lang="el-GR" sz="3300" dirty="0" smtClean="0"/>
              <a:t>κοινοτικούς αερομεταφορείς </a:t>
            </a:r>
            <a:r>
              <a:rPr lang="el-GR" sz="3300" dirty="0"/>
              <a:t>(δηλαδή με έδρα στην Ε.Ε</a:t>
            </a:r>
            <a:r>
              <a:rPr lang="el-GR" sz="3300" dirty="0" smtClean="0"/>
              <a:t>.).</a:t>
            </a:r>
            <a:endParaRPr lang="el-GR" sz="3300" dirty="0"/>
          </a:p>
          <a:p>
            <a:endParaRPr lang="el-GR" sz="3300" dirty="0"/>
          </a:p>
          <a:p>
            <a:pPr marL="0" indent="0">
              <a:buNone/>
            </a:pPr>
            <a:r>
              <a:rPr lang="el-GR" sz="3300" b="1" dirty="0" smtClean="0">
                <a:solidFill>
                  <a:srgbClr val="7030A0"/>
                </a:solidFill>
              </a:rPr>
              <a:t>Σκοπός </a:t>
            </a:r>
            <a:r>
              <a:rPr lang="el-GR" sz="3300" b="1" dirty="0">
                <a:solidFill>
                  <a:srgbClr val="7030A0"/>
                </a:solidFill>
              </a:rPr>
              <a:t>του </a:t>
            </a:r>
            <a:r>
              <a:rPr lang="el-GR" sz="3300" b="1" dirty="0" smtClean="0">
                <a:solidFill>
                  <a:srgbClr val="7030A0"/>
                </a:solidFill>
              </a:rPr>
              <a:t>Κανονισμού</a:t>
            </a:r>
            <a:endParaRPr lang="el-GR" sz="3300" b="1" dirty="0">
              <a:solidFill>
                <a:srgbClr val="7030A0"/>
              </a:solidFill>
            </a:endParaRPr>
          </a:p>
          <a:p>
            <a:pPr marL="0" indent="0">
              <a:buNone/>
            </a:pPr>
            <a:r>
              <a:rPr lang="el-GR" sz="3300" dirty="0"/>
              <a:t>Να διασφαλίσει ότι οι επιβάτες λαμβάνουν **ενημέρωση, βοήθεια και αποζημίωση** σε περιπτώσεις</a:t>
            </a:r>
            <a:r>
              <a:rPr lang="el-GR" sz="3300" dirty="0" smtClean="0"/>
              <a:t>:</a:t>
            </a:r>
            <a:endParaRPr lang="el-GR" sz="3300" dirty="0"/>
          </a:p>
          <a:p>
            <a:r>
              <a:rPr lang="el-GR" sz="3300" dirty="0"/>
              <a:t>1. </a:t>
            </a:r>
            <a:r>
              <a:rPr lang="el-GR" sz="3300" dirty="0" smtClean="0"/>
              <a:t>Άρνησης επιβίβασης </a:t>
            </a:r>
            <a:r>
              <a:rPr lang="el-GR" sz="3300" dirty="0"/>
              <a:t>(overbooking),</a:t>
            </a:r>
          </a:p>
          <a:p>
            <a:r>
              <a:rPr lang="el-GR" sz="3300" dirty="0"/>
              <a:t>2. </a:t>
            </a:r>
            <a:r>
              <a:rPr lang="el-GR" sz="3300" dirty="0" smtClean="0"/>
              <a:t>Ακύρωσης πτήσης </a:t>
            </a:r>
            <a:r>
              <a:rPr lang="el-GR" sz="3300" dirty="0"/>
              <a:t>χωρίς έγκαιρη ενημέρωση,</a:t>
            </a:r>
          </a:p>
          <a:p>
            <a:r>
              <a:rPr lang="el-GR" sz="3300" dirty="0"/>
              <a:t>3. </a:t>
            </a:r>
            <a:r>
              <a:rPr lang="el-GR" sz="3300" dirty="0" smtClean="0"/>
              <a:t>Μεγάλης καθυστέρησης </a:t>
            </a:r>
            <a:r>
              <a:rPr lang="el-GR" sz="3300" dirty="0"/>
              <a:t>στην αναχώρηση ή άφιξη</a:t>
            </a:r>
            <a:r>
              <a:rPr lang="el-GR" sz="3300" dirty="0" smtClean="0"/>
              <a:t>.</a:t>
            </a:r>
            <a:endParaRPr lang="el-GR" sz="3300" dirty="0"/>
          </a:p>
          <a:p>
            <a:endParaRPr lang="el-GR" sz="3100" dirty="0" smtClean="0"/>
          </a:p>
          <a:p>
            <a:endParaRPr lang="el-GR" sz="3100" dirty="0" smtClean="0"/>
          </a:p>
          <a:p>
            <a:pPr marL="0" indent="0">
              <a:buNone/>
            </a:pPr>
            <a:endParaRPr lang="el-GR" sz="3100" dirty="0" smtClean="0"/>
          </a:p>
          <a:p>
            <a:endParaRPr lang="el-GR" sz="3100" dirty="0"/>
          </a:p>
          <a:p>
            <a:endParaRPr lang="el-GR" sz="3100" dirty="0" smtClean="0"/>
          </a:p>
          <a:p>
            <a:endParaRPr lang="el-GR" sz="3100" dirty="0"/>
          </a:p>
          <a:p>
            <a:endParaRPr lang="el-GR" sz="3100" dirty="0" smtClean="0"/>
          </a:p>
          <a:p>
            <a:endParaRPr lang="el-GR" sz="3100" dirty="0"/>
          </a:p>
          <a:p>
            <a:endParaRPr lang="el-GR" dirty="0"/>
          </a:p>
          <a:p>
            <a:endParaRPr lang="el-GR" dirty="0"/>
          </a:p>
          <a:p>
            <a:pPr marL="0" indent="0">
              <a:buNone/>
            </a:pPr>
            <a:endParaRPr lang="el-GR" dirty="0"/>
          </a:p>
        </p:txBody>
      </p:sp>
      <p:sp>
        <p:nvSpPr>
          <p:cNvPr id="17" name="TextBox 16"/>
          <p:cNvSpPr txBox="1"/>
          <p:nvPr/>
        </p:nvSpPr>
        <p:spPr>
          <a:xfrm>
            <a:off x="6014434" y="1809482"/>
            <a:ext cx="5666705" cy="4524315"/>
          </a:xfrm>
          <a:prstGeom prst="rect">
            <a:avLst/>
          </a:prstGeom>
          <a:noFill/>
        </p:spPr>
        <p:txBody>
          <a:bodyPr wrap="square" rtlCol="0">
            <a:spAutoFit/>
          </a:bodyPr>
          <a:lstStyle/>
          <a:p>
            <a:r>
              <a:rPr lang="el-GR" b="1" dirty="0">
                <a:solidFill>
                  <a:srgbClr val="7030A0"/>
                </a:solidFill>
              </a:rPr>
              <a:t>Βασικά Δικαιώματα των Επιβατών</a:t>
            </a:r>
          </a:p>
          <a:p>
            <a:r>
              <a:rPr lang="el-GR" dirty="0"/>
              <a:t>📌 </a:t>
            </a:r>
            <a:r>
              <a:rPr lang="el-GR" dirty="0" smtClean="0"/>
              <a:t>Αποζημίωση </a:t>
            </a:r>
            <a:r>
              <a:rPr lang="el-GR" dirty="0"/>
              <a:t>(250€, 400€, 600€) ανάλογα με την απόσταση της πτήσης  </a:t>
            </a:r>
          </a:p>
          <a:p>
            <a:r>
              <a:rPr lang="el-GR" dirty="0"/>
              <a:t>📌 </a:t>
            </a:r>
            <a:r>
              <a:rPr lang="el-GR" dirty="0" smtClean="0"/>
              <a:t>Επιστροφή χρημάτων </a:t>
            </a:r>
            <a:r>
              <a:rPr lang="el-GR" dirty="0"/>
              <a:t>ή </a:t>
            </a:r>
            <a:r>
              <a:rPr lang="el-GR" dirty="0" smtClean="0"/>
              <a:t>επαναδρομολόγηση </a:t>
            </a:r>
            <a:r>
              <a:rPr lang="el-GR" dirty="0"/>
              <a:t>σε περίπτωση ακύρωσης  </a:t>
            </a:r>
          </a:p>
          <a:p>
            <a:r>
              <a:rPr lang="el-GR" dirty="0"/>
              <a:t>📌 </a:t>
            </a:r>
            <a:r>
              <a:rPr lang="el-GR" dirty="0" smtClean="0"/>
              <a:t>Δωρεάν </a:t>
            </a:r>
            <a:r>
              <a:rPr lang="el-GR" dirty="0"/>
              <a:t>γεύματα, ποτά, διαμονή, </a:t>
            </a:r>
            <a:r>
              <a:rPr lang="el-GR" dirty="0" smtClean="0"/>
              <a:t>μεταφορές </a:t>
            </a:r>
            <a:r>
              <a:rPr lang="el-GR" dirty="0"/>
              <a:t>σε περίπτωση αναμονής  </a:t>
            </a:r>
          </a:p>
          <a:p>
            <a:r>
              <a:rPr lang="el-GR" dirty="0"/>
              <a:t>📌 </a:t>
            </a:r>
            <a:r>
              <a:rPr lang="el-GR" dirty="0" smtClean="0"/>
              <a:t>Ενημέρωση </a:t>
            </a:r>
            <a:r>
              <a:rPr lang="el-GR" dirty="0"/>
              <a:t>για την κατάσταση της πτήσης και τα δικαιώματα  </a:t>
            </a:r>
          </a:p>
          <a:p>
            <a:r>
              <a:rPr lang="el-GR" dirty="0"/>
              <a:t>📌 </a:t>
            </a:r>
            <a:r>
              <a:rPr lang="el-GR" dirty="0" smtClean="0"/>
              <a:t>Επικοινωνία </a:t>
            </a:r>
            <a:r>
              <a:rPr lang="el-GR" dirty="0"/>
              <a:t>(τηλεφωνήματα ή email)</a:t>
            </a:r>
          </a:p>
          <a:p>
            <a:endParaRPr lang="el-GR" dirty="0"/>
          </a:p>
          <a:p>
            <a:r>
              <a:rPr lang="el-GR" b="1" dirty="0">
                <a:solidFill>
                  <a:srgbClr val="7030A0"/>
                </a:solidFill>
              </a:rPr>
              <a:t>Πότε δεν ισχύει αποζημίωση;</a:t>
            </a:r>
          </a:p>
          <a:p>
            <a:r>
              <a:rPr lang="el-GR" dirty="0"/>
              <a:t>- Όταν η ακύρωση/καθυστέρηση οφείλεται σε </a:t>
            </a:r>
            <a:r>
              <a:rPr lang="el-GR" dirty="0" smtClean="0">
                <a:solidFill>
                  <a:srgbClr val="C00000"/>
                </a:solidFill>
              </a:rPr>
              <a:t>έκτακτες περιστάσεις</a:t>
            </a:r>
            <a:r>
              <a:rPr lang="el-GR" dirty="0" smtClean="0"/>
              <a:t> </a:t>
            </a:r>
            <a:r>
              <a:rPr lang="el-GR" dirty="0"/>
              <a:t>(π.χ. κακοκαιρία, απεργία, τρομοκρατική απειλή).</a:t>
            </a:r>
          </a:p>
          <a:p>
            <a:r>
              <a:rPr lang="el-GR" dirty="0"/>
              <a:t>- Όταν ο επιβάτης έχει ενημερωθεί </a:t>
            </a:r>
            <a:r>
              <a:rPr lang="el-GR" dirty="0" smtClean="0">
                <a:solidFill>
                  <a:srgbClr val="C00000"/>
                </a:solidFill>
              </a:rPr>
              <a:t>έγκαιρα</a:t>
            </a:r>
            <a:r>
              <a:rPr lang="el-GR" dirty="0" smtClean="0"/>
              <a:t> </a:t>
            </a:r>
            <a:r>
              <a:rPr lang="el-GR" dirty="0"/>
              <a:t>για την αλλαγή (π.χ. τουλάχιστον 14 ημέρες πριν).</a:t>
            </a:r>
          </a:p>
        </p:txBody>
      </p:sp>
    </p:spTree>
    <p:extLst>
      <p:ext uri="{BB962C8B-B14F-4D97-AF65-F5344CB8AC3E}">
        <p14:creationId xmlns:p14="http://schemas.microsoft.com/office/powerpoint/2010/main" val="32771405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5878</TotalTime>
  <Words>1536</Words>
  <Application>Microsoft Office PowerPoint</Application>
  <PresentationFormat>Widescreen</PresentationFormat>
  <Paragraphs>139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Garamond</vt:lpstr>
      <vt:lpstr>Times New Roman</vt:lpstr>
      <vt:lpstr>Wingdings</vt:lpstr>
      <vt:lpstr>Savon</vt:lpstr>
      <vt:lpstr>ΤΟΥΡΙΣΤΙΚΟ ΔΙΚΑΙΟ (Α’ εξ.)</vt:lpstr>
      <vt:lpstr>Σκοπός – Μαθησιακά Αποτελέσματα:</vt:lpstr>
      <vt:lpstr>Περιεχόμενα</vt:lpstr>
      <vt:lpstr>1.  Εισαγωγή</vt:lpstr>
      <vt:lpstr>2.  Προστασία των Καταναλωτών στον Τουρισμό</vt:lpstr>
      <vt:lpstr>3. Ακυρώσεις και Επιστροφές Χρημάτων</vt:lpstr>
      <vt:lpstr>4. Δικαίωμα Αποζημίωσης &amp; Ευθύνη Παρόχων</vt:lpstr>
      <vt:lpstr>Τι είναι η Οδηγία 2015/2302/ΕΕ για τα οργανωμένα ταξίδια; </vt:lpstr>
      <vt:lpstr> Τι είναι ο Κανονισμός (ΕΚ) 261/2004; Ο Κανονισμός (ΕΚ) 261/2004 του Ευρωπαϊκού Κοινοβουλίου και του Συμβουλίου είναι ένα νομικό πλαίσιο της Ευρωπαϊκής Ένωσης που θεσπίστηκε για την προστασία των δικαιωμάτων των επιβατών αεροπορικών μεταφορών. </vt:lpstr>
      <vt:lpstr>Σημασία του Κανονισμού  Ο Κανονισμός 261/2004 αποτελεί έναν από τους πιο σημαντικούς πυλώνες προστασίας των δικαιωμάτων των επιβατών στην Ευρώπη και έχει ενισχύσει σημαντικά τη  - διαφάνεια,  - υπευθυνότητα  -  ποιότητα υπηρεσιών στις αερομεταφορές. </vt:lpstr>
      <vt:lpstr>5. Παραδείγματα</vt:lpstr>
      <vt:lpstr>6.  Συμπεράσματα &amp; Συμβουλές</vt:lpstr>
      <vt:lpstr>Ερώτηση ΕΟΠΠΕΠ: 1) Σε περίπτωση ακύρωσης μιας πτήσης, ποιες διαδικασίες επιβάλλονται ως προς την επικοινωνία με τον πελάτη;</vt:lpstr>
      <vt:lpstr>Ερώτηση ΕΟΠΠΕΠ: 2) Σε περίπτωση καθυστέρησης της αναχώρησης της πτήσης από την προγραμματισμένη ώρα, ποιες διαδικασίες επιβάλλονται ως προς την επικοινωνία με τον πελάτη;</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Μπουκίου Μαρία-Μαρίνα</dc:creator>
  <cp:lastModifiedBy>Μπουκίου Μαρία-Μαρίνα</cp:lastModifiedBy>
  <cp:revision>110</cp:revision>
  <dcterms:created xsi:type="dcterms:W3CDTF">2022-03-02T12:48:16Z</dcterms:created>
  <dcterms:modified xsi:type="dcterms:W3CDTF">2025-04-07T14:04:18Z</dcterms:modified>
</cp:coreProperties>
</file>