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38" r:id="rId8"/>
    <p:sldId id="329" r:id="rId9"/>
    <p:sldId id="337" r:id="rId10"/>
    <p:sldId id="339" r:id="rId11"/>
    <p:sldId id="336" r:id="rId12"/>
    <p:sldId id="34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07-Apr-25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07-Apr-25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07-Apr-25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07-Apr-25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07-Apr-25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07-Apr-25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07-Apr-25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07-Apr-25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07-Apr-25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07-Apr-25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07-Apr-25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07-Apr-25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smtClean="0">
                <a:solidFill>
                  <a:srgbClr val="C00000"/>
                </a:solidFill>
              </a:rPr>
              <a:t>Ενότητα 4η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C00000"/>
                </a:solidFill>
              </a:rPr>
              <a:t>5.  Παραδείγματα &amp; </a:t>
            </a:r>
            <a:r>
              <a:rPr lang="el-GR" sz="3200" b="1" dirty="0" smtClean="0">
                <a:solidFill>
                  <a:srgbClr val="C00000"/>
                </a:solidFill>
              </a:rPr>
              <a:t>Νομολογίες (συγκεκριμένα)</a:t>
            </a:r>
            <a:endParaRPr lang="en-US" dirty="0"/>
          </a:p>
        </p:txBody>
      </p:sp>
      <p:sp>
        <p:nvSpPr>
          <p:cNvPr id="3" name="Content Placeholder 2"/>
          <p:cNvSpPr>
            <a:spLocks noGrp="1"/>
          </p:cNvSpPr>
          <p:nvPr>
            <p:ph idx="1"/>
          </p:nvPr>
        </p:nvSpPr>
        <p:spPr>
          <a:xfrm>
            <a:off x="1066800" y="2014194"/>
            <a:ext cx="10058400" cy="3931920"/>
          </a:xfrm>
        </p:spPr>
        <p:txBody>
          <a:bodyPr>
            <a:normAutofit/>
          </a:bodyPr>
          <a:lstStyle/>
          <a:p>
            <a:r>
              <a:rPr lang="el-GR" sz="2400" dirty="0"/>
              <a:t>Ακυρώσεις ταξιδιών λόγω ανωτέρας βίας: Υπόθεση καταναλωτών που διεκδίκησαν επιστροφή χρημάτων από ταξιδιωτικό πρακτορείο μετά από ακύρωση ταξιδιού λόγω πανδημίας COVID-19, βάσει της Ευρωπαϊκής Οδηγίας 2015/2302</a:t>
            </a:r>
            <a:r>
              <a:rPr lang="el-GR" sz="2400" dirty="0" smtClean="0"/>
              <a:t>.</a:t>
            </a:r>
          </a:p>
          <a:p>
            <a:r>
              <a:rPr lang="el-GR" sz="2400" dirty="0" smtClean="0"/>
              <a:t>Αποζημιώσεις </a:t>
            </a:r>
            <a:r>
              <a:rPr lang="el-GR" sz="2400" dirty="0"/>
              <a:t>για μη εκτέλεση υπηρεσιών: Δικαστική απόφαση υπέρ ταξιδιωτών που δεν έλαβαν την υποσχεθείσα ποιότητα υπηρεσιών σε ξενοδοχείο 5 αστέρων, οδηγώντας σε μερική επιστροφή χρημάτων και αποζημίωση ηθικής βλάβης</a:t>
            </a:r>
            <a:r>
              <a:rPr lang="el-GR" sz="2400" dirty="0" smtClean="0"/>
              <a:t>.</a:t>
            </a:r>
          </a:p>
          <a:p>
            <a:r>
              <a:rPr lang="el-GR" sz="2400" dirty="0" smtClean="0"/>
              <a:t>Παρεμβάσεις </a:t>
            </a:r>
            <a:r>
              <a:rPr lang="el-GR" sz="2400" dirty="0"/>
              <a:t>καταναλωτικών οργανώσεων: Υπόθεση στην οποία η ΕΚΠΟΙΖΩ πέτυχε αποζημίωση για επιβάτες λόγω μαζικών καθυστερήσεων και ακυρώσεων πτήσεων από αεροπορική εταιρεία, επικαλούμενη τον Κανονισμό (ΕΚ) 261/2004</a:t>
            </a:r>
            <a:r>
              <a:rPr lang="el-GR" sz="2400" dirty="0" smtClean="0"/>
              <a:t>.</a:t>
            </a:r>
          </a:p>
          <a:p>
            <a:endParaRPr lang="en-US" sz="2400" dirty="0"/>
          </a:p>
        </p:txBody>
      </p:sp>
    </p:spTree>
    <p:extLst>
      <p:ext uri="{BB962C8B-B14F-4D97-AF65-F5344CB8AC3E}">
        <p14:creationId xmlns:p14="http://schemas.microsoft.com/office/powerpoint/2010/main" val="1049943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30" y="674906"/>
            <a:ext cx="10058400" cy="1371600"/>
          </a:xfrm>
        </p:spPr>
        <p:txBody>
          <a:bodyPr>
            <a:normAutofit/>
          </a:bodyPr>
          <a:lstStyle/>
          <a:p>
            <a:r>
              <a:rPr lang="el-GR" sz="3200" b="1" dirty="0">
                <a:solidFill>
                  <a:srgbClr val="C00000"/>
                </a:solidFill>
              </a:rPr>
              <a:t>6. </a:t>
            </a:r>
            <a:r>
              <a:rPr lang="el-GR" sz="3200" b="1" dirty="0" smtClean="0">
                <a:solidFill>
                  <a:srgbClr val="C00000"/>
                </a:solidFill>
              </a:rPr>
              <a:t> Συμπεράσματα </a:t>
            </a:r>
            <a:r>
              <a:rPr lang="el-GR" sz="3200" b="1" dirty="0">
                <a:solidFill>
                  <a:srgbClr val="C00000"/>
                </a:solidFill>
              </a:rPr>
              <a:t>&amp; Συζήτηση</a:t>
            </a:r>
            <a:br>
              <a:rPr lang="el-GR" sz="3200" b="1" dirty="0">
                <a:solidFill>
                  <a:srgbClr val="C00000"/>
                </a:solidFill>
              </a:rPr>
            </a:br>
            <a:endParaRPr lang="en-US" sz="3200" b="1" dirty="0">
              <a:solidFill>
                <a:srgbClr val="C00000"/>
              </a:solidFill>
            </a:endParaRPr>
          </a:p>
        </p:txBody>
      </p:sp>
      <p:sp>
        <p:nvSpPr>
          <p:cNvPr id="3" name="Content Placeholder 2"/>
          <p:cNvSpPr>
            <a:spLocks noGrp="1"/>
          </p:cNvSpPr>
          <p:nvPr>
            <p:ph idx="1"/>
          </p:nvPr>
        </p:nvSpPr>
        <p:spPr>
          <a:xfrm>
            <a:off x="1033528" y="1711656"/>
            <a:ext cx="10331003" cy="5010411"/>
          </a:xfrm>
        </p:spPr>
        <p:txBody>
          <a:bodyPr>
            <a:normAutofit fontScale="92500"/>
          </a:bodyPr>
          <a:lstStyle/>
          <a:p>
            <a:pPr>
              <a:buFont typeface="Wingdings" panose="05000000000000000000" pitchFamily="2" charset="2"/>
              <a:buChar char="ü"/>
            </a:pPr>
            <a:r>
              <a:rPr lang="el-GR" sz="2800" b="1" dirty="0" smtClean="0"/>
              <a:t> Σημασία </a:t>
            </a:r>
            <a:r>
              <a:rPr lang="el-GR" sz="2800" b="1" dirty="0"/>
              <a:t>της σωστής κατανόησης των όρων μιας τουριστικής σύμβασης</a:t>
            </a:r>
            <a:r>
              <a:rPr lang="el-GR" sz="2800" dirty="0"/>
              <a:t>: Η πλήρης κατανόηση των όρων προστατεύει τόσο τους καταναλωτές όσο και τους παρόχους από νομικές επιπλοκές και διασφαλίζει την ομαλή παροχή υπηρεσιών.</a:t>
            </a:r>
          </a:p>
          <a:p>
            <a:pPr>
              <a:buFont typeface="Wingdings" panose="05000000000000000000" pitchFamily="2" charset="2"/>
              <a:buChar char="ü"/>
            </a:pPr>
            <a:r>
              <a:rPr lang="el-GR" sz="2800" b="1" dirty="0" smtClean="0"/>
              <a:t> Ρόλος </a:t>
            </a:r>
            <a:r>
              <a:rPr lang="el-GR" sz="2800" b="1" dirty="0"/>
              <a:t>των καταναλωτών στην προάσπιση των δικαιωμάτων τους</a:t>
            </a:r>
            <a:r>
              <a:rPr lang="el-GR" sz="2800" dirty="0"/>
              <a:t>: Οι καταναλωτές πρέπει να διαβάζουν προσεκτικά τις συμβάσεις, να αναζητούν αξιόπιστους παρόχους και να καταγγέλλουν παραβιάσεις στις αρμόδιες αρχές.</a:t>
            </a:r>
          </a:p>
          <a:p>
            <a:pPr>
              <a:buFont typeface="Wingdings" panose="05000000000000000000" pitchFamily="2" charset="2"/>
              <a:buChar char="ü"/>
            </a:pPr>
            <a:r>
              <a:rPr lang="el-GR" sz="2800" b="1" dirty="0" smtClean="0"/>
              <a:t> Συμβουλές </a:t>
            </a:r>
            <a:r>
              <a:rPr lang="el-GR" sz="2800" b="1" dirty="0"/>
              <a:t>για επιχειρήσεις και ταξιδιώτες για αποφυγή νομικών προβλημάτων</a:t>
            </a:r>
            <a:r>
              <a:rPr lang="el-GR" sz="2800" dirty="0"/>
              <a:t>: Οι επιχειρήσεις οφείλουν να διασφαλίζουν διαφάνεια στις συναλλαγές και συμμόρφωση με τη νομοθεσία, ενώ οι ταξιδιώτες να ζητούν έγγραφες επιβεβαιώσεις και να ελέγχουν τους όρους πριν την αγορά υπηρεσιών.</a:t>
            </a:r>
          </a:p>
          <a:p>
            <a:pPr>
              <a:buFont typeface="Wingdings" panose="05000000000000000000" pitchFamily="2" charset="2"/>
              <a:buChar char="ü"/>
            </a:pPr>
            <a:endParaRPr lang="el-GR" sz="2800" dirty="0"/>
          </a:p>
          <a:p>
            <a:endParaRPr lang="en-US" dirty="0"/>
          </a:p>
        </p:txBody>
      </p:sp>
    </p:spTree>
    <p:extLst>
      <p:ext uri="{BB962C8B-B14F-4D97-AF65-F5344CB8AC3E}">
        <p14:creationId xmlns:p14="http://schemas.microsoft.com/office/powerpoint/2010/main" val="3855618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46379"/>
            <a:ext cx="10058400" cy="1371600"/>
          </a:xfrm>
        </p:spPr>
        <p:txBody>
          <a:bodyPr>
            <a:normAutofit/>
          </a:bodyPr>
          <a:lstStyle/>
          <a:p>
            <a:r>
              <a:rPr lang="el-GR" sz="2800" b="1" dirty="0" smtClean="0">
                <a:solidFill>
                  <a:srgbClr val="002060"/>
                </a:solidFill>
              </a:rPr>
              <a:t>Ερώτηση ΕΟΠΠΕΠ:</a:t>
            </a:r>
            <a:br>
              <a:rPr lang="el-GR" sz="2800" b="1" dirty="0" smtClean="0">
                <a:solidFill>
                  <a:srgbClr val="002060"/>
                </a:solidFill>
              </a:rPr>
            </a:br>
            <a:r>
              <a:rPr lang="el-GR" sz="2800" dirty="0" smtClean="0">
                <a:solidFill>
                  <a:srgbClr val="002060"/>
                </a:solidFill>
              </a:rPr>
              <a:t>Τι </a:t>
            </a:r>
            <a:r>
              <a:rPr lang="el-GR" sz="2800" dirty="0">
                <a:solidFill>
                  <a:srgbClr val="002060"/>
                </a:solidFill>
              </a:rPr>
              <a:t>στοιχεία περιλαμβάνει η σύμβαση ενός τουριστικού </a:t>
            </a:r>
            <a:r>
              <a:rPr lang="el-GR" sz="2800" dirty="0" smtClean="0">
                <a:solidFill>
                  <a:srgbClr val="002060"/>
                </a:solidFill>
              </a:rPr>
              <a:t>πακέτου;</a:t>
            </a:r>
            <a:endParaRPr lang="en-US" sz="2800" b="1" dirty="0">
              <a:solidFill>
                <a:srgbClr val="002060"/>
              </a:solidFill>
            </a:endParaRPr>
          </a:p>
        </p:txBody>
      </p:sp>
      <p:sp>
        <p:nvSpPr>
          <p:cNvPr id="3" name="Content Placeholder 2"/>
          <p:cNvSpPr>
            <a:spLocks noGrp="1"/>
          </p:cNvSpPr>
          <p:nvPr>
            <p:ph idx="1"/>
          </p:nvPr>
        </p:nvSpPr>
        <p:spPr>
          <a:xfrm>
            <a:off x="965917" y="1717979"/>
            <a:ext cx="10637948" cy="4618426"/>
          </a:xfrm>
        </p:spPr>
        <p:txBody>
          <a:bodyPr>
            <a:normAutofit lnSpcReduction="10000"/>
          </a:bodyPr>
          <a:lstStyle/>
          <a:p>
            <a:pPr marL="0" indent="0">
              <a:buNone/>
            </a:pPr>
            <a:r>
              <a:rPr lang="el-GR" dirty="0"/>
              <a:t>Η </a:t>
            </a:r>
            <a:r>
              <a:rPr lang="el-GR" b="1" dirty="0"/>
              <a:t>σύμβαση οργανωμένου ταξιδιού</a:t>
            </a:r>
            <a:r>
              <a:rPr lang="el-GR" dirty="0"/>
              <a:t> (τουριστικού πακέτου) πρέπει, σύμφωνα με την </a:t>
            </a:r>
            <a:r>
              <a:rPr lang="el-GR" b="1" dirty="0"/>
              <a:t>Οδηγία (ΕΕ) 2015/2302</a:t>
            </a:r>
            <a:r>
              <a:rPr lang="el-GR" dirty="0"/>
              <a:t> και το </a:t>
            </a:r>
            <a:r>
              <a:rPr lang="el-GR" b="1" dirty="0"/>
              <a:t>Π.Δ. 7/2018</a:t>
            </a:r>
            <a:r>
              <a:rPr lang="el-GR" dirty="0"/>
              <a:t>, να περιλαμβάνει τα εξής βασικά στοιχεία:</a:t>
            </a:r>
          </a:p>
          <a:p>
            <a:pPr lvl="1"/>
            <a:r>
              <a:rPr lang="el-GR" sz="1800" b="1" dirty="0"/>
              <a:t>Περιγραφή του πακέτου</a:t>
            </a:r>
            <a:r>
              <a:rPr lang="el-GR" sz="1800" dirty="0"/>
              <a:t>: προορισμοί, ημερομηνίες, μέσα μεταφοράς, καταλύματα, διατροφή, ξεναγήσεις, δραστηριότητες.</a:t>
            </a:r>
          </a:p>
          <a:p>
            <a:pPr lvl="1"/>
            <a:r>
              <a:rPr lang="el-GR" sz="1800" b="1" dirty="0"/>
              <a:t>Στοιχεία του ταξιδιωτικού πράκτορα</a:t>
            </a:r>
            <a:r>
              <a:rPr lang="el-GR" sz="1800" dirty="0"/>
              <a:t>: επωνυμία, διεύθυνση, τηλέφωνο, email.</a:t>
            </a:r>
          </a:p>
          <a:p>
            <a:pPr lvl="1"/>
            <a:r>
              <a:rPr lang="el-GR" sz="1800" b="1" dirty="0"/>
              <a:t>Τιμή</a:t>
            </a:r>
            <a:r>
              <a:rPr lang="el-GR" sz="1800" dirty="0"/>
              <a:t> του πακέτου και </a:t>
            </a:r>
            <a:r>
              <a:rPr lang="el-GR" sz="1800" b="1" dirty="0"/>
              <a:t>όροι πληρωμής</a:t>
            </a:r>
            <a:r>
              <a:rPr lang="el-GR" sz="1800" dirty="0"/>
              <a:t> (προκαταβολή, εξόφληση, κ.λπ.).</a:t>
            </a:r>
          </a:p>
          <a:p>
            <a:pPr lvl="1"/>
            <a:r>
              <a:rPr lang="el-GR" sz="1800" b="1" dirty="0"/>
              <a:t>Δικαιώματα και υποχρεώσεις</a:t>
            </a:r>
            <a:r>
              <a:rPr lang="el-GR" sz="1800" dirty="0"/>
              <a:t> του ταξιδιώτη και του διοργανωτή.</a:t>
            </a:r>
          </a:p>
          <a:p>
            <a:pPr lvl="1"/>
            <a:r>
              <a:rPr lang="el-GR" sz="1800" b="1" dirty="0"/>
              <a:t>Πολιτική ακύρωσης</a:t>
            </a:r>
            <a:r>
              <a:rPr lang="el-GR" sz="1800" dirty="0"/>
              <a:t> και αλλαγών.</a:t>
            </a:r>
          </a:p>
          <a:p>
            <a:pPr lvl="1"/>
            <a:r>
              <a:rPr lang="el-GR" sz="1800" b="1" dirty="0"/>
              <a:t>Ασφάλεια</a:t>
            </a:r>
            <a:r>
              <a:rPr lang="el-GR" sz="1800" dirty="0"/>
              <a:t>: παροχή ή όχι ταξιδιωτικής ασφάλισης.</a:t>
            </a:r>
          </a:p>
          <a:p>
            <a:pPr lvl="1"/>
            <a:r>
              <a:rPr lang="el-GR" sz="1800" b="1" dirty="0"/>
              <a:t>Στοιχεία επικοινωνίας</a:t>
            </a:r>
            <a:r>
              <a:rPr lang="el-GR" sz="1800" dirty="0"/>
              <a:t> σε περίπτωση προβλημάτων.</a:t>
            </a:r>
          </a:p>
          <a:p>
            <a:pPr lvl="1"/>
            <a:r>
              <a:rPr lang="el-GR" sz="1800" b="1" dirty="0"/>
              <a:t>Πληροφορίες σχετικά με την ευθύνη</a:t>
            </a:r>
            <a:r>
              <a:rPr lang="el-GR" sz="1800" dirty="0"/>
              <a:t> του διοργανωτή για την ορθή εκτέλεση του πακέτου.</a:t>
            </a:r>
          </a:p>
          <a:p>
            <a:pPr lvl="1"/>
            <a:r>
              <a:rPr lang="el-GR" sz="1800" b="1" dirty="0"/>
              <a:t>Προβλέψεις για τη διασφάλιση των χρημάτων</a:t>
            </a:r>
            <a:r>
              <a:rPr lang="el-GR" sz="1800" dirty="0"/>
              <a:t> του ταξιδιώτη σε περίπτωση πτώχευσης του διοργανωτή.</a:t>
            </a:r>
          </a:p>
          <a:p>
            <a:pPr lvl="1"/>
            <a:r>
              <a:rPr lang="el-GR" sz="1800" b="1" dirty="0"/>
              <a:t>Δικαίωμα υπαναχώρησης</a:t>
            </a:r>
            <a:r>
              <a:rPr lang="el-GR" sz="1800" dirty="0"/>
              <a:t> υπό όρους.</a:t>
            </a:r>
          </a:p>
          <a:p>
            <a:pPr>
              <a:buFont typeface="Wingdings" panose="05000000000000000000" pitchFamily="2" charset="2"/>
              <a:buChar char="ü"/>
            </a:pPr>
            <a:r>
              <a:rPr lang="el-GR" dirty="0">
                <a:solidFill>
                  <a:srgbClr val="7030A0"/>
                </a:solidFill>
              </a:rPr>
              <a:t>Η σύμβαση πρέπει να παρέχεται σε </a:t>
            </a:r>
            <a:r>
              <a:rPr lang="el-GR" b="1" dirty="0">
                <a:solidFill>
                  <a:srgbClr val="7030A0"/>
                </a:solidFill>
              </a:rPr>
              <a:t>έντυπη ή ηλεκτρονική μορφή</a:t>
            </a:r>
            <a:r>
              <a:rPr lang="el-GR" dirty="0">
                <a:solidFill>
                  <a:srgbClr val="7030A0"/>
                </a:solidFill>
              </a:rPr>
              <a:t>, ώστε ο ταξιδιώτης να γνωρίζει πλήρως τα δικαιώματα και τις υποχρεώσεις του.</a:t>
            </a:r>
          </a:p>
          <a:p>
            <a:endParaRPr lang="en-US" dirty="0"/>
          </a:p>
        </p:txBody>
      </p:sp>
    </p:spTree>
    <p:extLst>
      <p:ext uri="{BB962C8B-B14F-4D97-AF65-F5344CB8AC3E}">
        <p14:creationId xmlns:p14="http://schemas.microsoft.com/office/powerpoint/2010/main" val="371627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dirty="0"/>
              <a:t>Νομικό Πλαίσιο Τουριστικής Δραστηριότητας – Ελληνική και διεθνής νομοθεσία</a:t>
            </a:r>
          </a:p>
          <a:p>
            <a:pPr marL="342900" indent="-342900">
              <a:buFont typeface="+mj-lt"/>
              <a:buAutoNum type="arabicPeriod"/>
            </a:pPr>
            <a:r>
              <a:rPr lang="el-GR" dirty="0"/>
              <a:t>Τουριστικές Επιχειρήσεις &amp; Νομική Υπόσταση – Ξενοδοχεία, τουριστικά γραφεία, πρακτορεία</a:t>
            </a:r>
          </a:p>
          <a:p>
            <a:pPr marL="342900" indent="-342900">
              <a:buFont typeface="+mj-lt"/>
              <a:buAutoNum type="arabicPeriod"/>
            </a:pPr>
            <a:r>
              <a:rPr lang="el-GR" b="1" dirty="0">
                <a:solidFill>
                  <a:srgbClr val="C00000"/>
                </a:solidFill>
              </a:rPr>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dirty="0"/>
              <a:t>Νομικό Πλαίσιο για την Ξενοδοχειακή Βιομηχανία – Άδειες, κανονισμοί, υποχρεώσεις</a:t>
            </a:r>
          </a:p>
          <a:p>
            <a:pPr marL="342900" indent="-342900">
              <a:buFont typeface="+mj-lt"/>
              <a:buAutoNum type="arabicPeriod"/>
            </a:pPr>
            <a:r>
              <a:rPr lang="el-GR" dirty="0"/>
              <a:t>Τουριστικές Μεταφορές &amp; Νομικό Καθεστώς – Αερομεταφορές, ακτοπλοΐα, χερσαίες μεταφορές</a:t>
            </a:r>
          </a:p>
          <a:p>
            <a:pPr marL="342900" indent="-342900">
              <a:buFont typeface="+mj-lt"/>
              <a:buAutoNum type="arabicPeriod"/>
            </a:pPr>
            <a:r>
              <a:rPr lang="el-GR" dirty="0"/>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097" y="513805"/>
            <a:ext cx="10305245"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1</a:t>
            </a:r>
            <a:r>
              <a:rPr lang="el-GR" sz="3200" b="1" dirty="0" smtClean="0">
                <a:solidFill>
                  <a:srgbClr val="C00000"/>
                </a:solidFill>
              </a:rPr>
              <a:t>.  </a:t>
            </a:r>
            <a:r>
              <a:rPr lang="el-GR" sz="3200" b="1" dirty="0">
                <a:solidFill>
                  <a:srgbClr val="C00000"/>
                </a:solidFill>
              </a:rPr>
              <a:t>Εισαγωγή</a:t>
            </a:r>
          </a:p>
        </p:txBody>
      </p:sp>
      <p:sp>
        <p:nvSpPr>
          <p:cNvPr id="3" name="Content Placeholder 2"/>
          <p:cNvSpPr>
            <a:spLocks noGrp="1"/>
          </p:cNvSpPr>
          <p:nvPr>
            <p:ph idx="1"/>
          </p:nvPr>
        </p:nvSpPr>
        <p:spPr>
          <a:xfrm>
            <a:off x="1203097" y="1403797"/>
            <a:ext cx="10168947" cy="6262352"/>
          </a:xfrm>
        </p:spPr>
        <p:txBody>
          <a:bodyPr>
            <a:normAutofit/>
          </a:bodyPr>
          <a:lstStyle/>
          <a:p>
            <a:pPr marL="0" indent="0">
              <a:buNone/>
            </a:pPr>
            <a:endParaRPr lang="el-GR" sz="2400" dirty="0"/>
          </a:p>
          <a:p>
            <a:pPr>
              <a:buFont typeface="Arial" panose="020B0604020202020204" pitchFamily="34" charset="0"/>
              <a:buChar char="•"/>
            </a:pPr>
            <a:r>
              <a:rPr lang="el-GR" sz="2400" b="1" dirty="0" smtClean="0"/>
              <a:t>Ορισμός </a:t>
            </a:r>
            <a:r>
              <a:rPr lang="el-GR" sz="2400" b="1" dirty="0"/>
              <a:t>της Σύμβασης Παροχής Τουριστικών Υπηρεσιών</a:t>
            </a:r>
            <a:r>
              <a:rPr lang="el-GR" sz="2400" dirty="0"/>
              <a:t>: Πρόκειται για μια συμφωνία μεταξύ παρόχου τουριστικών υπηρεσιών (τουριστικό γραφείο, ξενοδοχείο, αεροπορική εταιρεία, πρακτορείο κ.λπ.) και καταναλωτή, η οποία ρυθμίζει τις υποχρεώσεις και τα δικαιώματα κάθε μέρους.</a:t>
            </a:r>
          </a:p>
          <a:p>
            <a:pPr>
              <a:buFont typeface="Arial" panose="020B0604020202020204" pitchFamily="34" charset="0"/>
              <a:buChar char="•"/>
            </a:pPr>
            <a:r>
              <a:rPr lang="el-GR" sz="2400" b="1" dirty="0"/>
              <a:t>Σημασία της σύμβασης στον τουριστικό τομέα</a:t>
            </a:r>
            <a:r>
              <a:rPr lang="el-GR" sz="2400" dirty="0"/>
              <a:t>: Εξασφαλίζει τη σαφήνεια των όρων παροχής υπηρεσιών, προστατεύει τα δικαιώματα των καταναλωτών και διασφαλίζει τη νομιμότητα των συναλλαγών.</a:t>
            </a:r>
          </a:p>
          <a:p>
            <a:pPr>
              <a:buFont typeface="Arial" panose="020B0604020202020204" pitchFamily="34" charset="0"/>
              <a:buChar char="•"/>
            </a:pPr>
            <a:r>
              <a:rPr lang="el-GR" sz="2400" b="1" dirty="0"/>
              <a:t>Νομικό πλαίσιο</a:t>
            </a:r>
            <a:r>
              <a:rPr lang="el-GR" sz="2400" dirty="0"/>
              <a:t>: Εθνική και Ευρωπαϊκή νομοθεσία, με κύρια αναφορά στην Οδηγία (ΕΕ) 2015/2302 περί οργανωμένων ταξιδιών και συνδυασμένων τουριστικών διακανονισμών.</a:t>
            </a:r>
          </a:p>
          <a:p>
            <a:pPr marL="0" indent="0">
              <a:buNone/>
            </a:pPr>
            <a:endParaRPr lang="el-GR" sz="2000" dirty="0" smtClean="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554" y="620540"/>
            <a:ext cx="10305245"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2</a:t>
            </a:r>
            <a:r>
              <a:rPr lang="el-GR" sz="3200" b="1" dirty="0" smtClean="0">
                <a:solidFill>
                  <a:srgbClr val="C00000"/>
                </a:solidFill>
              </a:rPr>
              <a:t>.  </a:t>
            </a:r>
            <a:r>
              <a:rPr lang="el-GR" sz="3200" b="1" dirty="0">
                <a:solidFill>
                  <a:srgbClr val="C00000"/>
                </a:solidFill>
              </a:rPr>
              <a:t>Βασικά Χαρακτηριστικά της Σύμβασης</a:t>
            </a:r>
          </a:p>
        </p:txBody>
      </p:sp>
      <p:sp>
        <p:nvSpPr>
          <p:cNvPr id="3" name="Content Placeholder 2"/>
          <p:cNvSpPr>
            <a:spLocks noGrp="1"/>
          </p:cNvSpPr>
          <p:nvPr>
            <p:ph idx="1"/>
          </p:nvPr>
        </p:nvSpPr>
        <p:spPr>
          <a:xfrm>
            <a:off x="1022794" y="1489379"/>
            <a:ext cx="10465161" cy="5484530"/>
          </a:xfrm>
        </p:spPr>
        <p:txBody>
          <a:bodyPr>
            <a:normAutofit/>
          </a:bodyPr>
          <a:lstStyle/>
          <a:p>
            <a:pPr marL="0" indent="0">
              <a:buNone/>
            </a:pPr>
            <a:endParaRPr lang="el-GR" sz="2400" dirty="0"/>
          </a:p>
          <a:p>
            <a:pPr marL="0" indent="0">
              <a:buNone/>
            </a:pPr>
            <a:endParaRPr lang="el-GR" sz="2000" dirty="0" smtClean="0"/>
          </a:p>
        </p:txBody>
      </p:sp>
      <p:sp>
        <p:nvSpPr>
          <p:cNvPr id="4" name="Rectangle 3"/>
          <p:cNvSpPr/>
          <p:nvPr/>
        </p:nvSpPr>
        <p:spPr>
          <a:xfrm>
            <a:off x="1473554" y="2136339"/>
            <a:ext cx="9624505" cy="3785652"/>
          </a:xfrm>
          <a:prstGeom prst="rect">
            <a:avLst/>
          </a:prstGeom>
        </p:spPr>
        <p:txBody>
          <a:bodyPr wrap="square">
            <a:spAutoFit/>
          </a:bodyPr>
          <a:lstStyle/>
          <a:p>
            <a:r>
              <a:rPr lang="el-GR" sz="2400" b="1" dirty="0" smtClean="0"/>
              <a:t>Συμβαλλόμενα </a:t>
            </a:r>
            <a:r>
              <a:rPr lang="el-GR" sz="2400" b="1" dirty="0"/>
              <a:t>μέρη</a:t>
            </a:r>
            <a:r>
              <a:rPr lang="el-GR" sz="2400" dirty="0"/>
              <a:t>:</a:t>
            </a:r>
          </a:p>
          <a:p>
            <a:pPr marL="800100" lvl="1" indent="-342900">
              <a:buFont typeface="Wingdings" panose="05000000000000000000" pitchFamily="2" charset="2"/>
              <a:buChar char="Ø"/>
            </a:pPr>
            <a:r>
              <a:rPr lang="el-GR" sz="2400" dirty="0"/>
              <a:t>Πάροχος τουριστικών υπηρεσιών (ταξιδιωτικά γραφεία, ξενοδοχεία, μεταφορικές εταιρείες κ.λπ.)</a:t>
            </a:r>
          </a:p>
          <a:p>
            <a:pPr marL="800100" lvl="1" indent="-342900">
              <a:buFont typeface="Wingdings" panose="05000000000000000000" pitchFamily="2" charset="2"/>
              <a:buChar char="Ø"/>
            </a:pPr>
            <a:r>
              <a:rPr lang="el-GR" sz="2400" dirty="0"/>
              <a:t>Καταναλωτής (ταξιδιώτης, τουρίστας</a:t>
            </a:r>
            <a:r>
              <a:rPr lang="el-GR" sz="2400" dirty="0" smtClean="0"/>
              <a:t>)</a:t>
            </a:r>
          </a:p>
          <a:p>
            <a:pPr lvl="1"/>
            <a:endParaRPr lang="el-GR" sz="2400" dirty="0"/>
          </a:p>
          <a:p>
            <a:r>
              <a:rPr lang="el-GR" sz="2400" b="1" dirty="0"/>
              <a:t>Περιεχόμενο της σύμβασης</a:t>
            </a:r>
            <a:r>
              <a:rPr lang="el-GR" sz="2400" dirty="0"/>
              <a:t>:</a:t>
            </a:r>
          </a:p>
          <a:p>
            <a:pPr marL="800100" lvl="1" indent="-342900">
              <a:buFont typeface="Wingdings" panose="05000000000000000000" pitchFamily="2" charset="2"/>
              <a:buChar char="q"/>
            </a:pPr>
            <a:r>
              <a:rPr lang="el-GR" sz="2400" dirty="0"/>
              <a:t>Παρεχόμενες υπηρεσίες (διαμονή, μεταφορά, δραστηριότητες κ.λπ.)</a:t>
            </a:r>
          </a:p>
          <a:p>
            <a:pPr marL="800100" lvl="1" indent="-342900">
              <a:buFont typeface="Wingdings" panose="05000000000000000000" pitchFamily="2" charset="2"/>
              <a:buChar char="q"/>
            </a:pPr>
            <a:r>
              <a:rPr lang="el-GR" sz="2400" dirty="0"/>
              <a:t>Όροι πληρωμής και ακύρωσης</a:t>
            </a:r>
          </a:p>
          <a:p>
            <a:pPr marL="800100" lvl="1" indent="-342900">
              <a:buFont typeface="Wingdings" panose="05000000000000000000" pitchFamily="2" charset="2"/>
              <a:buChar char="q"/>
            </a:pPr>
            <a:r>
              <a:rPr lang="el-GR" sz="2400" dirty="0"/>
              <a:t>Δικαιώματα και υποχρεώσεις των συμβαλλομένων</a:t>
            </a:r>
          </a:p>
          <a:p>
            <a:endParaRPr lang="el-GR" sz="2400" dirty="0"/>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515" y="148108"/>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3. Δικαιώματα και Υποχρεώσεις των Συμβαλλομένων</a:t>
            </a:r>
          </a:p>
        </p:txBody>
      </p:sp>
      <p:sp>
        <p:nvSpPr>
          <p:cNvPr id="3" name="Content Placeholder 2"/>
          <p:cNvSpPr>
            <a:spLocks noGrp="1"/>
          </p:cNvSpPr>
          <p:nvPr>
            <p:ph idx="1"/>
          </p:nvPr>
        </p:nvSpPr>
        <p:spPr>
          <a:xfrm>
            <a:off x="832834" y="1171979"/>
            <a:ext cx="11028608" cy="5998731"/>
          </a:xfrm>
        </p:spPr>
        <p:txBody>
          <a:bodyPr>
            <a:normAutofit/>
          </a:bodyPr>
          <a:lstStyle/>
          <a:p>
            <a:pPr marL="0" indent="0">
              <a:buNone/>
            </a:pPr>
            <a:r>
              <a:rPr lang="el-GR" sz="2200" b="1" dirty="0"/>
              <a:t>Υποχρεώσεις </a:t>
            </a:r>
            <a:r>
              <a:rPr lang="el-GR" sz="2200" b="1" dirty="0">
                <a:solidFill>
                  <a:srgbClr val="00B050"/>
                </a:solidFill>
              </a:rPr>
              <a:t>Παρόχου</a:t>
            </a:r>
          </a:p>
          <a:p>
            <a:pPr lvl="1"/>
            <a:r>
              <a:rPr lang="el-GR" sz="2200" dirty="0"/>
              <a:t>Παροχή των συμφωνημένων υπηρεσιών όπως περιγράφονται στη σύμβαση.</a:t>
            </a:r>
          </a:p>
          <a:p>
            <a:pPr lvl="1"/>
            <a:r>
              <a:rPr lang="el-GR" sz="2200" dirty="0"/>
              <a:t>Διαφάνεια και ακριβής πληροφόρηση για τις υπηρεσίες.</a:t>
            </a:r>
          </a:p>
          <a:p>
            <a:pPr lvl="1"/>
            <a:r>
              <a:rPr lang="el-GR" sz="2200" dirty="0"/>
              <a:t>Αντιμετώπιση προβλημάτων ή ανωτέρας βίας (ακυρώσεις, αλλαγές προγραμμάτων κ.λπ.).</a:t>
            </a:r>
          </a:p>
          <a:p>
            <a:pPr lvl="1"/>
            <a:r>
              <a:rPr lang="el-GR" sz="2200" dirty="0"/>
              <a:t>Ευθύνη για την ποιότητα και την εκτέλεση των υπηρεσιών</a:t>
            </a:r>
            <a:r>
              <a:rPr lang="el-GR" sz="2200" dirty="0" smtClean="0"/>
              <a:t>.</a:t>
            </a:r>
          </a:p>
          <a:p>
            <a:pPr lvl="1"/>
            <a:endParaRPr lang="el-GR" sz="2200" dirty="0"/>
          </a:p>
          <a:p>
            <a:pPr marL="0" indent="0">
              <a:buNone/>
            </a:pPr>
            <a:r>
              <a:rPr lang="el-GR" sz="2200" b="1" dirty="0"/>
              <a:t>Δικαιώματα </a:t>
            </a:r>
            <a:r>
              <a:rPr lang="el-GR" sz="2200" b="1" dirty="0">
                <a:solidFill>
                  <a:srgbClr val="00B050"/>
                </a:solidFill>
              </a:rPr>
              <a:t>Παρόχου</a:t>
            </a:r>
          </a:p>
          <a:p>
            <a:pPr lvl="1"/>
            <a:r>
              <a:rPr lang="el-GR" sz="2200" dirty="0"/>
              <a:t>Δικαίωμα λήψης έγκαιρης πληρωμής για τις παρεχόμενες υπηρεσίες.</a:t>
            </a:r>
          </a:p>
          <a:p>
            <a:pPr lvl="1"/>
            <a:r>
              <a:rPr lang="el-GR" sz="2200" dirty="0"/>
              <a:t>Δικαίωμα επιβολής όρων και προϋποθέσεων που αφορούν την ακύρωση και τροποποίηση των κρατήσεων.</a:t>
            </a:r>
          </a:p>
          <a:p>
            <a:pPr lvl="1"/>
            <a:r>
              <a:rPr lang="el-GR" sz="2200" dirty="0"/>
              <a:t>Δικαίωμα άρνησης παροχής υπηρεσιών σε περίπτωση μη τήρησης των όρων από τον καταναλωτή.</a:t>
            </a:r>
          </a:p>
          <a:p>
            <a:pPr lvl="1"/>
            <a:r>
              <a:rPr lang="el-GR" sz="2200" dirty="0"/>
              <a:t>Δικαίωμα λήψης αποζημίωσης σε περιπτώσεις αδικαιολόγητης ακύρωσης ή παραβίασης της σύμβασης από τον καταναλωτή.</a:t>
            </a:r>
          </a:p>
          <a:p>
            <a:pPr marL="0" indent="0">
              <a:buNone/>
            </a:pP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459" y="264017"/>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3. Δικαιώματα και Υποχρεώσεις των Συμβαλλομένων</a:t>
            </a:r>
          </a:p>
        </p:txBody>
      </p:sp>
      <p:sp>
        <p:nvSpPr>
          <p:cNvPr id="3" name="Content Placeholder 2"/>
          <p:cNvSpPr>
            <a:spLocks noGrp="1"/>
          </p:cNvSpPr>
          <p:nvPr>
            <p:ph idx="1"/>
          </p:nvPr>
        </p:nvSpPr>
        <p:spPr>
          <a:xfrm>
            <a:off x="884349" y="1532586"/>
            <a:ext cx="11307651" cy="5998731"/>
          </a:xfrm>
        </p:spPr>
        <p:txBody>
          <a:bodyPr>
            <a:normAutofit/>
          </a:bodyPr>
          <a:lstStyle/>
          <a:p>
            <a:r>
              <a:rPr lang="el-GR" sz="2400" b="1" dirty="0"/>
              <a:t>Υποχρεώσεις </a:t>
            </a:r>
            <a:r>
              <a:rPr lang="el-GR" sz="2400" b="1" dirty="0">
                <a:solidFill>
                  <a:srgbClr val="00B0F0"/>
                </a:solidFill>
              </a:rPr>
              <a:t>Καταναλωτή</a:t>
            </a:r>
          </a:p>
          <a:p>
            <a:pPr lvl="1"/>
            <a:r>
              <a:rPr lang="el-GR" sz="2400" dirty="0"/>
              <a:t>Τήρηση των όρων της σύμβασης (πληρωμές, τήρηση προθεσμιών, συμμόρφωση με κανονισμούς).</a:t>
            </a:r>
          </a:p>
          <a:p>
            <a:pPr lvl="1"/>
            <a:r>
              <a:rPr lang="el-GR" sz="2400" dirty="0"/>
              <a:t>Ενημέρωση του παρόχου για ειδικές ανάγκες ή απαιτήσεις (π.χ. αλλεργίες, ανάγκες πρόσβασης).</a:t>
            </a:r>
          </a:p>
          <a:p>
            <a:pPr lvl="1"/>
            <a:r>
              <a:rPr lang="el-GR" sz="2400" dirty="0"/>
              <a:t>Συμμόρφωση με κανόνες συμπεριφοράς και ασφάλειας κατά τη διάρκεια του ταξιδιού</a:t>
            </a:r>
            <a:r>
              <a:rPr lang="el-GR" sz="2400" dirty="0" smtClean="0"/>
              <a:t>.</a:t>
            </a:r>
          </a:p>
          <a:p>
            <a:pPr lvl="1"/>
            <a:endParaRPr lang="el-GR" sz="2400" dirty="0"/>
          </a:p>
          <a:p>
            <a:r>
              <a:rPr lang="el-GR" sz="2400" b="1" dirty="0"/>
              <a:t>Δικαιώματα </a:t>
            </a:r>
            <a:r>
              <a:rPr lang="el-GR" sz="2400" b="1" dirty="0">
                <a:solidFill>
                  <a:srgbClr val="00B0F0"/>
                </a:solidFill>
              </a:rPr>
              <a:t>Καταναλωτή</a:t>
            </a:r>
          </a:p>
          <a:p>
            <a:pPr lvl="1"/>
            <a:r>
              <a:rPr lang="el-GR" sz="2400" dirty="0"/>
              <a:t>Δικαίωμα υπαναχώρησης εντός προκαθορισμένου χρονικού διαστήματος.</a:t>
            </a:r>
          </a:p>
          <a:p>
            <a:pPr lvl="1"/>
            <a:r>
              <a:rPr lang="el-GR" sz="2400" dirty="0"/>
              <a:t>Αποζημίωση σε περίπτωση μη εκτέλεσης της υπηρεσίας.</a:t>
            </a:r>
          </a:p>
          <a:p>
            <a:pPr lvl="1"/>
            <a:r>
              <a:rPr lang="el-GR" sz="2400" dirty="0"/>
              <a:t>Προστασία από αθέμιτες και παραπλανητικές πρακτικές.</a:t>
            </a:r>
          </a:p>
          <a:p>
            <a:pPr marL="0" indent="0">
              <a:buNone/>
            </a:pPr>
            <a:endParaRPr lang="el-GR" sz="2400" dirty="0" smtClean="0"/>
          </a:p>
        </p:txBody>
      </p:sp>
    </p:spTree>
    <p:extLst>
      <p:ext uri="{BB962C8B-B14F-4D97-AF65-F5344CB8AC3E}">
        <p14:creationId xmlns:p14="http://schemas.microsoft.com/office/powerpoint/2010/main" val="208767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368" y="343646"/>
            <a:ext cx="1072649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4. Προστασία του Καταναλωτή &amp; Ευρωπαϊκή Νομοθεσία</a:t>
            </a:r>
          </a:p>
        </p:txBody>
      </p:sp>
      <p:sp>
        <p:nvSpPr>
          <p:cNvPr id="3" name="Content Placeholder 2"/>
          <p:cNvSpPr>
            <a:spLocks noGrp="1"/>
          </p:cNvSpPr>
          <p:nvPr>
            <p:ph idx="1"/>
          </p:nvPr>
        </p:nvSpPr>
        <p:spPr>
          <a:xfrm>
            <a:off x="1447412" y="1884998"/>
            <a:ext cx="10444766" cy="5484530"/>
          </a:xfrm>
        </p:spPr>
        <p:txBody>
          <a:bodyPr>
            <a:normAutofit/>
          </a:bodyPr>
          <a:lstStyle/>
          <a:p>
            <a:pPr>
              <a:buFont typeface="Wingdings" panose="05000000000000000000" pitchFamily="2" charset="2"/>
              <a:buChar char="Ø"/>
            </a:pPr>
            <a:r>
              <a:rPr lang="el-GR" sz="2800" b="1" dirty="0" smtClean="0"/>
              <a:t> Οδηγία </a:t>
            </a:r>
            <a:r>
              <a:rPr lang="el-GR" sz="2800" b="1" dirty="0"/>
              <a:t>(ΕΕ) 2015/2302</a:t>
            </a:r>
            <a:r>
              <a:rPr lang="el-GR" sz="2800" dirty="0"/>
              <a:t>:</a:t>
            </a:r>
          </a:p>
          <a:p>
            <a:pPr lvl="2"/>
            <a:r>
              <a:rPr lang="el-GR" sz="2600" dirty="0"/>
              <a:t>Ρυθμίζει τις οργανωμένες ταξιδιωτικές υπηρεσίες στην Ευρώπη.</a:t>
            </a:r>
          </a:p>
          <a:p>
            <a:pPr lvl="2"/>
            <a:r>
              <a:rPr lang="el-GR" sz="2600" dirty="0"/>
              <a:t>Καθορίζει τις υποχρεώσεις παρόχων και τα δικαιώματα των καταναλωτών</a:t>
            </a:r>
            <a:r>
              <a:rPr lang="el-GR" sz="2600" dirty="0" smtClean="0"/>
              <a:t>.</a:t>
            </a:r>
          </a:p>
          <a:p>
            <a:pPr lvl="2"/>
            <a:endParaRPr lang="el-GR" sz="2600" dirty="0"/>
          </a:p>
          <a:p>
            <a:pPr>
              <a:buFont typeface="Wingdings" panose="05000000000000000000" pitchFamily="2" charset="2"/>
              <a:buChar char="Ø"/>
            </a:pPr>
            <a:r>
              <a:rPr lang="el-GR" sz="2800" b="1" dirty="0" smtClean="0"/>
              <a:t> Ελεγκτικοί </a:t>
            </a:r>
            <a:r>
              <a:rPr lang="el-GR" sz="2800" b="1" dirty="0"/>
              <a:t>μηχανισμοί</a:t>
            </a:r>
            <a:r>
              <a:rPr lang="el-GR" sz="2800" dirty="0"/>
              <a:t>:</a:t>
            </a:r>
          </a:p>
          <a:p>
            <a:pPr lvl="2"/>
            <a:r>
              <a:rPr lang="el-GR" sz="2600" dirty="0"/>
              <a:t>Τουριστικοί οργανισμοί, ΕΚΠΟΙΖΩ, Συνήγορος του Καταναλωτή</a:t>
            </a:r>
            <a:r>
              <a:rPr lang="el-GR" sz="2600" dirty="0" smtClean="0"/>
              <a:t>.</a:t>
            </a:r>
          </a:p>
          <a:p>
            <a:pPr lvl="2"/>
            <a:endParaRPr lang="el-GR" sz="2600" dirty="0"/>
          </a:p>
          <a:p>
            <a:pPr>
              <a:buFont typeface="Wingdings" panose="05000000000000000000" pitchFamily="2" charset="2"/>
              <a:buChar char="Ø"/>
            </a:pPr>
            <a:r>
              <a:rPr lang="el-GR" sz="2800" b="1" dirty="0" smtClean="0"/>
              <a:t> Διαδικασίες </a:t>
            </a:r>
            <a:r>
              <a:rPr lang="el-GR" sz="2800" b="1" dirty="0"/>
              <a:t>καταγγελίας &amp; αποζημίωσης</a:t>
            </a:r>
            <a:r>
              <a:rPr lang="el-GR" sz="2800" dirty="0"/>
              <a:t>.</a:t>
            </a:r>
          </a:p>
          <a:p>
            <a:pPr marL="0" indent="0">
              <a:buNone/>
            </a:pPr>
            <a:endParaRPr lang="el-GR" sz="2200" dirty="0"/>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983" y="562323"/>
            <a:ext cx="1005840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5. </a:t>
            </a:r>
            <a:r>
              <a:rPr lang="el-GR" sz="3200" b="1" dirty="0" smtClean="0">
                <a:solidFill>
                  <a:srgbClr val="C00000"/>
                </a:solidFill>
              </a:rPr>
              <a:t> Παραδείγματα </a:t>
            </a:r>
            <a:r>
              <a:rPr lang="el-GR" sz="3200" b="1" dirty="0">
                <a:solidFill>
                  <a:srgbClr val="C00000"/>
                </a:solidFill>
              </a:rPr>
              <a:t>&amp; Νομολογίες</a:t>
            </a:r>
          </a:p>
        </p:txBody>
      </p:sp>
      <p:sp>
        <p:nvSpPr>
          <p:cNvPr id="3" name="Content Placeholder 2"/>
          <p:cNvSpPr>
            <a:spLocks noGrp="1"/>
          </p:cNvSpPr>
          <p:nvPr>
            <p:ph idx="1"/>
          </p:nvPr>
        </p:nvSpPr>
        <p:spPr>
          <a:xfrm>
            <a:off x="1138707" y="1779377"/>
            <a:ext cx="10300952" cy="5010411"/>
          </a:xfrm>
        </p:spPr>
        <p:txBody>
          <a:bodyPr>
            <a:normAutofit/>
          </a:bodyPr>
          <a:lstStyle/>
          <a:p>
            <a:r>
              <a:rPr lang="el-GR" sz="2800" dirty="0" smtClean="0"/>
              <a:t>Συγκεκριμένα </a:t>
            </a:r>
            <a:r>
              <a:rPr lang="el-GR" sz="2800" dirty="0"/>
              <a:t>παραδείγματα δικαστικών αποφάσεων για ακυρώσεις ταξιδιών λόγω ανωτέρας βίας, όπως φυσικές καταστροφές, πανδημίες ή πολιτική αστάθεια</a:t>
            </a:r>
            <a:r>
              <a:rPr lang="el-GR" sz="2800" dirty="0" smtClean="0"/>
              <a:t>.</a:t>
            </a:r>
          </a:p>
          <a:p>
            <a:r>
              <a:rPr lang="el-GR" sz="2800" dirty="0" smtClean="0"/>
              <a:t>Περιπτώσεις </a:t>
            </a:r>
            <a:r>
              <a:rPr lang="el-GR" sz="2800" dirty="0"/>
              <a:t>όπου καταναλωτές διεκδίκησαν και έλαβαν αποζημιώσεις για μη εκτέλεση συμφωνημένων υπηρεσιών, λόγω π.χ. υπεράριθμων κρατήσεων ή ανεπαρκών παροχών</a:t>
            </a:r>
            <a:r>
              <a:rPr lang="el-GR" sz="2800" dirty="0" smtClean="0"/>
              <a:t>.</a:t>
            </a:r>
          </a:p>
          <a:p>
            <a:r>
              <a:rPr lang="el-GR" sz="2800" dirty="0" smtClean="0"/>
              <a:t>Παρεμβάσεις </a:t>
            </a:r>
            <a:r>
              <a:rPr lang="el-GR" sz="2800" dirty="0"/>
              <a:t>από καταναλωτικές οργανώσεις και το ρόλο τους στη διαμόρφωση </a:t>
            </a:r>
            <a:r>
              <a:rPr lang="el-GR" sz="2800" dirty="0" smtClean="0"/>
              <a:t>νομολογίας για την προστασία των ταξιδιωτών, </a:t>
            </a:r>
            <a:r>
              <a:rPr lang="el-GR" sz="2800" dirty="0"/>
              <a:t>όπως αγωγές εναντίον πρακτορείων ή ξενοδοχείων που παραβίασαν όρους συμβάσεων</a:t>
            </a:r>
            <a:r>
              <a:rPr lang="el-GR" sz="2800" dirty="0" smtClean="0"/>
              <a:t>.</a:t>
            </a:r>
          </a:p>
          <a:p>
            <a:endParaRPr lang="el-GR" sz="2800" dirty="0" smtClean="0"/>
          </a:p>
          <a:p>
            <a:pPr marL="0" indent="0">
              <a:buNone/>
            </a:pPr>
            <a:endParaRPr lang="el-GR" sz="2000" dirty="0"/>
          </a:p>
          <a:p>
            <a:endParaRPr lang="en-US" dirty="0"/>
          </a:p>
        </p:txBody>
      </p:sp>
    </p:spTree>
    <p:extLst>
      <p:ext uri="{BB962C8B-B14F-4D97-AF65-F5344CB8AC3E}">
        <p14:creationId xmlns:p14="http://schemas.microsoft.com/office/powerpoint/2010/main" val="3190458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5668</TotalTime>
  <Words>1158</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Times New Roman</vt:lpstr>
      <vt:lpstr>Wingdings</vt:lpstr>
      <vt:lpstr>Savon</vt:lpstr>
      <vt:lpstr>ΤΟΥΡΙΣΤΙΚΟ ΔΙΚΑΙΟ (Α’ εξ.)</vt:lpstr>
      <vt:lpstr>Σκοπός – Μαθησιακά Αποτελέσματα:</vt:lpstr>
      <vt:lpstr>Περιεχόμενα</vt:lpstr>
      <vt:lpstr>1.  Εισαγωγή</vt:lpstr>
      <vt:lpstr>2.  Βασικά Χαρακτηριστικά της Σύμβασης</vt:lpstr>
      <vt:lpstr>3. Δικαιώματα και Υποχρεώσεις των Συμβαλλομένων</vt:lpstr>
      <vt:lpstr>3. Δικαιώματα και Υποχρεώσεις των Συμβαλλομένων</vt:lpstr>
      <vt:lpstr>4. Προστασία του Καταναλωτή &amp; Ευρωπαϊκή Νομοθεσία</vt:lpstr>
      <vt:lpstr>5.  Παραδείγματα &amp; Νομολογίες</vt:lpstr>
      <vt:lpstr>5.  Παραδείγματα &amp; Νομολογίες (συγκεκριμένα)</vt:lpstr>
      <vt:lpstr>6.  Συμπεράσματα &amp; Συζήτηση </vt:lpstr>
      <vt:lpstr>Ερώτηση ΕΟΠΠΕΠ: Τι στοιχεία περιλαμβάνει η σύμβαση ενός τουριστικού πακέτου;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97</cp:revision>
  <dcterms:created xsi:type="dcterms:W3CDTF">2022-03-02T12:48:16Z</dcterms:created>
  <dcterms:modified xsi:type="dcterms:W3CDTF">2025-04-07T14:03:08Z</dcterms:modified>
</cp:coreProperties>
</file>